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</p:sldMasterIdLst>
  <p:notesMasterIdLst>
    <p:notesMasterId r:id="rId8"/>
  </p:notesMasterIdLst>
  <p:sldIdLst>
    <p:sldId id="256" r:id="rId5"/>
    <p:sldId id="259" r:id="rId6"/>
    <p:sldId id="260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86971" autoAdjust="0"/>
  </p:normalViewPr>
  <p:slideViewPr>
    <p:cSldViewPr>
      <p:cViewPr varScale="1">
        <p:scale>
          <a:sx n="101" d="100"/>
          <a:sy n="101" d="100"/>
        </p:scale>
        <p:origin x="-19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12ABF-9E76-4F2D-B942-0D357FE58466}" type="datetimeFigureOut">
              <a:rPr lang="fi-FI" smtClean="0"/>
              <a:pPr/>
              <a:t>21.2.2012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59D1C-49D3-496E-BC06-54514F7EC28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668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056784" cy="432048"/>
          </a:xfrm>
        </p:spPr>
        <p:txBody>
          <a:bodyPr>
            <a:normAutofit/>
          </a:bodyPr>
          <a:lstStyle>
            <a:lvl1pPr marL="0" indent="0" algn="l">
              <a:buNone/>
              <a:defRPr sz="2400" b="1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9995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52128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42792" cy="35283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42792" cy="35283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6" name="Tekstiruutu 5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82879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52128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67544" y="2717230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6182" y="3573016"/>
            <a:ext cx="4041206" cy="26642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55370" y="2717230"/>
            <a:ext cx="4106068" cy="639762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4008" y="3573016"/>
            <a:ext cx="4042793" cy="266429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0" name="Tekstiruutu 9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8" name="Tekstiruutu 7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6918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7" y="1340768"/>
            <a:ext cx="3008313" cy="1162050"/>
          </a:xfrm>
        </p:spPr>
        <p:txBody>
          <a:bodyPr anchor="t">
            <a:normAutofit/>
          </a:bodyPr>
          <a:lstStyle>
            <a:lvl1pPr algn="l">
              <a:defRPr sz="24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1" y="1340768"/>
            <a:ext cx="5101405" cy="48965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708920"/>
            <a:ext cx="3008313" cy="35283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6" name="Tekstiruutu 5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0238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80305" y="5157192"/>
            <a:ext cx="5486400" cy="4261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1340768"/>
            <a:ext cx="5486400" cy="37444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 smtClean="0"/>
              <a:t>Lisää kuva napsauttamalla kuvaketta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661248"/>
            <a:ext cx="5486400" cy="51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6" name="Tekstiruutu 5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37672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2"/>
            <a:ext cx="6065290" cy="4032448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5550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_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1"/>
            <a:ext cx="6192635" cy="3953995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253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_virhe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1"/>
            <a:ext cx="6497338" cy="4032449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9333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_fuks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2"/>
            <a:ext cx="5993282" cy="4032448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8496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_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2"/>
            <a:ext cx="5993282" cy="4032448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4487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-otsikko-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2"/>
            <a:ext cx="5993282" cy="4032448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8378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_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128792" cy="43204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</a:p>
        </p:txBody>
      </p:sp>
    </p:spTree>
    <p:extLst>
      <p:ext uri="{BB962C8B-B14F-4D97-AF65-F5344CB8AC3E}">
        <p14:creationId xmlns:p14="http://schemas.microsoft.com/office/powerpoint/2010/main" val="2043746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3" name="Tekstiruutu 2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56441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4" name="Tekstiruutu 3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88823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_vihre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416824" cy="43204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7087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_fuks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488832" cy="432048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497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_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488832" cy="432048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3856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_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488832" cy="432048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69625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52128"/>
          </a:xfrm>
        </p:spPr>
        <p:txBody>
          <a:bodyPr>
            <a:noAutofit/>
          </a:bodyPr>
          <a:lstStyle>
            <a:lvl1pPr algn="l">
              <a:defRPr sz="4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5" name="Tekstiruutu 4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10" name="Tekstin paikkamerkki 2"/>
          <p:cNvSpPr>
            <a:spLocks noGrp="1"/>
          </p:cNvSpPr>
          <p:nvPr>
            <p:ph idx="10"/>
          </p:nvPr>
        </p:nvSpPr>
        <p:spPr>
          <a:xfrm>
            <a:off x="457200" y="2708920"/>
            <a:ext cx="8229600" cy="35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4616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lkkä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52128"/>
          </a:xfrm>
        </p:spPr>
        <p:txBody>
          <a:bodyPr>
            <a:noAutofit/>
          </a:bodyPr>
          <a:lstStyle>
            <a:lvl1pPr algn="l">
              <a:defRPr sz="4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4" name="Tekstiruutu 3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2405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lkkä otsikko-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52128"/>
          </a:xfrm>
        </p:spPr>
        <p:txBody>
          <a:bodyPr>
            <a:noAutofit/>
          </a:bodyPr>
          <a:lstStyle>
            <a:lvl1pPr algn="l">
              <a:defRPr sz="4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4" name="Tekstiruutu 3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77876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 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2708920"/>
            <a:ext cx="8229600" cy="35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459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83" r:id="rId4"/>
    <p:sldLayoutId id="2147483685" r:id="rId5"/>
    <p:sldLayoutId id="2147483688" r:id="rId6"/>
    <p:sldLayoutId id="2147483671" r:id="rId7"/>
    <p:sldLayoutId id="2147483672" r:id="rId8"/>
    <p:sldLayoutId id="2147483687" r:id="rId9"/>
    <p:sldLayoutId id="2147483673" r:id="rId10"/>
    <p:sldLayoutId id="2147483674" r:id="rId11"/>
    <p:sldLayoutId id="2147483681" r:id="rId12"/>
    <p:sldLayoutId id="2147483682" r:id="rId13"/>
    <p:sldLayoutId id="2147483675" r:id="rId14"/>
    <p:sldLayoutId id="2147483676" r:id="rId15"/>
    <p:sldLayoutId id="2147483677" r:id="rId16"/>
    <p:sldLayoutId id="2147483684" r:id="rId17"/>
    <p:sldLayoutId id="2147483686" r:id="rId18"/>
    <p:sldLayoutId id="2147483689" r:id="rId19"/>
    <p:sldLayoutId id="2147483679" r:id="rId20"/>
    <p:sldLayoutId id="2147483680" r:id="rId21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14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14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056784" cy="3960440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tx1"/>
                </a:solidFill>
                <a:latin typeface="Arial" charset="0"/>
              </a:rPr>
              <a:t>OHJEITA ENSI LUKUVUODEN VALINTOIHIN </a:t>
            </a:r>
            <a:br>
              <a:rPr lang="fi-FI" dirty="0">
                <a:solidFill>
                  <a:schemeClr val="tx1"/>
                </a:solidFill>
                <a:latin typeface="Arial" charset="0"/>
              </a:rPr>
            </a:br>
            <a:r>
              <a:rPr lang="fi-FI" dirty="0">
                <a:solidFill>
                  <a:schemeClr val="tx1"/>
                </a:solidFill>
                <a:latin typeface="Arial" charset="0"/>
              </a:rPr>
              <a:t>HELMIKUU 2012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Matkailu- ja ravitsemisala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5292080" y="54868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 b="1" smtClean="0">
                <a:latin typeface="+mj-lt"/>
              </a:rPr>
              <a:t>Saarela Anna-Maria</a:t>
            </a:r>
            <a:endParaRPr lang="fi-FI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535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182848" y="980728"/>
            <a:ext cx="6191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i-FI" sz="2000" b="1" dirty="0">
                <a:latin typeface="Arial" charset="0"/>
              </a:rPr>
              <a:t>Ohjeita sitoviin ensi vuoden valintoihin </a:t>
            </a:r>
          </a:p>
        </p:txBody>
      </p:sp>
      <p:sp>
        <p:nvSpPr>
          <p:cNvPr id="5123" name="Rectangle 7"/>
          <p:cNvSpPr>
            <a:spLocks noChangeArrowheads="1"/>
          </p:cNvSpPr>
          <p:nvPr/>
        </p:nvSpPr>
        <p:spPr bwMode="auto">
          <a:xfrm>
            <a:off x="0" y="1484784"/>
            <a:ext cx="8564563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  <a:cs typeface="Arial" charset="0"/>
              </a:rPr>
              <a:t>suunnitellaan </a:t>
            </a:r>
            <a:r>
              <a:rPr lang="fi-FI" sz="1400" dirty="0" smtClean="0">
                <a:latin typeface="Arial" charset="0"/>
                <a:cs typeface="Arial" charset="0"/>
              </a:rPr>
              <a:t>(taulukon avulla) </a:t>
            </a:r>
            <a:r>
              <a:rPr lang="fi-FI" sz="1400" dirty="0">
                <a:latin typeface="Arial" charset="0"/>
                <a:cs typeface="Arial" charset="0"/>
              </a:rPr>
              <a:t>ja valitaan (WIP) </a:t>
            </a:r>
            <a:r>
              <a:rPr lang="fi-FI" sz="1400" u="sng" dirty="0">
                <a:latin typeface="Arial" charset="0"/>
                <a:cs typeface="Arial" charset="0"/>
              </a:rPr>
              <a:t>sitovasti 2. lukuvuotena suoritettavat täydentävät ja valinnaiset opinnot</a:t>
            </a:r>
          </a:p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  <a:cs typeface="Arial" charset="0"/>
              </a:rPr>
              <a:t>pakolliset ammattiopinnot syötetään </a:t>
            </a:r>
            <a:r>
              <a:rPr lang="fi-FI" sz="1400" dirty="0" smtClean="0">
                <a:latin typeface="Arial" charset="0"/>
                <a:cs typeface="Arial" charset="0"/>
              </a:rPr>
              <a:t>kevään aikana </a:t>
            </a:r>
            <a:r>
              <a:rPr lang="fi-FI" sz="1400" dirty="0">
                <a:latin typeface="Arial" charset="0"/>
                <a:cs typeface="Arial" charset="0"/>
              </a:rPr>
              <a:t>valmiiksi </a:t>
            </a:r>
            <a:r>
              <a:rPr lang="fi-FI" sz="1400" dirty="0" err="1">
                <a:latin typeface="Arial" charset="0"/>
                <a:cs typeface="Arial" charset="0"/>
              </a:rPr>
              <a:t>WIP:iin</a:t>
            </a:r>
            <a:r>
              <a:rPr lang="fi-FI" sz="1400" dirty="0">
                <a:latin typeface="Arial" charset="0"/>
                <a:cs typeface="Arial" charset="0"/>
              </a:rPr>
              <a:t> jokaiselle opiskelijalle</a:t>
            </a:r>
          </a:p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  <a:cs typeface="Arial" charset="0"/>
              </a:rPr>
              <a:t>toisen opintovuoden aikana olisi suositeltavaa suorittaa noin puolet täydentävistä ja vapaasti valittavista opinnoista eli noin 10 - 15 op</a:t>
            </a:r>
          </a:p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  <a:cs typeface="Arial" charset="0"/>
              </a:rPr>
              <a:t>15 – 18 op / jakso (sis. pakolliset ja nyt valittavat opinnot) – HUOM! opintojen eteneminen tasapainoisesti tällä määrällä n. 3.5 vuotta – ihanne n. 60 op / lukuvuosi</a:t>
            </a:r>
          </a:p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 smtClean="0">
                <a:latin typeface="Arial" charset="0"/>
                <a:cs typeface="Arial" charset="0"/>
              </a:rPr>
              <a:t>valinta-aikana </a:t>
            </a:r>
            <a:r>
              <a:rPr lang="fi-FI" sz="1400" dirty="0">
                <a:latin typeface="Arial" charset="0"/>
                <a:cs typeface="Arial" charset="0"/>
              </a:rPr>
              <a:t>tapahtuu seuraavaa: </a:t>
            </a:r>
          </a:p>
          <a:p>
            <a:pPr marL="1171575" lvl="1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  <a:cs typeface="Arial" charset="0"/>
              </a:rPr>
              <a:t>kaikki toimintaohjeet </a:t>
            </a:r>
            <a:r>
              <a:rPr lang="fi-FI" sz="1400" dirty="0" err="1">
                <a:latin typeface="Arial" charset="0"/>
                <a:cs typeface="Arial" charset="0"/>
              </a:rPr>
              <a:t>Moodlessa</a:t>
            </a:r>
            <a:r>
              <a:rPr lang="fi-FI" sz="1400" dirty="0">
                <a:latin typeface="Arial" charset="0"/>
                <a:cs typeface="Arial" charset="0"/>
              </a:rPr>
              <a:t> kurssilla </a:t>
            </a:r>
            <a:r>
              <a:rPr lang="fi-FI" sz="1400" dirty="0" smtClean="0">
                <a:latin typeface="Arial" charset="0"/>
                <a:cs typeface="Arial" charset="0"/>
              </a:rPr>
              <a:t>12 </a:t>
            </a:r>
            <a:r>
              <a:rPr lang="fi-FI" sz="1400" dirty="0">
                <a:latin typeface="Arial" charset="0"/>
                <a:cs typeface="Arial" charset="0"/>
              </a:rPr>
              <a:t>Resto </a:t>
            </a:r>
            <a:r>
              <a:rPr lang="fi-FI" sz="1400" dirty="0" smtClean="0">
                <a:latin typeface="Arial" charset="0"/>
                <a:cs typeface="Arial" charset="0"/>
              </a:rPr>
              <a:t>Opintojen kokonaissuunnitelma</a:t>
            </a:r>
            <a:endParaRPr lang="fi-FI" sz="1400" dirty="0">
              <a:latin typeface="Arial" charset="0"/>
              <a:cs typeface="Arial" charset="0"/>
            </a:endParaRPr>
          </a:p>
          <a:p>
            <a:pPr marL="1171575" lvl="1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  <a:cs typeface="Arial" charset="0"/>
              </a:rPr>
              <a:t>jokainen perehtyy </a:t>
            </a:r>
            <a:r>
              <a:rPr lang="fi-FI" sz="1400" dirty="0" err="1">
                <a:latin typeface="Arial" charset="0"/>
                <a:cs typeface="Arial" charset="0"/>
              </a:rPr>
              <a:t>Moodleen</a:t>
            </a:r>
            <a:r>
              <a:rPr lang="fi-FI" sz="1400" dirty="0">
                <a:latin typeface="Arial" charset="0"/>
                <a:cs typeface="Arial" charset="0"/>
              </a:rPr>
              <a:t> lv. </a:t>
            </a:r>
            <a:r>
              <a:rPr lang="fi-FI" sz="1400" dirty="0" smtClean="0">
                <a:latin typeface="Arial" charset="0"/>
                <a:cs typeface="Arial" charset="0"/>
              </a:rPr>
              <a:t>2012-2013 </a:t>
            </a:r>
            <a:r>
              <a:rPr lang="fi-FI" sz="1400" dirty="0">
                <a:latin typeface="Arial" charset="0"/>
                <a:cs typeface="Arial" charset="0"/>
              </a:rPr>
              <a:t>opetustarjontataulukoon – mitä ja milloin toteutumassa HUOM! </a:t>
            </a:r>
            <a:r>
              <a:rPr lang="fi-FI" sz="1400" dirty="0" err="1">
                <a:latin typeface="Arial" charset="0"/>
                <a:cs typeface="Arial" charset="0"/>
              </a:rPr>
              <a:t>Hotran</a:t>
            </a:r>
            <a:r>
              <a:rPr lang="fi-FI" sz="1400" dirty="0">
                <a:latin typeface="Arial" charset="0"/>
                <a:cs typeface="Arial" charset="0"/>
              </a:rPr>
              <a:t> ja matkailun taulukot erikseen.</a:t>
            </a:r>
          </a:p>
          <a:p>
            <a:pPr marL="1171575" lvl="1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  <a:cs typeface="Arial" charset="0"/>
              </a:rPr>
              <a:t>valittavien opintojaksojen kirjaaminen ja tallentaminen itselle muistiin (HUOM! </a:t>
            </a:r>
            <a:r>
              <a:rPr lang="fi-FI" sz="1400" dirty="0" smtClean="0">
                <a:latin typeface="Arial" charset="0"/>
                <a:cs typeface="Arial" charset="0"/>
              </a:rPr>
              <a:t>Täyttämäsi taulukkopohja)</a:t>
            </a:r>
            <a:endParaRPr lang="fi-FI" sz="1400" dirty="0">
              <a:latin typeface="Arial" charset="0"/>
              <a:cs typeface="Arial" charset="0"/>
            </a:endParaRPr>
          </a:p>
          <a:p>
            <a:pPr marL="1171575" lvl="1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u="sng" dirty="0">
                <a:latin typeface="Arial" charset="0"/>
                <a:cs typeface="Arial" charset="0"/>
              </a:rPr>
              <a:t>sitovien</a:t>
            </a:r>
            <a:r>
              <a:rPr lang="fi-FI" sz="1400" dirty="0">
                <a:latin typeface="Arial" charset="0"/>
                <a:cs typeface="Arial" charset="0"/>
              </a:rPr>
              <a:t> valintojen tekeminen </a:t>
            </a:r>
            <a:r>
              <a:rPr lang="fi-FI" sz="1400" b="1" dirty="0" err="1" smtClean="0">
                <a:latin typeface="Arial" charset="0"/>
                <a:cs typeface="Arial" charset="0"/>
              </a:rPr>
              <a:t>WIP:ssä</a:t>
            </a:r>
            <a:r>
              <a:rPr lang="fi-FI" sz="1400" b="1" dirty="0" smtClean="0">
                <a:latin typeface="Arial" charset="0"/>
                <a:cs typeface="Arial" charset="0"/>
              </a:rPr>
              <a:t> 29.2. mennessä </a:t>
            </a:r>
            <a:r>
              <a:rPr lang="fi-FI" sz="1400" dirty="0" smtClean="0">
                <a:latin typeface="Arial" charset="0"/>
                <a:cs typeface="Arial" charset="0"/>
              </a:rPr>
              <a:t>itsenäisesti </a:t>
            </a:r>
            <a:r>
              <a:rPr lang="fi-FI" sz="1400" dirty="0" smtClean="0">
                <a:latin typeface="Arial" charset="0"/>
                <a:cs typeface="Arial" charset="0"/>
              </a:rPr>
              <a:t>tai </a:t>
            </a:r>
            <a:r>
              <a:rPr lang="fi-FI" sz="1400" dirty="0" err="1" smtClean="0">
                <a:latin typeface="Arial" charset="0"/>
                <a:cs typeface="Arial" charset="0"/>
              </a:rPr>
              <a:t>opiskejatuutorien</a:t>
            </a:r>
            <a:r>
              <a:rPr lang="fi-FI" sz="1400" dirty="0" smtClean="0">
                <a:latin typeface="Arial" charset="0"/>
                <a:cs typeface="Arial" charset="0"/>
              </a:rPr>
              <a:t> avustamana ATK-tilassa</a:t>
            </a:r>
            <a:endParaRPr lang="fi-FI" sz="1400" dirty="0">
              <a:latin typeface="Arial" charset="0"/>
              <a:cs typeface="Arial" charset="0"/>
            </a:endParaRPr>
          </a:p>
          <a:p>
            <a:pPr marL="1171575" lvl="1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</a:rPr>
              <a:t>lisätietoja opintojaksoista: opinto-opas, </a:t>
            </a:r>
            <a:r>
              <a:rPr lang="fi-FI" sz="1400" dirty="0" err="1">
                <a:latin typeface="Arial" charset="0"/>
              </a:rPr>
              <a:t>Moodlen</a:t>
            </a:r>
            <a:r>
              <a:rPr lang="fi-FI" sz="1400" dirty="0">
                <a:latin typeface="Arial" charset="0"/>
              </a:rPr>
              <a:t> </a:t>
            </a:r>
            <a:r>
              <a:rPr lang="fi-FI" sz="1400" dirty="0" smtClean="0">
                <a:latin typeface="Arial" charset="0"/>
              </a:rPr>
              <a:t>Opintojen kokonaissuunnitelma –kurssi</a:t>
            </a:r>
            <a:r>
              <a:rPr lang="fi-FI" sz="1400" dirty="0">
                <a:latin typeface="Arial" charset="0"/>
              </a:rPr>
              <a:t>, </a:t>
            </a:r>
            <a:r>
              <a:rPr lang="fi-FI" sz="1400" dirty="0" smtClean="0">
                <a:latin typeface="Arial" charset="0"/>
              </a:rPr>
              <a:t>opettajilta</a:t>
            </a:r>
          </a:p>
          <a:p>
            <a:pPr marL="1171575" lvl="1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 smtClean="0">
                <a:latin typeface="Arial" charset="0"/>
                <a:cs typeface="Arial" charset="0"/>
              </a:rPr>
              <a:t>sitovien </a:t>
            </a:r>
            <a:r>
              <a:rPr lang="fi-FI" sz="1400" dirty="0">
                <a:latin typeface="Arial" charset="0"/>
                <a:cs typeface="Arial" charset="0"/>
              </a:rPr>
              <a:t>valintojen muutokset hyväksytettävä koulutus- ja </a:t>
            </a:r>
            <a:r>
              <a:rPr lang="fi-FI" sz="1400" dirty="0" smtClean="0">
                <a:latin typeface="Arial" charset="0"/>
                <a:cs typeface="Arial" charset="0"/>
              </a:rPr>
              <a:t>kehittämispäälliköllä</a:t>
            </a:r>
            <a:endParaRPr lang="fi-FI" sz="1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4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52"/>
          <p:cNvSpPr txBox="1">
            <a:spLocks noChangeArrowheads="1"/>
          </p:cNvSpPr>
          <p:nvPr/>
        </p:nvSpPr>
        <p:spPr bwMode="auto">
          <a:xfrm>
            <a:off x="400049" y="938851"/>
            <a:ext cx="6162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i-FI" sz="2000" b="1" dirty="0">
                <a:latin typeface="Arial" charset="0"/>
              </a:rPr>
              <a:t>Valinnaisten opintojaksojen toteutumisesta</a:t>
            </a:r>
          </a:p>
        </p:txBody>
      </p:sp>
      <p:sp>
        <p:nvSpPr>
          <p:cNvPr id="6147" name="Rectangle 153"/>
          <p:cNvSpPr>
            <a:spLocks noChangeArrowheads="1"/>
          </p:cNvSpPr>
          <p:nvPr/>
        </p:nvSpPr>
        <p:spPr bwMode="auto">
          <a:xfrm>
            <a:off x="143061" y="1412776"/>
            <a:ext cx="8564563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</a:rPr>
              <a:t>valintasi vaikuttavat monien opintojaksojen toteutumiseen </a:t>
            </a:r>
          </a:p>
          <a:p>
            <a:pPr marL="1171575" lvl="1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</a:rPr>
              <a:t>esim. englanninkieliset kurssit, joissa myös </a:t>
            </a:r>
            <a:r>
              <a:rPr lang="fi-FI" sz="1400" dirty="0" err="1">
                <a:latin typeface="Arial" charset="0"/>
              </a:rPr>
              <a:t>vaihtareita</a:t>
            </a:r>
            <a:r>
              <a:rPr lang="fi-FI" sz="1400" dirty="0">
                <a:latin typeface="Arial" charset="0"/>
              </a:rPr>
              <a:t> mukana</a:t>
            </a:r>
          </a:p>
          <a:p>
            <a:pPr marL="1171575" lvl="1" indent="-714375" eaLnBrk="0" hangingPunct="0">
              <a:spcBef>
                <a:spcPct val="50000"/>
              </a:spcBef>
              <a:buFont typeface="Arial" charset="0"/>
              <a:buChar char="•"/>
            </a:pPr>
            <a:endParaRPr lang="fi-FI" sz="1400" dirty="0">
              <a:latin typeface="Arial" charset="0"/>
            </a:endParaRPr>
          </a:p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</a:rPr>
              <a:t>kurssit toteutetaan, kun osallistujia </a:t>
            </a:r>
            <a:r>
              <a:rPr lang="fi-FI" sz="1400" dirty="0" smtClean="0">
                <a:latin typeface="Arial" charset="0"/>
              </a:rPr>
              <a:t>n. 15 </a:t>
            </a:r>
            <a:r>
              <a:rPr lang="fi-FI" sz="1400" dirty="0">
                <a:latin typeface="Arial" charset="0"/>
              </a:rPr>
              <a:t>opiskelijaa / opintojakso</a:t>
            </a:r>
          </a:p>
          <a:p>
            <a:pPr marL="714375" indent="-714375" eaLnBrk="0" hangingPunct="0">
              <a:spcBef>
                <a:spcPct val="50000"/>
              </a:spcBef>
            </a:pPr>
            <a:endParaRPr lang="fi-FI" sz="1400" dirty="0">
              <a:latin typeface="Arial" charset="0"/>
            </a:endParaRPr>
          </a:p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</a:rPr>
              <a:t>muutokset opetustarjontataulukkoon mahdollisia </a:t>
            </a:r>
            <a:endParaRPr lang="fi-FI" sz="1400" dirty="0">
              <a:latin typeface="Arial" charset="0"/>
              <a:sym typeface="Wingdings" pitchFamily="2" charset="2"/>
            </a:endParaRPr>
          </a:p>
          <a:p>
            <a:pPr marL="1171575" lvl="1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  <a:sym typeface="Wingdings" pitchFamily="2" charset="2"/>
              </a:rPr>
              <a:t>esim. j</a:t>
            </a:r>
            <a:r>
              <a:rPr lang="fi-FI" sz="1400" dirty="0">
                <a:latin typeface="Arial" charset="0"/>
              </a:rPr>
              <a:t>oistakin kursseista voi tulla 2 toteutusta (suuret ryhmäkoot) ja mahdollisesti eri jaksoihin – tieto saadaan, kun lopulliset sitovat valinnat tiedossa – HUOM! Kuormittavuus</a:t>
            </a:r>
          </a:p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endParaRPr lang="fi-FI" sz="1400" dirty="0">
              <a:latin typeface="Arial" charset="0"/>
              <a:sym typeface="Wingdings" pitchFamily="2" charset="2"/>
            </a:endParaRPr>
          </a:p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  <a:sym typeface="Wingdings" pitchFamily="2" charset="2"/>
              </a:rPr>
              <a:t>jos kuormittavuus / jakso liian suuri  monet kurssit toteutuvat seuraavana vuotena ja ne voi valita myöhemmin uudelleen</a:t>
            </a:r>
          </a:p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endParaRPr lang="fi-FI" sz="1400" dirty="0">
              <a:latin typeface="Arial" charset="0"/>
            </a:endParaRPr>
          </a:p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</a:rPr>
              <a:t>jälki-ilmoittautuminen mahdollista kurssien alkaessa, mutta monissa kursseissa ryhmäkoot voivat olla jo täynnä – osallistuminen epävarmaa – suoritusmahdollisuus seuraavana lukuvuotena</a:t>
            </a:r>
          </a:p>
          <a:p>
            <a:pPr marL="714375" indent="-714375" eaLnBrk="0" hangingPunct="0">
              <a:spcBef>
                <a:spcPct val="50000"/>
              </a:spcBef>
            </a:pPr>
            <a:endParaRPr lang="fi-FI" sz="1400" dirty="0">
              <a:latin typeface="Arial" charset="0"/>
            </a:endParaRPr>
          </a:p>
          <a:p>
            <a:pPr marL="714375" indent="-714375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fi-FI" sz="1400" dirty="0">
                <a:latin typeface="Arial" charset="0"/>
              </a:rPr>
              <a:t>kaikki tekevät valinnat, vaikka olisit lähdössä vaihtoon, päässyt </a:t>
            </a:r>
            <a:r>
              <a:rPr lang="fi-FI" sz="1400" dirty="0" err="1">
                <a:latin typeface="Arial" charset="0"/>
              </a:rPr>
              <a:t>yTiimiin</a:t>
            </a:r>
            <a:r>
              <a:rPr lang="fi-FI" sz="1400" dirty="0">
                <a:latin typeface="Arial" charset="0"/>
              </a:rPr>
              <a:t> yms.</a:t>
            </a:r>
          </a:p>
          <a:p>
            <a:pPr marL="714375" indent="-714375" eaLnBrk="0" hangingPunct="0">
              <a:spcBef>
                <a:spcPct val="50000"/>
              </a:spcBef>
              <a:buFontTx/>
              <a:buChar char="•"/>
            </a:pPr>
            <a:endParaRPr lang="fi-FI" sz="16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96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usi Savonia">
  <a:themeElements>
    <a:clrScheme name="Savonian värit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F0DE2ECA2A9D247BA4B56543BF368D5" ma:contentTypeVersion="1" ma:contentTypeDescription="Luo uusi asiakirja." ma:contentTypeScope="" ma:versionID="a339a4aaac46c24ba5af361ae51371e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564a9ede5997e0a0d2a7990cf42fd7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50997A2-9C7F-4C09-8E2D-C09F74A443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5460F4-8545-49E4-B80E-4F195B322B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06A2A7-A2AD-4264-8938-584332E9AE0C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terms/"/>
    <ds:schemaRef ds:uri="http://schemas.microsoft.com/sharepoint/v3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Uusi Savonia</Template>
  <TotalTime>767</TotalTime>
  <Words>283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Uusi Savonia</vt:lpstr>
      <vt:lpstr>OHJEITA ENSI LUKUVUODEN VALINTOIHIN  HELMIKUU 2012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Niina Lautiainen</dc:creator>
  <cp:lastModifiedBy>Anna-Maria Saarela</cp:lastModifiedBy>
  <cp:revision>44</cp:revision>
  <dcterms:created xsi:type="dcterms:W3CDTF">2011-06-20T09:51:54Z</dcterms:created>
  <dcterms:modified xsi:type="dcterms:W3CDTF">2012-02-21T10:27:48Z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0x0101003F0DE2ECA2A9D247BA4B56543BF368D5</vt:lpwstr>
  </property>
</Properties>
</file>