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7" r:id="rId5"/>
    <p:sldId id="256" r:id="rId6"/>
    <p:sldId id="262" r:id="rId7"/>
    <p:sldId id="263" r:id="rId8"/>
    <p:sldId id="260" r:id="rId9"/>
    <p:sldId id="264" r:id="rId10"/>
    <p:sldId id="265" r:id="rId11"/>
    <p:sldId id="266" r:id="rId12"/>
    <p:sldId id="267" r:id="rId13"/>
    <p:sldId id="270" r:id="rId14"/>
    <p:sldId id="268" r:id="rId15"/>
    <p:sldId id="273" r:id="rId16"/>
    <p:sldId id="269" r:id="rId17"/>
    <p:sldId id="271" r:id="rId18"/>
    <p:sldId id="272" r:id="rId19"/>
    <p:sldId id="275" r:id="rId20"/>
    <p:sldId id="276" r:id="rId21"/>
    <p:sldId id="277" r:id="rId22"/>
    <p:sldId id="278" r:id="rId23"/>
    <p:sldId id="305" r:id="rId24"/>
    <p:sldId id="279" r:id="rId25"/>
    <p:sldId id="280" r:id="rId26"/>
    <p:sldId id="295" r:id="rId27"/>
    <p:sldId id="297" r:id="rId28"/>
    <p:sldId id="298" r:id="rId29"/>
    <p:sldId id="281" r:id="rId30"/>
    <p:sldId id="284" r:id="rId31"/>
    <p:sldId id="300" r:id="rId32"/>
    <p:sldId id="299" r:id="rId33"/>
    <p:sldId id="286" r:id="rId34"/>
    <p:sldId id="290" r:id="rId35"/>
    <p:sldId id="289" r:id="rId36"/>
    <p:sldId id="285" r:id="rId37"/>
    <p:sldId id="301" r:id="rId38"/>
    <p:sldId id="303" r:id="rId39"/>
    <p:sldId id="287" r:id="rId40"/>
    <p:sldId id="288" r:id="rId41"/>
    <p:sldId id="291" r:id="rId42"/>
    <p:sldId id="292" r:id="rId43"/>
    <p:sldId id="293" r:id="rId44"/>
    <p:sldId id="294" r:id="rId45"/>
    <p:sldId id="283" r:id="rId46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>
        <p:scale>
          <a:sx n="118" d="100"/>
          <a:sy n="118" d="100"/>
        </p:scale>
        <p:origin x="-14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46EA15-FAF9-4866-965F-721D4754AF88}" type="datetimeFigureOut">
              <a:rPr lang="fi-FI"/>
              <a:pPr>
                <a:defRPr/>
              </a:pPr>
              <a:t>02.12.2013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AAAD61-EAE5-4AB2-9E2A-7222E2EEF7D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888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AAAD61-EAE5-4AB2-9E2A-7222E2EEF7D8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pinkk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purppur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keltaine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oranss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turkoos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vihreä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2708920"/>
            <a:ext cx="4038600" cy="34172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2708920"/>
            <a:ext cx="4038600" cy="34172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C6998-D658-48CC-A1F6-4F5B7F37880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67544" y="2708920"/>
            <a:ext cx="4040188" cy="86409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3717033"/>
            <a:ext cx="4040188" cy="24091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4008" y="2708920"/>
            <a:ext cx="4041775" cy="86409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3717032"/>
            <a:ext cx="4041775" cy="24091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EAC9-7D95-46F4-987B-F5B026B7816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72DE9-391D-4DED-B18F-5CDB3549741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71C9A-FC18-4906-8C3F-3E35FEB3687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purppur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dia isoille kuvi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8F2A4-D1BC-44ED-907B-62C8CEA1110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3008313" cy="1224136"/>
          </a:xfrm>
        </p:spPr>
        <p:txBody>
          <a:bodyPr anchor="t">
            <a:noAutofit/>
          </a:bodyPr>
          <a:lstStyle>
            <a:lvl1pPr algn="l">
              <a:defRPr sz="2400" b="1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780928"/>
            <a:ext cx="3008313" cy="3345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EEB6-69F6-442A-BB77-2C31C304DAB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286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01208"/>
            <a:ext cx="5486400" cy="7269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B076-FF54-46D0-8D90-4D9E92D8E64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7216-1CE4-4E0C-B27D-C36C1B5EEB8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1484784"/>
            <a:ext cx="2057400" cy="4641379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484784"/>
            <a:ext cx="6019800" cy="4641379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6F07F-BC74-4B19-B4CB-FBBC9107D64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eltaine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oranss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turkoos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vihreä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918648" cy="345638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56E706-2624-4B65-AECE-966947AC3CC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pinkk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1916832"/>
            <a:ext cx="6912767" cy="4104456"/>
          </a:xfrm>
        </p:spPr>
        <p:txBody>
          <a:bodyPr>
            <a:noAutofit/>
          </a:bodyPr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68313" y="1412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2708275"/>
            <a:ext cx="8229600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68313" y="6237288"/>
            <a:ext cx="5975350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16688" y="6237288"/>
            <a:ext cx="2170112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6D11E5-CE43-4C29-8C35-06D70A2F8F2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29" r:id="rId16"/>
    <p:sldLayoutId id="2147483730" r:id="rId17"/>
    <p:sldLayoutId id="2147483731" r:id="rId18"/>
    <p:sldLayoutId id="2147483732" r:id="rId19"/>
    <p:sldLayoutId id="2147483752" r:id="rId20"/>
    <p:sldLayoutId id="2147483733" r:id="rId21"/>
    <p:sldLayoutId id="2147483734" r:id="rId22"/>
    <p:sldLayoutId id="2147483735" r:id="rId23"/>
    <p:sldLayoutId id="2147483736" r:id="rId2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tsikko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918450" cy="1368151"/>
          </a:xfrm>
        </p:spPr>
        <p:txBody>
          <a:bodyPr/>
          <a:lstStyle/>
          <a:p>
            <a:pPr eaLnBrk="1" hangingPunct="1"/>
            <a:r>
              <a:rPr lang="fi-FI" sz="4000" dirty="0" smtClean="0"/>
              <a:t>RUOKAPALVELUJEN OPINNOT</a:t>
            </a:r>
          </a:p>
        </p:txBody>
      </p:sp>
      <p:sp>
        <p:nvSpPr>
          <p:cNvPr id="3" name="Tekstikehys 2"/>
          <p:cNvSpPr txBox="1"/>
          <p:nvPr/>
        </p:nvSpPr>
        <p:spPr>
          <a:xfrm>
            <a:off x="5867400" y="333375"/>
            <a:ext cx="2808288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b="1" dirty="0" smtClean="0">
                <a:latin typeface="+mj-lt"/>
                <a:cs typeface="+mn-cs"/>
              </a:rPr>
              <a:t>SEIJA MÄKI 27.11.2013</a:t>
            </a:r>
            <a:endParaRPr lang="fi-FI" sz="1400" dirty="0">
              <a:latin typeface="+mj-lt"/>
              <a:cs typeface="+mn-cs"/>
            </a:endParaRPr>
          </a:p>
        </p:txBody>
      </p:sp>
      <p:pic>
        <p:nvPicPr>
          <p:cNvPr id="4" name="Picture 7" descr="G:\Sinikka\IMG_3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852936"/>
            <a:ext cx="7632700" cy="3744416"/>
          </a:xfrm>
          <a:prstGeom prst="rect">
            <a:avLst/>
          </a:prstGeom>
          <a:noFill/>
        </p:spPr>
      </p:pic>
      <p:pic>
        <p:nvPicPr>
          <p:cNvPr id="1026" name="Picture 2" descr="H:\Ruokakuvat\Riekkine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564904"/>
            <a:ext cx="813690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224136"/>
          </a:xfrm>
        </p:spPr>
        <p:txBody>
          <a:bodyPr/>
          <a:lstStyle/>
          <a:p>
            <a:r>
              <a:rPr lang="fi-FI" dirty="0" smtClean="0">
                <a:solidFill>
                  <a:schemeClr val="accent1"/>
                </a:solidFill>
              </a:rPr>
              <a:t>Valinnaiset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fi-FI" sz="2000" b="1" dirty="0" smtClean="0"/>
              <a:t>MYG3115 Ruokatrendit ja gourmet-ruokia 5 op</a:t>
            </a:r>
            <a:endParaRPr lang="fi-FI" sz="2000" b="1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err="1" smtClean="0"/>
              <a:t>Liike/Resto</a:t>
            </a:r>
            <a:endParaRPr lang="fi-FI" dirty="0" smtClean="0"/>
          </a:p>
        </p:txBody>
      </p:sp>
      <p:pic>
        <p:nvPicPr>
          <p:cNvPr id="7" name="Picture 2" descr="E:\trendikuvia\IMG_1169kala-annosten tekemin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3" y="2780927"/>
            <a:ext cx="6596062" cy="33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648071"/>
          </a:xfrm>
        </p:spPr>
        <p:txBody>
          <a:bodyPr/>
          <a:lstStyle/>
          <a:p>
            <a:r>
              <a:rPr lang="fi-FI" sz="3200" dirty="0" smtClean="0">
                <a:solidFill>
                  <a:schemeClr val="accent1"/>
                </a:solidFill>
              </a:rPr>
              <a:t>MYA9108 Ruokaosaaminen 3 op </a:t>
            </a:r>
            <a:br>
              <a:rPr lang="fi-FI" sz="3200" dirty="0" smtClean="0">
                <a:solidFill>
                  <a:schemeClr val="accent1"/>
                </a:solidFill>
              </a:rPr>
            </a:br>
            <a:r>
              <a:rPr lang="fi-FI" sz="1400" dirty="0" smtClean="0"/>
              <a:t>Ks. Tavoitteet </a:t>
            </a:r>
            <a:r>
              <a:rPr lang="fi-FI" sz="1400" dirty="0" err="1" smtClean="0"/>
              <a:t>ops</a:t>
            </a:r>
            <a:r>
              <a:rPr lang="fi-FI" sz="1400" dirty="0" smtClean="0"/>
              <a:t> </a:t>
            </a:r>
            <a:br>
              <a:rPr lang="fi-FI" sz="1400" dirty="0" smtClean="0"/>
            </a:br>
            <a:endParaRPr lang="fi-FI" sz="14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-612576" y="1556792"/>
            <a:ext cx="9505056" cy="4569371"/>
          </a:xfrm>
        </p:spPr>
        <p:txBody>
          <a:bodyPr/>
          <a:lstStyle/>
          <a:p>
            <a:pPr lvl="2">
              <a:defRPr/>
            </a:pPr>
            <a:r>
              <a:rPr lang="fi-FI" b="1" dirty="0" smtClean="0"/>
              <a:t>Ruokatuotantoprosessiin tutustuminen teoriassa ja käytännössä</a:t>
            </a:r>
          </a:p>
          <a:p>
            <a:pPr lvl="2">
              <a:defRPr/>
            </a:pPr>
            <a:r>
              <a:rPr lang="fi-FI" b="1" dirty="0" smtClean="0"/>
              <a:t>Ruoanvalmistusmenetelmät</a:t>
            </a:r>
          </a:p>
          <a:p>
            <a:pPr lvl="2">
              <a:defRPr/>
            </a:pPr>
            <a:r>
              <a:rPr lang="fi-FI" b="1" dirty="0" smtClean="0"/>
              <a:t>Ruokalajien valmistusta perusraaka-aineista; ruoanvalmistustaitojen, raaka-aine- ja ruokalajituntemuksen lisääminen</a:t>
            </a:r>
          </a:p>
          <a:p>
            <a:pPr lvl="2">
              <a:defRPr/>
            </a:pPr>
            <a:r>
              <a:rPr lang="fi-FI" b="1" dirty="0" smtClean="0"/>
              <a:t>Ruoan aistittavat ominaisuudet ja tuoteturvallisuus  käytännössä</a:t>
            </a:r>
          </a:p>
          <a:p>
            <a:pPr lvl="2">
              <a:defRPr/>
            </a:pPr>
            <a:r>
              <a:rPr lang="fi-FI" b="1" dirty="0" smtClean="0"/>
              <a:t>Taloudellisuuden huomioon ottaminen</a:t>
            </a:r>
          </a:p>
          <a:p>
            <a:pPr lvl="2">
              <a:defRPr/>
            </a:pPr>
            <a:r>
              <a:rPr lang="fi-FI" b="1" dirty="0" smtClean="0"/>
              <a:t>Laitetuntemusta valmistuksen yhteydessä </a:t>
            </a:r>
          </a:p>
          <a:p>
            <a:pPr lvl="2">
              <a:defRPr/>
            </a:pPr>
            <a:r>
              <a:rPr lang="fi-FI" b="1" dirty="0" smtClean="0"/>
              <a:t>Gastronomian historiaan perehtyminen.</a:t>
            </a:r>
          </a:p>
          <a:p>
            <a:pPr lvl="2">
              <a:defRPr/>
            </a:pPr>
            <a:r>
              <a:rPr lang="fi-FI" b="1" dirty="0" smtClean="0"/>
              <a:t>Ruokalista- ja menusuunnittelun perusteita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25344"/>
            <a:ext cx="5975350" cy="332656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97352"/>
            <a:ext cx="2170112" cy="260648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11</a:t>
            </a:fld>
            <a:endParaRPr lang="fi-FI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1152128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Raaka-ainetuntemus auttaa suunnittelussa, ruoanvalmistuksessa ja tuotekehityksessä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97352"/>
            <a:ext cx="2170112" cy="260648"/>
          </a:xfrm>
        </p:spPr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12</a:t>
            </a:fld>
            <a:endParaRPr lang="fi-FI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2060848"/>
            <a:ext cx="3578629" cy="2709949"/>
          </a:xfrm>
          <a:noFill/>
        </p:spPr>
      </p:pic>
      <p:pic>
        <p:nvPicPr>
          <p:cNvPr id="1026" name="Picture 2" descr="C:\Documents and Settings\Käyttäjä\Omat tiedostot\jälkiruokakuvia2010\suklaafond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16"/>
            <a:ext cx="3960440" cy="2916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1224136"/>
          </a:xfrm>
        </p:spPr>
        <p:txBody>
          <a:bodyPr/>
          <a:lstStyle/>
          <a:p>
            <a:r>
              <a:rPr lang="fi-FI" sz="2400" dirty="0" smtClean="0">
                <a:solidFill>
                  <a:schemeClr val="accent1"/>
                </a:solidFill>
              </a:rPr>
              <a:t>Gastronomian  historia on pohja uudelle, esim. Katariinan luumut (kattaus Katariinan palatsista)</a:t>
            </a:r>
            <a:endParaRPr lang="fi-FI" sz="24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381328"/>
            <a:ext cx="5975350" cy="476672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453336"/>
            <a:ext cx="2170112" cy="404664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13</a:t>
            </a:fld>
            <a:endParaRPr lang="fi-FI" dirty="0"/>
          </a:p>
        </p:txBody>
      </p:sp>
      <p:pic>
        <p:nvPicPr>
          <p:cNvPr id="6" name="Picture 2" descr="C:\Documents and Settings\Käyttäjä\Omat tiedostot\MAKUMATKA -hanke 24.3.2010\Uusi kansio\SYKSY2010KUVIAUusi kansio (3)\IMG_3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07195" y="1989138"/>
            <a:ext cx="6929609" cy="4137025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792087"/>
          </a:xfrm>
        </p:spPr>
        <p:txBody>
          <a:bodyPr/>
          <a:lstStyle/>
          <a:p>
            <a:r>
              <a:rPr lang="fi-FI" sz="2400" dirty="0" smtClean="0">
                <a:solidFill>
                  <a:schemeClr val="accent1"/>
                </a:solidFill>
              </a:rPr>
              <a:t>Maku on ruoassa tärkeintä </a:t>
            </a:r>
            <a:r>
              <a:rPr lang="fi-FI" sz="1600" dirty="0" smtClean="0">
                <a:solidFill>
                  <a:schemeClr val="accent1"/>
                </a:solidFill>
              </a:rPr>
              <a:t>(</a:t>
            </a:r>
            <a:r>
              <a:rPr lang="fi-FI" sz="1600" dirty="0" err="1" smtClean="0">
                <a:solidFill>
                  <a:schemeClr val="accent1"/>
                </a:solidFill>
              </a:rPr>
              <a:t>Gastronomy</a:t>
            </a:r>
            <a:r>
              <a:rPr lang="fi-FI" sz="1600" dirty="0" smtClean="0">
                <a:solidFill>
                  <a:schemeClr val="accent1"/>
                </a:solidFill>
              </a:rPr>
              <a:t> in </a:t>
            </a:r>
            <a:r>
              <a:rPr lang="fi-FI" sz="1600" dirty="0" err="1" smtClean="0">
                <a:solidFill>
                  <a:schemeClr val="accent1"/>
                </a:solidFill>
              </a:rPr>
              <a:t>different</a:t>
            </a:r>
            <a:r>
              <a:rPr lang="fi-FI" sz="1600" dirty="0" smtClean="0">
                <a:solidFill>
                  <a:schemeClr val="accent1"/>
                </a:solidFill>
              </a:rPr>
              <a:t> food </a:t>
            </a:r>
            <a:r>
              <a:rPr lang="fi-FI" sz="1600" dirty="0" err="1" smtClean="0">
                <a:solidFill>
                  <a:schemeClr val="accent1"/>
                </a:solidFill>
              </a:rPr>
              <a:t>cultures</a:t>
            </a:r>
            <a:r>
              <a:rPr lang="fi-FI" sz="1600" dirty="0" smtClean="0">
                <a:solidFill>
                  <a:schemeClr val="accent1"/>
                </a:solidFill>
              </a:rPr>
              <a:t>  -kurssi)</a:t>
            </a: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453336"/>
            <a:ext cx="5975350" cy="404664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27.11.2013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25344"/>
            <a:ext cx="2170112" cy="332656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14</a:t>
            </a:fld>
            <a:endParaRPr lang="fi-FI" dirty="0"/>
          </a:p>
        </p:txBody>
      </p:sp>
      <p:pic>
        <p:nvPicPr>
          <p:cNvPr id="6" name="Picture 2" descr="C:\Documents and Settings\Käyttäjä\Omat tiedostot\MAKUMATKA -hanke 24.3.2010\Uusi kansio\SYKSY2010KUVIAUusi kansio (3)\IMG_38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2703" y="1773238"/>
            <a:ext cx="6738593" cy="4352925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340768"/>
            <a:ext cx="4535735" cy="1215107"/>
          </a:xfrm>
        </p:spPr>
        <p:txBody>
          <a:bodyPr/>
          <a:lstStyle/>
          <a:p>
            <a:r>
              <a:rPr lang="fi-FI" sz="3200" dirty="0" smtClean="0">
                <a:solidFill>
                  <a:schemeClr val="accent1"/>
                </a:solidFill>
              </a:rPr>
              <a:t>Perusruokalajien hallinta antaa mahdollisuuksia tuotekehitykselle</a:t>
            </a:r>
            <a:endParaRPr lang="fi-FI" sz="32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323528" y="6597352"/>
            <a:ext cx="6120135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15</a:t>
            </a:fld>
            <a:endParaRPr lang="fi-FI" dirty="0"/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140968"/>
            <a:ext cx="4293524" cy="3237380"/>
          </a:xfrm>
          <a:noFill/>
        </p:spPr>
      </p:pic>
      <p:pic>
        <p:nvPicPr>
          <p:cNvPr id="1026" name="Picture 2" descr="C:\Documents and Settings\Käyttäjä\Omat tiedostot\RESTOkuvat2010\Omat kuvatiedostot\kylmiä ruokia ym 2012tammikuu\kylmiä ruokia ym 2012tammikuu 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4104456" cy="3212976"/>
          </a:xfrm>
          <a:prstGeom prst="rect">
            <a:avLst/>
          </a:prstGeom>
          <a:noFill/>
        </p:spPr>
      </p:pic>
      <p:pic>
        <p:nvPicPr>
          <p:cNvPr id="8" name="Kuva 7" descr="kylmiä ruokia ym 2012tammikuu 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0"/>
            <a:ext cx="4176464" cy="34016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052736"/>
            <a:ext cx="8229600" cy="576064"/>
          </a:xfrm>
        </p:spPr>
        <p:txBody>
          <a:bodyPr/>
          <a:lstStyle/>
          <a:p>
            <a:r>
              <a:rPr lang="fi-FI" sz="3200" dirty="0" smtClean="0">
                <a:solidFill>
                  <a:schemeClr val="accent1"/>
                </a:solidFill>
              </a:rPr>
              <a:t>MYB2110 Ruokapalvelujen </a:t>
            </a:r>
            <a:r>
              <a:rPr lang="fi-FI" sz="3200" dirty="0" err="1" smtClean="0">
                <a:solidFill>
                  <a:schemeClr val="accent1"/>
                </a:solidFill>
              </a:rPr>
              <a:t>asiakasähtöinen</a:t>
            </a:r>
            <a:r>
              <a:rPr lang="fi-FI" sz="3200" dirty="0" smtClean="0">
                <a:solidFill>
                  <a:schemeClr val="accent1"/>
                </a:solidFill>
              </a:rPr>
              <a:t> tuottaminen 5 op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44824"/>
            <a:ext cx="8686800" cy="4608512"/>
          </a:xfrm>
        </p:spPr>
        <p:txBody>
          <a:bodyPr/>
          <a:lstStyle/>
          <a:p>
            <a:r>
              <a:rPr lang="fi-FI" sz="2000" b="1" dirty="0" smtClean="0"/>
              <a:t>Ruoka elämyksenä.</a:t>
            </a:r>
          </a:p>
          <a:p>
            <a:r>
              <a:rPr lang="fi-FI" sz="2000" b="1" dirty="0" smtClean="0"/>
              <a:t>Ammattikeittiön ruokatuotantoprosessiosaaminen: raaka-aine- ja hintatietouden, menetelmäosaamisen, työtaitojen sekä ruokalajituntemuksen lisääminen. </a:t>
            </a:r>
          </a:p>
          <a:p>
            <a:r>
              <a:rPr lang="fi-FI" sz="2000" b="1" dirty="0" smtClean="0"/>
              <a:t>Asiakaslähtöinen ja liikeidean mukainen ruokatuotantoprosessi. Ruokatuotteiden  ja työn laadun arviointi. Ruokaturvallisuuden varmistaminen käytännön ruokapalveluprosessissa. </a:t>
            </a:r>
          </a:p>
          <a:p>
            <a:r>
              <a:rPr lang="fi-FI" sz="2000" b="1" dirty="0" smtClean="0"/>
              <a:t>Suomalainen ruokakulttuuri ja sen kehittäminen. Lähiruoka ja kestävät ruokapalvelut.</a:t>
            </a:r>
          </a:p>
          <a:p>
            <a:r>
              <a:rPr lang="fi-FI" sz="2000" b="1" dirty="0" smtClean="0"/>
              <a:t>Ruokatuotteiden ja aterioiden hinnoittelu. Hinta-laatusuhde.</a:t>
            </a:r>
          </a:p>
          <a:p>
            <a:r>
              <a:rPr lang="fi-FI" sz="2000" b="1" dirty="0" smtClean="0"/>
              <a:t>Ruokapalvelutyöyhteisössä toimiminen</a:t>
            </a:r>
          </a:p>
          <a:p>
            <a:r>
              <a:rPr lang="fi-FI" sz="2000" b="1" dirty="0" smtClean="0"/>
              <a:t>Ruokapalvelutilaisuuden suunnittelu, hinnoittelu ja toteuttaminen (mahd. mukaan)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453336"/>
            <a:ext cx="2170112" cy="404664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16</a:t>
            </a:fld>
            <a:endParaRPr lang="fi-FI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224136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Menetelmät, raaka-aineet kypsennyksessä, taidot, ruokalajiosaaminen, gastronomiaosaaminen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25344"/>
            <a:ext cx="5975350" cy="332656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25344"/>
            <a:ext cx="2170112" cy="332656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</p:txBody>
      </p:sp>
      <p:pic>
        <p:nvPicPr>
          <p:cNvPr id="6" name="Picture 2" descr="G:\Sinikka\IMG_2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1177" y="2205038"/>
            <a:ext cx="6801646" cy="4176712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1080120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Suomalaisen ruoan kehittäminen, lähiruoka ja kestävä kehitys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97352"/>
            <a:ext cx="2170112" cy="260648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</p:txBody>
      </p:sp>
      <p:pic>
        <p:nvPicPr>
          <p:cNvPr id="2050" name="Picture 2" descr="H:\Ruokakuvat\Juha_Vidgren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2060575"/>
            <a:ext cx="7920880" cy="4536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792088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Ruokailuympäristö on osa ruokaelämystä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97352"/>
            <a:ext cx="2170112" cy="260648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</p:txBody>
      </p:sp>
      <p:pic>
        <p:nvPicPr>
          <p:cNvPr id="6" name="Picture 2" descr="C:\Documents and Settings\Käyttäjä\Omat tiedostot\MAKUMATKA -hanke 24.3.2010\Uusi kansio\SYKSY2010KUVIAUusi kansio (3)\IMG_3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50169" y="1916113"/>
            <a:ext cx="6243661" cy="421005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tsikko 3"/>
          <p:cNvSpPr>
            <a:spLocks noGrp="1"/>
          </p:cNvSpPr>
          <p:nvPr>
            <p:ph type="title"/>
          </p:nvPr>
        </p:nvSpPr>
        <p:spPr>
          <a:xfrm>
            <a:off x="468313" y="908719"/>
            <a:ext cx="8229600" cy="936105"/>
          </a:xfrm>
        </p:spPr>
        <p:txBody>
          <a:bodyPr/>
          <a:lstStyle/>
          <a:p>
            <a:r>
              <a:rPr lang="fi-FI" sz="2400" dirty="0" smtClean="0">
                <a:solidFill>
                  <a:schemeClr val="accent1"/>
                </a:solidFill>
              </a:rPr>
              <a:t>Osaamistavoitteita ruokatuotannon esimiehille tehdyn tutkimuksen (Veijo Turpeinen 2007) mukaan 1.</a:t>
            </a:r>
          </a:p>
        </p:txBody>
      </p:sp>
      <p:sp>
        <p:nvSpPr>
          <p:cNvPr id="19459" name="Sisällön paikkamerkki 4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48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sz="2400" b="1" dirty="0" smtClean="0"/>
              <a:t>Ruoanvalmistusosaaminen, myös menetelmät ja ostotoiminta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Nykyteknologian käyttö ruokatuotannossa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Erilaisten  ruokatuotantoprosessien ja sen osaprosessien suunnittelu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Hyvä tieto elintarvikkeista, hyvät tiedot ravintoaineista ja ravitsemuksen merkityksestä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Erityisruokavalioiden tunteminen ja toteutus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Mikrobiologian perusteiden hallitseminen, erilaisten kemiallisten ja fysikaalisten ilmiöiden hallitseminen teorian ja kokemuksen kautta, elintarvikekemian osaaminen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Juomatuntemus (ravintolat)</a:t>
            </a:r>
          </a:p>
          <a:p>
            <a:pPr>
              <a:lnSpc>
                <a:spcPct val="80000"/>
              </a:lnSpc>
            </a:pPr>
            <a:endParaRPr lang="fi-FI" sz="2400" b="1" dirty="0" smtClean="0"/>
          </a:p>
          <a:p>
            <a:pPr>
              <a:lnSpc>
                <a:spcPct val="80000"/>
              </a:lnSpc>
              <a:buNone/>
            </a:pPr>
            <a:r>
              <a:rPr lang="fi-FI" sz="2400" b="1" dirty="0" smtClean="0"/>
              <a:t> </a:t>
            </a:r>
            <a:endParaRPr lang="fi-FI" sz="2400" dirty="0" smtClean="0"/>
          </a:p>
        </p:txBody>
      </p:sp>
      <p:sp>
        <p:nvSpPr>
          <p:cNvPr id="19460" name="Dian numeron paikkamerkki 5"/>
          <p:cNvSpPr>
            <a:spLocks noGrp="1"/>
          </p:cNvSpPr>
          <p:nvPr>
            <p:ph type="sldNum" sz="quarter" idx="11"/>
          </p:nvPr>
        </p:nvSpPr>
        <p:spPr bwMode="auto">
          <a:xfrm>
            <a:off x="6516688" y="6453336"/>
            <a:ext cx="2170112" cy="40466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Liike/Resto</a:t>
            </a:r>
            <a:endParaRPr lang="fi-FI" dirty="0" smtClean="0"/>
          </a:p>
        </p:txBody>
      </p:sp>
      <p:sp>
        <p:nvSpPr>
          <p:cNvPr id="19461" name="Alatunnisteen paikkamerkki 6"/>
          <p:cNvSpPr>
            <a:spLocks noGrp="1"/>
          </p:cNvSpPr>
          <p:nvPr>
            <p:ph type="ftr" sz="quarter" idx="10"/>
          </p:nvPr>
        </p:nvSpPr>
        <p:spPr bwMode="auto">
          <a:xfrm>
            <a:off x="468313" y="6381328"/>
            <a:ext cx="5975350" cy="4766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smtClean="0"/>
              <a:t>Seija Mäki 27.11.2013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288032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Ruokailuympäristöt ovat erilaisia…. 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2800" dirty="0" smtClean="0">
                <a:solidFill>
                  <a:schemeClr val="accent1"/>
                </a:solidFill>
              </a:rPr>
              <a:t/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2800" dirty="0" smtClean="0">
                <a:solidFill>
                  <a:schemeClr val="accent1"/>
                </a:solidFill>
              </a:rPr>
              <a:t/>
            </a:r>
            <a:br>
              <a:rPr lang="fi-FI" sz="2800" dirty="0" smtClean="0">
                <a:solidFill>
                  <a:schemeClr val="accent1"/>
                </a:solidFill>
              </a:rPr>
            </a:br>
            <a:endParaRPr lang="fi-FI" sz="28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20</a:t>
            </a:fld>
            <a:endParaRPr lang="fi-FI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6696744" cy="435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648072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Ravitsemispalvelujen ohjaus ja kehittäminen 5 op</a:t>
            </a:r>
            <a:r>
              <a:rPr lang="fi-FI" dirty="0" smtClean="0">
                <a:solidFill>
                  <a:srgbClr val="C00000"/>
                </a:solidFill>
              </a:rPr>
              <a:t/>
            </a:r>
            <a:br>
              <a:rPr lang="fi-FI" dirty="0" smtClean="0">
                <a:solidFill>
                  <a:srgbClr val="C00000"/>
                </a:solidFill>
              </a:rPr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412776"/>
            <a:ext cx="8686800" cy="5184576"/>
          </a:xfrm>
        </p:spPr>
        <p:txBody>
          <a:bodyPr/>
          <a:lstStyle/>
          <a:p>
            <a:pPr>
              <a:defRPr/>
            </a:pPr>
            <a:r>
              <a:rPr lang="fi-FI" sz="1800" b="1" dirty="0" smtClean="0"/>
              <a:t>Yksikön tai -osaston liiketoimintojen ohjaus.</a:t>
            </a:r>
          </a:p>
          <a:p>
            <a:pPr>
              <a:defRPr/>
            </a:pPr>
            <a:r>
              <a:rPr lang="fi-FI" sz="1800" b="1" dirty="0" smtClean="0"/>
              <a:t>Tunnusluvut, tehokkuusmittarit ja kassaraportit ravintola- ja ruokapalvelujen ohjauksessa</a:t>
            </a:r>
          </a:p>
          <a:p>
            <a:pPr>
              <a:defRPr/>
            </a:pPr>
            <a:r>
              <a:rPr lang="fi-FI" sz="1800" b="1" dirty="0" smtClean="0"/>
              <a:t>Ravintolan </a:t>
            </a:r>
            <a:r>
              <a:rPr lang="fi-FI" sz="1800" b="1" dirty="0" err="1" smtClean="0"/>
              <a:t>revenue</a:t>
            </a:r>
            <a:r>
              <a:rPr lang="fi-FI" sz="1800" b="1" dirty="0" smtClean="0"/>
              <a:t> management</a:t>
            </a:r>
          </a:p>
          <a:p>
            <a:pPr>
              <a:defRPr/>
            </a:pPr>
            <a:r>
              <a:rPr lang="fi-FI" sz="1800" b="1" dirty="0" smtClean="0"/>
              <a:t> Ravintolan ja keittiön päivittäinen esimiestyö monikulttuurisessa työ- ja asiakasyhteisössä.</a:t>
            </a:r>
          </a:p>
          <a:p>
            <a:pPr>
              <a:defRPr/>
            </a:pPr>
            <a:r>
              <a:rPr lang="fi-FI" sz="1800" b="1" dirty="0" smtClean="0"/>
              <a:t> Esimiestyö erilaisissa ravintolakonsepteissa</a:t>
            </a:r>
          </a:p>
          <a:p>
            <a:pPr>
              <a:defRPr/>
            </a:pPr>
            <a:r>
              <a:rPr lang="fi-FI" sz="1800" b="1" dirty="0" smtClean="0"/>
              <a:t>Ruokapalveluprosessi ja sen osaprosessit. Liikeidealtaan erilaisten ruokapalveluyritysten tuotantoprosessit. </a:t>
            </a:r>
          </a:p>
          <a:p>
            <a:pPr>
              <a:defRPr/>
            </a:pPr>
            <a:r>
              <a:rPr lang="fi-FI" sz="1800" b="1" dirty="0" smtClean="0"/>
              <a:t>Laatu ruokapalvelujen toteuttamisessa. </a:t>
            </a:r>
          </a:p>
          <a:p>
            <a:pPr>
              <a:defRPr/>
            </a:pPr>
            <a:r>
              <a:rPr lang="fi-FI" sz="1800" b="1" dirty="0" smtClean="0"/>
              <a:t>Kannattavan ja tuottavan ruokatuotantoprosessin suunnittelu ja kehittämien:</a:t>
            </a:r>
          </a:p>
          <a:p>
            <a:pPr>
              <a:buFontTx/>
              <a:buNone/>
              <a:defRPr/>
            </a:pPr>
            <a:r>
              <a:rPr lang="fi-FI" sz="1800" b="1" dirty="0" smtClean="0"/>
              <a:t>		Ruokalistojen suunnittelu ja </a:t>
            </a:r>
            <a:r>
              <a:rPr lang="fi-FI" sz="1800" b="1" dirty="0" err="1" smtClean="0"/>
              <a:t>reseptiikka</a:t>
            </a:r>
            <a:r>
              <a:rPr lang="fi-FI" sz="1800" b="1" dirty="0" smtClean="0"/>
              <a:t>. Ateriat ja vakio-ohjeet</a:t>
            </a:r>
          </a:p>
          <a:p>
            <a:pPr>
              <a:buFontTx/>
              <a:buNone/>
              <a:defRPr/>
            </a:pPr>
            <a:r>
              <a:rPr lang="fi-FI" sz="1800" b="1" dirty="0" smtClean="0"/>
              <a:t>		Työmenetelmien ja tuotannon rationalisointi</a:t>
            </a:r>
          </a:p>
          <a:p>
            <a:pPr>
              <a:buFontTx/>
              <a:buNone/>
              <a:defRPr/>
            </a:pPr>
            <a:r>
              <a:rPr lang="fi-FI" sz="1800" b="1" dirty="0" smtClean="0"/>
              <a:t>		Hankinnat ja ostotoiminta yrityksen kannattavuuden osana </a:t>
            </a:r>
          </a:p>
          <a:p>
            <a:pPr>
              <a:buFontTx/>
              <a:buNone/>
              <a:defRPr/>
            </a:pPr>
            <a:r>
              <a:rPr lang="fi-FI" sz="1800" b="1" dirty="0" smtClean="0"/>
              <a:t>		Lainsäädännön,  työturvallisuuden ja ergonomian hallinta. 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669360"/>
            <a:ext cx="5975350" cy="18864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669360"/>
            <a:ext cx="2170112" cy="188640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21</a:t>
            </a:fld>
            <a:endParaRPr lang="fi-FI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576063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</a:rPr>
              <a:t>MYC3120 </a:t>
            </a:r>
            <a:r>
              <a:rPr lang="fi-FI" sz="2800" dirty="0" smtClean="0">
                <a:solidFill>
                  <a:schemeClr val="accent1"/>
                </a:solidFill>
              </a:rPr>
              <a:t>Gastronomian syventävät opinnot 6 op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3528" y="1700808"/>
            <a:ext cx="8568952" cy="4752528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fi-FI" sz="2400" b="1" dirty="0" smtClean="0"/>
              <a:t>Uudet laitteet ja valmistusmenetelmät ja menetelmien kehittäminen (eril. liikeideoissa)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i-FI" sz="2400" b="1" dirty="0" smtClean="0"/>
              <a:t>Ruoanvalmistustaitojen  ja ruokatuotantoprosessi-osaamisen syventäminen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i-FI" sz="2400" b="1" dirty="0" smtClean="0"/>
              <a:t>Gastronomiatietouden syventäminen, klassinen ruoka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i-FI" sz="2400" b="1" dirty="0" smtClean="0"/>
              <a:t>Työn ja tuotteiden laadun arviointi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i-FI" sz="2400" b="1" dirty="0" smtClean="0"/>
              <a:t>Esteettisyys sekä turvallisuus ja taloudellisuus ruokapalvelujen tuottamisessa. Hintatietous.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i-FI" sz="2400" b="1" dirty="0" smtClean="0"/>
              <a:t>Ruokapalvelutilaisuuden suunnittelu, hinnoittelu, toteutus ja raportointi</a:t>
            </a:r>
            <a:endParaRPr lang="fi-FI" sz="2400" b="1" kern="0" dirty="0" smtClean="0"/>
          </a:p>
          <a:p>
            <a:endParaRPr lang="fi-FI" sz="24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97352"/>
            <a:ext cx="2170112" cy="260648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22</a:t>
            </a:fld>
            <a:endParaRPr lang="fi-F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152127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1800" dirty="0" smtClean="0">
                <a:solidFill>
                  <a:schemeClr val="accent1"/>
                </a:solidFill>
              </a:rPr>
              <a:t>Ruoanvalmistusmenetelmät ja niiden kehittäminen</a:t>
            </a:r>
            <a:endParaRPr lang="fi-FI" sz="1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23</a:t>
            </a:fld>
            <a:endParaRPr lang="fi-FI" dirty="0"/>
          </a:p>
        </p:txBody>
      </p:sp>
      <p:pic>
        <p:nvPicPr>
          <p:cNvPr id="6" name="Sisällön paikkamerkki 5" descr="E:\trendikuvia\kelmussa kypsentäminen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916" y="2324721"/>
            <a:ext cx="6118167" cy="375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080119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2000" dirty="0" smtClean="0">
                <a:solidFill>
                  <a:schemeClr val="accent1"/>
                </a:solidFill>
              </a:rPr>
              <a:t>Esteettisyys, ruoanvalmistustaitojen ja gastronomiatietouden laajentaminen</a:t>
            </a: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24</a:t>
            </a:fld>
            <a:endParaRPr lang="fi-FI" dirty="0"/>
          </a:p>
        </p:txBody>
      </p:sp>
      <p:pic>
        <p:nvPicPr>
          <p:cNvPr id="1026" name="Picture 2" descr="F:\Kakut10.2.09\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08275"/>
            <a:ext cx="5878992" cy="341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1124744"/>
            <a:ext cx="8697913" cy="648072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 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1800" dirty="0" smtClean="0">
                <a:solidFill>
                  <a:schemeClr val="accent1"/>
                </a:solidFill>
              </a:rPr>
              <a:t>Esteettisyys, ruoanvalmistustaitojen ja gastronomiatietouden laajentaminen</a:t>
            </a:r>
            <a:r>
              <a:rPr lang="fi-FI" sz="2800" dirty="0" smtClean="0"/>
              <a:t/>
            </a:r>
            <a:br>
              <a:rPr lang="fi-FI" sz="2800" dirty="0" smtClean="0"/>
            </a:br>
            <a:endParaRPr lang="fi-FI" sz="28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25</a:t>
            </a:fld>
            <a:endParaRPr lang="fi-FI" dirty="0"/>
          </a:p>
        </p:txBody>
      </p:sp>
      <p:pic>
        <p:nvPicPr>
          <p:cNvPr id="6" name="Sisällön paikkamerkki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9138"/>
            <a:ext cx="7416824" cy="42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648072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1800" dirty="0" smtClean="0">
                <a:solidFill>
                  <a:schemeClr val="accent1"/>
                </a:solidFill>
              </a:rPr>
              <a:t>Ruokapalvelutilaisuuden suunnittelu ja toteutus</a:t>
            </a:r>
            <a:endParaRPr lang="fi-FI" sz="1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25344"/>
            <a:ext cx="2170112" cy="332656"/>
          </a:xfrm>
        </p:spPr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26</a:t>
            </a:fld>
            <a:endParaRPr lang="fi-FI" dirty="0"/>
          </a:p>
        </p:txBody>
      </p:sp>
      <p:pic>
        <p:nvPicPr>
          <p:cNvPr id="6" name="Picture 2" descr="H:\kumu ym\Ruoka-annoksia 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88924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08112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1800" dirty="0" smtClean="0">
                <a:solidFill>
                  <a:schemeClr val="accent1"/>
                </a:solidFill>
              </a:rPr>
              <a:t>Ruokapalvelutilaisuuden suunnittelu ja toteutus</a:t>
            </a:r>
            <a:endParaRPr lang="fi-FI" sz="1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27.12.2013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25344"/>
            <a:ext cx="2170112" cy="332656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27</a:t>
            </a:fld>
            <a:endParaRPr lang="fi-FI" dirty="0"/>
          </a:p>
        </p:txBody>
      </p:sp>
      <p:pic>
        <p:nvPicPr>
          <p:cNvPr id="6" name="Sisällön paikkamerkki 5" descr="H:\trendikuvia\sinikka310806 098kylmäbuffetkm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3983" y="1989138"/>
            <a:ext cx="551603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412875"/>
            <a:ext cx="8229600" cy="1008013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 </a:t>
            </a:r>
            <a:br>
              <a:rPr lang="fi-FI" sz="2800" dirty="0" smtClean="0">
                <a:solidFill>
                  <a:schemeClr val="accent1"/>
                </a:solidFill>
              </a:rPr>
            </a:br>
            <a:r>
              <a:rPr lang="fi-FI" sz="2000" dirty="0" smtClean="0">
                <a:solidFill>
                  <a:schemeClr val="accent1"/>
                </a:solidFill>
              </a:rPr>
              <a:t>Ruokapalvelutilaisuuden suunnittelu ja toteutus</a:t>
            </a: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28</a:t>
            </a:fld>
            <a:endParaRPr lang="fi-FI" dirty="0"/>
          </a:p>
        </p:txBody>
      </p:sp>
      <p:pic>
        <p:nvPicPr>
          <p:cNvPr id="1026" name="Picture 2" descr="E:\Savonia 2012-2013\17.1.2013\IMG_2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275"/>
            <a:ext cx="5616624" cy="341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412875"/>
            <a:ext cx="8229600" cy="1008013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Gastronomian syventävät opinnot</a:t>
            </a:r>
            <a:r>
              <a:rPr lang="fi-FI" sz="1800" dirty="0" smtClean="0">
                <a:solidFill>
                  <a:schemeClr val="accent1"/>
                </a:solidFill>
              </a:rPr>
              <a:t/>
            </a:r>
            <a:br>
              <a:rPr lang="fi-FI" sz="1800" dirty="0" smtClean="0">
                <a:solidFill>
                  <a:schemeClr val="accent1"/>
                </a:solidFill>
              </a:rPr>
            </a:br>
            <a:r>
              <a:rPr lang="fi-FI" sz="1800" dirty="0" smtClean="0">
                <a:solidFill>
                  <a:schemeClr val="accent1"/>
                </a:solidFill>
              </a:rPr>
              <a:t>Ruokapalvelutilaisuuden suunnittelu ja toteutus</a:t>
            </a:r>
            <a:endParaRPr lang="fi-FI" sz="1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2017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29</a:t>
            </a:fld>
            <a:endParaRPr lang="fi-FI" dirty="0"/>
          </a:p>
        </p:txBody>
      </p:sp>
      <p:pic>
        <p:nvPicPr>
          <p:cNvPr id="2050" name="Picture 2" descr="F:\Kansainväl.keittiö yms. 2-2009\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408" y="2708275"/>
            <a:ext cx="4557184" cy="341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124744"/>
            <a:ext cx="8229600" cy="792088"/>
          </a:xfrm>
        </p:spPr>
        <p:txBody>
          <a:bodyPr/>
          <a:lstStyle/>
          <a:p>
            <a:r>
              <a:rPr lang="fi-FI" sz="2400" dirty="0" smtClean="0">
                <a:solidFill>
                  <a:schemeClr val="accent1"/>
                </a:solidFill>
              </a:rPr>
              <a:t>Osaamistavoitteita ruokatuotannon esimiehille tehdyn tutkimuksen (Veijo Turpeinen 2007) mukaan 2.</a:t>
            </a:r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sz="2400" b="1" dirty="0" smtClean="0"/>
              <a:t>Osaa johtaa ja kehittää ruokatuotantoprosessia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Ruokatuotantoprosessin ammattikäytäntöjen kehittämiskykyä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Hyvä suunnittelu- ja organisointitaito 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Henkilöstöjohtamisen taidot </a:t>
            </a:r>
          </a:p>
          <a:p>
            <a:pPr>
              <a:lnSpc>
                <a:spcPct val="80000"/>
              </a:lnSpc>
            </a:pPr>
            <a:r>
              <a:rPr lang="fi-FI" sz="2400" b="1" dirty="0" smtClean="0"/>
              <a:t>”Hiljainen osaaminen”: innostuneisuus, yhteistyökyky, ihmissuhdetaidot, tahdikkuus, kyky ohjata, kouluttaa ja perehdyttää muita työntekijöitä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Liike/Resto</a:t>
            </a:r>
            <a:endParaRPr lang="fi-F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908721"/>
            <a:ext cx="8302377" cy="1080120"/>
          </a:xfrm>
        </p:spPr>
        <p:txBody>
          <a:bodyPr/>
          <a:lstStyle/>
          <a:p>
            <a:r>
              <a:rPr lang="fi-FI" sz="3200" dirty="0" smtClean="0">
                <a:solidFill>
                  <a:schemeClr val="accent1"/>
                </a:solidFill>
              </a:rPr>
              <a:t>MIC3105 </a:t>
            </a:r>
            <a:r>
              <a:rPr lang="fi-FI" sz="3200" dirty="0" err="1" smtClean="0">
                <a:solidFill>
                  <a:schemeClr val="accent1"/>
                </a:solidFill>
              </a:rPr>
              <a:t>Gastronomy</a:t>
            </a:r>
            <a:r>
              <a:rPr lang="fi-FI" sz="3200" dirty="0" smtClean="0">
                <a:solidFill>
                  <a:schemeClr val="accent1"/>
                </a:solidFill>
              </a:rPr>
              <a:t> in Different Food </a:t>
            </a:r>
            <a:r>
              <a:rPr lang="fi-FI" sz="3200" dirty="0" err="1" smtClean="0">
                <a:solidFill>
                  <a:schemeClr val="accent1"/>
                </a:solidFill>
              </a:rPr>
              <a:t>Cultures</a:t>
            </a:r>
            <a:r>
              <a:rPr lang="fi-FI" sz="3200" dirty="0" smtClean="0">
                <a:solidFill>
                  <a:schemeClr val="accent1"/>
                </a:solidFill>
              </a:rPr>
              <a:t> 3 op</a:t>
            </a:r>
            <a:endParaRPr lang="fi-FI" sz="32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3528" y="1988840"/>
            <a:ext cx="8568952" cy="4137323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b="1" dirty="0" smtClean="0"/>
              <a:t>International food cultures in theory and in practice</a:t>
            </a:r>
          </a:p>
          <a:p>
            <a:pPr>
              <a:buFontTx/>
              <a:buNone/>
            </a:pPr>
            <a:r>
              <a:rPr lang="en-GB" sz="2000" b="1" dirty="0" smtClean="0"/>
              <a:t>	presentations on a chosen food culture and preparing the national specialities, understanding different food cultures, socio-cultural meaning of food, knowledge of intercultural communication and  etiquette</a:t>
            </a:r>
          </a:p>
          <a:p>
            <a:pPr>
              <a:buFontTx/>
              <a:buNone/>
            </a:pPr>
            <a:endParaRPr lang="en-GB" sz="2000" b="1" dirty="0" smtClean="0"/>
          </a:p>
          <a:p>
            <a:pPr>
              <a:buFontTx/>
              <a:buNone/>
            </a:pPr>
            <a:r>
              <a:rPr lang="en-GB" sz="2000" b="1" dirty="0" smtClean="0"/>
              <a:t>Mitkä asiat ovat kunkin maan ruokakulttuurissa merkittäviä? </a:t>
            </a:r>
          </a:p>
          <a:p>
            <a:pPr>
              <a:buFontTx/>
              <a:buNone/>
            </a:pPr>
            <a:r>
              <a:rPr lang="en-GB" sz="2000" b="1" dirty="0" smtClean="0"/>
              <a:t>	Ruokaan liittyvät tavat, tottumukset, arvostukset, etiketti.  Ruokakulttuurille tyypillisiä raaka-aineita, ruokia, juomia, aterioita. Arki- ja juhlat  kys. ruokakulttuurissa. Monikulttuurinen työympäristö.</a:t>
            </a:r>
            <a:endParaRPr lang="fi-FI" sz="2000" b="1" dirty="0" smtClean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25344"/>
            <a:ext cx="5975350" cy="332656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453336"/>
            <a:ext cx="2170112" cy="404664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30</a:t>
            </a:fld>
            <a:endParaRPr lang="fi-FI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080120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Ruokakulttuurit, tavat, etiketit ja arvostukset ovat erilaisia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453336"/>
            <a:ext cx="5975350" cy="404664"/>
          </a:xfrm>
        </p:spPr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216" y="6497638"/>
            <a:ext cx="2170112" cy="360362"/>
          </a:xfrm>
        </p:spPr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31</a:t>
            </a:fld>
            <a:endParaRPr lang="fi-FI" dirty="0"/>
          </a:p>
        </p:txBody>
      </p:sp>
      <p:pic>
        <p:nvPicPr>
          <p:cNvPr id="6" name="Picture 2" descr="C:\Documents and Settings\Käyttäjä\Omat tiedostot\MAKUMATKA -hanke 24.3.2010\Uusi kansio\SYKSY2010KUVIAUusi kansio (3)\IMG_3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72208"/>
            <a:ext cx="9144000" cy="5013176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32</a:t>
            </a:fld>
            <a:endParaRPr lang="fi-FI" dirty="0"/>
          </a:p>
        </p:txBody>
      </p:sp>
      <p:pic>
        <p:nvPicPr>
          <p:cNvPr id="6" name="Kuva 4" descr="sinikka310806 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Käyttäjä\Omat tiedostot\MAKUMATKA -hanke 24.3.2010\Uusi kansio\SYKSY2010KUVIAUusi kansio (3)\IMG_3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88" y="3645024"/>
            <a:ext cx="410381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uva 4" descr="Antipastit, milan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008112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Vapaasti valittavat: MYG3115 Ruokatrendit ja gourmet-ruokia 5 op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/>
          <a:lstStyle/>
          <a:p>
            <a:r>
              <a:rPr lang="fi-FI" sz="2400" b="1" dirty="0" smtClean="0"/>
              <a:t>Trendit ja kuluttajakäyttäytyminen</a:t>
            </a:r>
          </a:p>
          <a:p>
            <a:r>
              <a:rPr lang="fi-FI" sz="2400" b="1" dirty="0" smtClean="0"/>
              <a:t>Suomalaisia, pohjoismaisia ja kansainvälisiä ruokakulttuurien trendejä,  trendiraaka-aineita ja –ruokalajeja, trendimenetelmiä (molekyyligastronomia).  </a:t>
            </a:r>
          </a:p>
          <a:p>
            <a:r>
              <a:rPr lang="fi-FI" sz="2400" b="1" dirty="0" smtClean="0"/>
              <a:t>Saliruoanvalmistus mm. liekitys ja paloittelu  asiakaslähtöisten ruokapalvelujen toteuttamisessa. </a:t>
            </a:r>
          </a:p>
          <a:p>
            <a:r>
              <a:rPr lang="fi-FI" sz="2400" b="1" dirty="0" smtClean="0"/>
              <a:t>Trendi- ja gourmetruoka ruokapalveluyrityksen myynnin edistämisessä.</a:t>
            </a:r>
            <a:r>
              <a:rPr lang="fi-FI" b="1" dirty="0" smtClean="0"/>
              <a:t>  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25344"/>
            <a:ext cx="2170112" cy="332656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33</a:t>
            </a:fld>
            <a:endParaRPr lang="fi-FI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836713"/>
            <a:ext cx="8229600" cy="1080119"/>
          </a:xfrm>
        </p:spPr>
        <p:txBody>
          <a:bodyPr/>
          <a:lstStyle/>
          <a:p>
            <a:r>
              <a:rPr lang="fi-FI" sz="2800" smtClean="0">
                <a:solidFill>
                  <a:schemeClr val="accent1"/>
                </a:solidFill>
              </a:rPr>
              <a:t>Ruokatrendit ja gourmet-ruokia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34</a:t>
            </a:fld>
            <a:endParaRPr lang="fi-FI" dirty="0"/>
          </a:p>
        </p:txBody>
      </p:sp>
      <p:pic>
        <p:nvPicPr>
          <p:cNvPr id="6" name="Picture 2" descr="E:\trendikuvia\kuvatsaksayms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640" y="1916832"/>
            <a:ext cx="6048672" cy="4209331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648071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Ruokatrendit ja gourmet-ruokia</a:t>
            </a:r>
            <a:r>
              <a:rPr lang="fi-FI" dirty="0" smtClean="0">
                <a:solidFill>
                  <a:schemeClr val="accent1"/>
                </a:solidFill>
              </a:rPr>
              <a:t/>
            </a:r>
            <a:br>
              <a:rPr lang="fi-FI" dirty="0" smtClean="0">
                <a:solidFill>
                  <a:schemeClr val="accent1"/>
                </a:solidFill>
              </a:rPr>
            </a:b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3C6998-D658-48CC-A1F6-4F5B7F378801}" type="slidenum">
              <a:rPr lang="fi-FI" smtClean="0"/>
              <a:pPr>
                <a:defRPr/>
              </a:pPr>
              <a:t>35</a:t>
            </a:fld>
            <a:endParaRPr lang="fi-FI" dirty="0"/>
          </a:p>
        </p:txBody>
      </p:sp>
      <p:pic>
        <p:nvPicPr>
          <p:cNvPr id="7" name="Picture 2" descr="C:\Documents and Settings\Käyttäjä\Omat tiedostot\jälkiruokakuvia2010\Kopio (3) mansikkaa y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628800"/>
            <a:ext cx="4316288" cy="4011103"/>
          </a:xfrm>
          <a:noFill/>
        </p:spPr>
      </p:pic>
      <p:pic>
        <p:nvPicPr>
          <p:cNvPr id="8" name="Picture 2" descr="E:\trendikuvia\IMG_1126jälkiruokiaS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244280" cy="404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19"/>
            <a:ext cx="8229600" cy="936105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Opiskelijat työelämäyhteistyössä ja projekteissa. </a:t>
            </a:r>
            <a:r>
              <a:rPr lang="fi-FI" sz="2000" dirty="0" smtClean="0">
                <a:solidFill>
                  <a:schemeClr val="accent1"/>
                </a:solidFill>
              </a:rPr>
              <a:t>Esimerkkejä 1 </a:t>
            </a: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 sz="2000" b="1" dirty="0" smtClean="0"/>
              <a:t>Helsingin ELMA –messut: opiskelijoiden havaintoesitykset yleisölle messukeittiössä (Oma suunnittelema menu)</a:t>
            </a:r>
          </a:p>
          <a:p>
            <a:pPr>
              <a:lnSpc>
                <a:spcPct val="90000"/>
              </a:lnSpc>
            </a:pPr>
            <a:r>
              <a:rPr lang="fi-FI" sz="2000" b="1" dirty="0" smtClean="0"/>
              <a:t>Terve Ruoka - Terve Aikuinen -messut </a:t>
            </a:r>
            <a:r>
              <a:rPr lang="fi-FI" sz="2000" b="1" dirty="0" err="1" smtClean="0"/>
              <a:t>Kuopiohalli</a:t>
            </a:r>
            <a:r>
              <a:rPr lang="fi-FI" sz="2000" b="1" dirty="0" smtClean="0"/>
              <a:t> 2011</a:t>
            </a:r>
          </a:p>
          <a:p>
            <a:pPr>
              <a:lnSpc>
                <a:spcPct val="90000"/>
              </a:lnSpc>
            </a:pPr>
            <a:r>
              <a:rPr lang="fi-FI" sz="2000" b="1" dirty="0" smtClean="0"/>
              <a:t>Opiskelijat matkamessuilla (savolaiset ruokatuotteet)</a:t>
            </a:r>
          </a:p>
          <a:p>
            <a:pPr>
              <a:lnSpc>
                <a:spcPct val="90000"/>
              </a:lnSpc>
            </a:pPr>
            <a:r>
              <a:rPr lang="fi-FI" sz="2000" b="1" dirty="0" smtClean="0"/>
              <a:t>Opiskelijat suunnittelivat ja toteuttivat TV1:lle 3 ohjelmaa mm. jouluaterioiden ravintoainevertailu, vähähiilihydraattinen dieetti, voi on aina voita</a:t>
            </a:r>
          </a:p>
          <a:p>
            <a:pPr>
              <a:lnSpc>
                <a:spcPct val="90000"/>
              </a:lnSpc>
            </a:pPr>
            <a:r>
              <a:rPr lang="fi-FI" sz="2000" b="1" dirty="0" smtClean="0"/>
              <a:t>Marjaruokia marjojen terveellisyys -ohjelmaan TV 1:lle</a:t>
            </a:r>
          </a:p>
          <a:p>
            <a:pPr>
              <a:lnSpc>
                <a:spcPct val="90000"/>
              </a:lnSpc>
            </a:pPr>
            <a:r>
              <a:rPr lang="fi-FI" sz="2000" b="1" dirty="0" smtClean="0"/>
              <a:t>TV-ohjelmassa: </a:t>
            </a:r>
            <a:r>
              <a:rPr lang="fi-FI" sz="2000" b="1" dirty="0" err="1" smtClean="0"/>
              <a:t>Hyvvee</a:t>
            </a:r>
            <a:r>
              <a:rPr lang="fi-FI" sz="2000" b="1" dirty="0" smtClean="0"/>
              <a:t> ja hyvän parasta (Lähiruokaa ja savolainen ruoka) suunnittelua ja toteutusta</a:t>
            </a:r>
          </a:p>
          <a:p>
            <a:pPr>
              <a:lnSpc>
                <a:spcPct val="90000"/>
              </a:lnSpc>
            </a:pPr>
            <a:r>
              <a:rPr lang="fi-FI" sz="2000" b="1" dirty="0" smtClean="0"/>
              <a:t>Ruokapalveluyrityksille ruokalistojen/menujen suunnittelua </a:t>
            </a:r>
          </a:p>
          <a:p>
            <a:pPr>
              <a:lnSpc>
                <a:spcPct val="90000"/>
              </a:lnSpc>
              <a:buNone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25344"/>
            <a:ext cx="5975350" cy="332656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453336"/>
            <a:ext cx="2170112" cy="404664"/>
          </a:xfrm>
        </p:spPr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36</a:t>
            </a:fld>
            <a:endParaRPr lang="fi-FI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013576" cy="504056"/>
          </a:xfrm>
        </p:spPr>
        <p:txBody>
          <a:bodyPr/>
          <a:lstStyle/>
          <a:p>
            <a:r>
              <a:rPr lang="fi-FI" sz="2000" dirty="0" smtClean="0">
                <a:solidFill>
                  <a:schemeClr val="accent1"/>
                </a:solidFill>
              </a:rPr>
              <a:t>Esimerkkejä 2</a:t>
            </a:r>
            <a:endParaRPr lang="fi-FI" sz="2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 sz="1800" b="1" dirty="0" smtClean="0"/>
              <a:t>Messuruokailujen järjestäminen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Yritysten henkilöstölle ruokakoulutusta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Eril. ruokapalvelutilaisuuksien järjestämiset esim. syksy 2011 valtakunnalliset kulttuurialan päivät KUMU, </a:t>
            </a:r>
            <a:r>
              <a:rPr lang="fi-FI" sz="1800" b="1" dirty="0" err="1" smtClean="0"/>
              <a:t>Buffet´n</a:t>
            </a:r>
            <a:r>
              <a:rPr lang="fi-FI" sz="1800" b="1" dirty="0" smtClean="0"/>
              <a:t> suunnittelu ja toteutus, syksy 2011 useita tilaisuuksien toteutuksia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Opiskelijat hankeyhteistyössä (Savo à la </a:t>
            </a:r>
            <a:r>
              <a:rPr lang="fi-FI" sz="1800" b="1" dirty="0" err="1" smtClean="0"/>
              <a:t>carte</a:t>
            </a:r>
            <a:r>
              <a:rPr lang="fi-FI" sz="1800" b="1" dirty="0" smtClean="0"/>
              <a:t>, Makumatka, Kestitä)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Ranskaan joulumessuille ruokien suunnittelu ja hinnoittelu sekä toteutus Ranskassa (2009)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Saksassa suomalaisen ruoan toteutuksia (3 kertaa)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Tuotekehitystöitä ja ruokalistasuunnittelua yrityksille vuosittain</a:t>
            </a:r>
          </a:p>
          <a:p>
            <a:pPr>
              <a:lnSpc>
                <a:spcPct val="90000"/>
              </a:lnSpc>
            </a:pPr>
            <a:r>
              <a:rPr lang="fi-FI" sz="1800" b="1" dirty="0" err="1" smtClean="0"/>
              <a:t>Savonia</a:t>
            </a:r>
            <a:r>
              <a:rPr lang="fi-FI" sz="1800" b="1" dirty="0" smtClean="0"/>
              <a:t> 20 v ja muita lounaita ja buffet-ruokailuja, tuotekehitystöitä</a:t>
            </a:r>
          </a:p>
          <a:p>
            <a:pPr>
              <a:lnSpc>
                <a:spcPct val="90000"/>
              </a:lnSpc>
            </a:pPr>
            <a:r>
              <a:rPr lang="fi-FI" sz="1800" b="1" dirty="0" smtClean="0"/>
              <a:t>Presidentin itsenäisyyspäivän vastaanotolle ruokia (2005)</a:t>
            </a:r>
          </a:p>
          <a:p>
            <a:r>
              <a:rPr lang="fi-FI" sz="1800" b="1" dirty="0" smtClean="0"/>
              <a:t>8pallo-elokuvan ensi-ilta n. 700 henkilölle ja buffet-pöytä 350:lle</a:t>
            </a:r>
            <a:endParaRPr lang="fi-FI" sz="1800" b="1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37</a:t>
            </a:fld>
            <a:endParaRPr lang="fi-FI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1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Alumnigaalan illallisen alkuruoka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38</a:t>
            </a:fld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7612" cy="44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897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1008112"/>
          </a:xfrm>
        </p:spPr>
        <p:txBody>
          <a:bodyPr/>
          <a:lstStyle/>
          <a:p>
            <a:r>
              <a:rPr lang="fi-FI" sz="1800" dirty="0">
                <a:solidFill>
                  <a:schemeClr val="accent1"/>
                </a:solidFill>
              </a:rPr>
              <a:t>Terve aikuinen, terve ruoka -messut , maaliskuu 2011: opiskelijoilla havainoesityksiä, luentoja, tuote-esittelyjä, tuotemaistiaisten valmistusta </a:t>
            </a:r>
            <a:r>
              <a:rPr lang="fi-FI" sz="1800" dirty="0" smtClean="0">
                <a:solidFill>
                  <a:schemeClr val="accent1"/>
                </a:solidFill>
              </a:rPr>
              <a:t>(kulinaariset työpajat)</a:t>
            </a:r>
            <a:endParaRPr lang="fi-FI" sz="1800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39</a:t>
            </a:fld>
            <a:endParaRPr lang="fi-F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7560840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74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052737"/>
            <a:ext cx="8229600" cy="1224136"/>
          </a:xfrm>
        </p:spPr>
        <p:txBody>
          <a:bodyPr/>
          <a:lstStyle/>
          <a:p>
            <a:r>
              <a:rPr lang="fi-FI" sz="2400" dirty="0" smtClean="0">
                <a:solidFill>
                  <a:schemeClr val="accent1"/>
                </a:solidFill>
              </a:rPr>
              <a:t>Osaamistavoitteita ruokatuotannon esimiehille tehdyn tutkimuksen (Veijo Turpeinen 2007) mukaan 2.</a:t>
            </a:r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b="1" dirty="0" smtClean="0"/>
              <a:t>Vuorovaikutus-, viestintä- ja yhteistyötaitoja</a:t>
            </a:r>
          </a:p>
          <a:p>
            <a:r>
              <a:rPr lang="fi-FI" sz="2400" b="1" dirty="0" smtClean="0"/>
              <a:t>Suullinen ja kirjallinen viestintä, kielet </a:t>
            </a:r>
          </a:p>
          <a:p>
            <a:r>
              <a:rPr lang="fi-FI" sz="2400" b="1" dirty="0" smtClean="0"/>
              <a:t>Nykyteknologian hyödyntäminen viestinnässä</a:t>
            </a:r>
          </a:p>
          <a:p>
            <a:r>
              <a:rPr lang="fi-FI" sz="2400" b="1" dirty="0" smtClean="0"/>
              <a:t>Osaamista asiakas-, ravintola- ja majoituspalvelusta, ravintolapalvelun perusteiden osaaminen </a:t>
            </a:r>
          </a:p>
          <a:p>
            <a:endParaRPr lang="fi-FI" sz="24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216" y="6309320"/>
            <a:ext cx="2170112" cy="36036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Liike/Resto</a:t>
            </a:r>
            <a:endParaRPr lang="fi-FI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1008112"/>
          </a:xfrm>
        </p:spPr>
        <p:txBody>
          <a:bodyPr/>
          <a:lstStyle/>
          <a:p>
            <a:r>
              <a:rPr lang="fi-FI" sz="2400" dirty="0">
                <a:solidFill>
                  <a:schemeClr val="accent1"/>
                </a:solidFill>
              </a:rPr>
              <a:t>Terve Ruoka – Terve aikuinen  -messut</a:t>
            </a:r>
            <a:br>
              <a:rPr lang="fi-FI" sz="2400" dirty="0">
                <a:solidFill>
                  <a:schemeClr val="accent1"/>
                </a:solidFill>
              </a:rPr>
            </a:br>
            <a:r>
              <a:rPr lang="fi-FI" sz="2400" dirty="0">
                <a:solidFill>
                  <a:schemeClr val="accent1"/>
                </a:solidFill>
              </a:rPr>
              <a:t>Havaintoesitys: Terveelliset välipalat (Kulinaariset työpajat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313" y="6525344"/>
            <a:ext cx="5975350" cy="332656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16688" y="6453336"/>
            <a:ext cx="2170112" cy="288032"/>
          </a:xfrm>
        </p:spPr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40</a:t>
            </a:fld>
            <a:endParaRPr lang="fi-FI" dirty="0"/>
          </a:p>
        </p:txBody>
      </p:sp>
      <p:pic>
        <p:nvPicPr>
          <p:cNvPr id="6" name="Picture 2" descr="H:\Syksyn 2011 kuvia\IMG_4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702027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33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052736"/>
            <a:ext cx="8229600" cy="936103"/>
          </a:xfrm>
        </p:spPr>
        <p:txBody>
          <a:bodyPr/>
          <a:lstStyle/>
          <a:p>
            <a:r>
              <a:rPr lang="fi-FI" sz="2000" dirty="0">
                <a:solidFill>
                  <a:schemeClr val="accent1"/>
                </a:solidFill>
              </a:rPr>
              <a:t>Elma-messut:</a:t>
            </a:r>
            <a:br>
              <a:rPr lang="fi-FI" sz="2000" dirty="0">
                <a:solidFill>
                  <a:schemeClr val="accent1"/>
                </a:solidFill>
              </a:rPr>
            </a:br>
            <a:r>
              <a:rPr lang="fi-FI" sz="2000" dirty="0">
                <a:solidFill>
                  <a:schemeClr val="accent1"/>
                </a:solidFill>
              </a:rPr>
              <a:t>havaintoesitykset</a:t>
            </a:r>
            <a:br>
              <a:rPr lang="fi-FI" sz="2000" dirty="0">
                <a:solidFill>
                  <a:schemeClr val="accent1"/>
                </a:solidFill>
              </a:rPr>
            </a:br>
            <a:r>
              <a:rPr lang="fi-FI" sz="2000" dirty="0">
                <a:solidFill>
                  <a:schemeClr val="accent1"/>
                </a:solidFill>
              </a:rPr>
              <a:t>yleisölle, menun </a:t>
            </a:r>
            <a:r>
              <a:rPr lang="fi-FI" sz="2000" dirty="0" err="1">
                <a:solidFill>
                  <a:schemeClr val="accent1"/>
                </a:solidFill>
              </a:rPr>
              <a:t>valm</a:t>
            </a:r>
            <a:r>
              <a:rPr lang="fi-FI" sz="2000" dirty="0">
                <a:solidFill>
                  <a:schemeClr val="accent1"/>
                </a:solidFill>
              </a:rPr>
              <a:t>.</a:t>
            </a:r>
            <a:br>
              <a:rPr lang="fi-FI" sz="2000" dirty="0">
                <a:solidFill>
                  <a:schemeClr val="accent1"/>
                </a:solidFill>
              </a:rPr>
            </a:b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68313" y="6525344"/>
            <a:ext cx="5975350" cy="332656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41</a:t>
            </a:fld>
            <a:endParaRPr lang="fi-FI" dirty="0"/>
          </a:p>
        </p:txBody>
      </p:sp>
      <p:pic>
        <p:nvPicPr>
          <p:cNvPr id="6" name="Picture 3" descr="J:\Sinikka270409\IMG_2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620688"/>
            <a:ext cx="4320480" cy="5760492"/>
          </a:xfrm>
          <a:noFill/>
        </p:spPr>
      </p:pic>
      <p:pic>
        <p:nvPicPr>
          <p:cNvPr id="8" name="Picture 3" descr="J:\Sinikka270409\IMG_21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2275" y="1844824"/>
            <a:ext cx="4130675" cy="4281339"/>
          </a:xfrm>
          <a:noFill/>
        </p:spPr>
      </p:pic>
    </p:spTree>
    <p:extLst>
      <p:ext uri="{BB962C8B-B14F-4D97-AF65-F5344CB8AC3E}">
        <p14:creationId xmlns:p14="http://schemas.microsoft.com/office/powerpoint/2010/main" val="1502286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864095"/>
          </a:xfrm>
        </p:spPr>
        <p:txBody>
          <a:bodyPr/>
          <a:lstStyle/>
          <a:p>
            <a:r>
              <a:rPr lang="fi-FI" sz="2800" dirty="0" smtClean="0">
                <a:solidFill>
                  <a:schemeClr val="accent1"/>
                </a:solidFill>
              </a:rPr>
              <a:t>Hyvän ruokapalveluosaajan työelämän toimia ja ammatteja</a:t>
            </a:r>
            <a:endParaRPr lang="fi-FI" sz="28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fi-FI" sz="2400" b="1" dirty="0" smtClean="0"/>
              <a:t>kokki, vuoromestari, keittiömestari, keittiöpäällikkö, ravintolapäällikkö, ruokahuoltovastaava, (talouspäällikkö), myyntipäällikkö, ravintolanjohtaja, tuotekehittäjä (ruoan jatkojalostus ja elintarviketeollisuus, laiteteollisuus), tuotepäällikkö, myyntitehtävät, konsultointitehtävät, ruokatoimittaja, opetustehtävät, yrittäjänä liikeidealtaan erilaisissa ravitsemisliikkeissä, ruoka-alan hankkeet, ruokakulttuurin kehittämistehtävät ym.</a:t>
            </a:r>
            <a:endParaRPr lang="fi-FI" sz="2400" b="1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597352"/>
            <a:ext cx="5975350" cy="260648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 2013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525344"/>
            <a:ext cx="2170112" cy="332656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</a:t>
            </a:r>
            <a:r>
              <a:rPr lang="fi-FI" i="1" dirty="0" err="1" smtClean="0"/>
              <a:t>iike/Resto</a:t>
            </a:r>
            <a:endParaRPr lang="fi-FI" i="1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42</a:t>
            </a:fld>
            <a:endParaRPr lang="fi-FI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080120"/>
          </a:xfrm>
        </p:spPr>
        <p:txBody>
          <a:bodyPr/>
          <a:lstStyle/>
          <a:p>
            <a:r>
              <a:rPr lang="fi-FI" sz="2400" dirty="0" smtClean="0">
                <a:solidFill>
                  <a:schemeClr val="accent1"/>
                </a:solidFill>
              </a:rPr>
              <a:t>Osaamistavoitteita ruokatuotannon esimiehille tehdyn tutkimuksen (Veijo Turpeinen 2007) mukaan 3.</a:t>
            </a:r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24847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fi-FI" sz="2400" b="1" dirty="0" smtClean="0"/>
          </a:p>
          <a:p>
            <a:pPr>
              <a:lnSpc>
                <a:spcPct val="80000"/>
              </a:lnSpc>
            </a:pPr>
            <a:r>
              <a:rPr lang="fi-FI" sz="2400" b="1" dirty="0" smtClean="0"/>
              <a:t>Muutosvalmiutta, ilmiöiden ymmärrystä</a:t>
            </a:r>
          </a:p>
          <a:p>
            <a:r>
              <a:rPr lang="fi-FI" sz="2400" b="1" dirty="0" smtClean="0"/>
              <a:t>Vuorovaikutus-, viestintä- ja yhteistyötaitoja</a:t>
            </a:r>
          </a:p>
          <a:p>
            <a:r>
              <a:rPr lang="fi-FI" sz="2400" b="1" dirty="0" smtClean="0"/>
              <a:t>Suullinen ja kirjallinen viestintä, kielet </a:t>
            </a:r>
          </a:p>
          <a:p>
            <a:r>
              <a:rPr lang="fi-FI" sz="2400" b="1" dirty="0" smtClean="0"/>
              <a:t>Nykyteknologian hyödyntäminen viestinnässä</a:t>
            </a:r>
          </a:p>
          <a:p>
            <a:r>
              <a:rPr lang="fi-FI" sz="2400" b="1" dirty="0" smtClean="0"/>
              <a:t>Osaamista asiakas-, ravintola- ja majoituspalvelusta, ravintolapalvelun perusteiden osaaminen </a:t>
            </a:r>
          </a:p>
          <a:p>
            <a:pPr>
              <a:lnSpc>
                <a:spcPct val="80000"/>
              </a:lnSpc>
              <a:buNone/>
            </a:pPr>
            <a:r>
              <a:rPr lang="fi-FI" sz="2400" b="1" dirty="0" smtClean="0"/>
              <a:t> </a:t>
            </a:r>
          </a:p>
          <a:p>
            <a:pPr>
              <a:lnSpc>
                <a:spcPct val="80000"/>
              </a:lnSpc>
            </a:pPr>
            <a:endParaRPr lang="fi-FI" sz="2400" b="1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381328"/>
            <a:ext cx="5975350" cy="216322"/>
          </a:xfrm>
        </p:spPr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5</a:t>
            </a:fld>
            <a:endParaRPr lang="fi-FI" dirty="0"/>
          </a:p>
        </p:txBody>
      </p:sp>
      <p:pic>
        <p:nvPicPr>
          <p:cNvPr id="7" name="Kuva 6" descr="kylmiä ruokia ym 2012tammikuu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18648" cy="4824536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>
                <a:solidFill>
                  <a:schemeClr val="accent1"/>
                </a:solidFill>
              </a:rPr>
              <a:t>RUOKAPALVELUJEN OPINNOISSA PAINOTTUVAT</a:t>
            </a: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Ruokatuotantoprosessi  ja ruokapalvelujen tuottaminen</a:t>
            </a:r>
            <a:br>
              <a:rPr lang="fi-FI" sz="2400" dirty="0" smtClean="0"/>
            </a:br>
            <a:r>
              <a:rPr lang="fi-FI" sz="2400" dirty="0" smtClean="0"/>
              <a:t>Ruoan terveellisyys ja turvallisuus</a:t>
            </a:r>
            <a:br>
              <a:rPr lang="fi-FI" sz="2400" dirty="0" smtClean="0"/>
            </a:br>
            <a:r>
              <a:rPr lang="fi-FI" sz="2400" dirty="0" smtClean="0"/>
              <a:t>Gastronomia</a:t>
            </a:r>
            <a:br>
              <a:rPr lang="fi-FI" sz="2400" dirty="0" smtClean="0"/>
            </a:br>
            <a:r>
              <a:rPr lang="fi-FI" sz="2400" dirty="0" smtClean="0"/>
              <a:t>Suomalainen ja kansainvälinen ruokakulttuuri</a:t>
            </a:r>
            <a:br>
              <a:rPr lang="fi-FI" sz="2400" dirty="0" smtClean="0"/>
            </a:br>
            <a:r>
              <a:rPr lang="fi-FI" sz="2400" dirty="0" smtClean="0"/>
              <a:t>Ruokapalvelujen suunnittelu, kehittäminen ja johtaminen</a:t>
            </a:r>
            <a:br>
              <a:rPr lang="fi-FI" sz="2400" dirty="0" smtClean="0"/>
            </a:br>
            <a:r>
              <a:rPr lang="fi-FI" sz="2400" dirty="0" smtClean="0"/>
              <a:t>Tuotekehitys</a:t>
            </a:r>
            <a:br>
              <a:rPr lang="fi-FI" sz="2400" dirty="0" smtClean="0"/>
            </a:br>
            <a:r>
              <a:rPr lang="fi-FI" sz="2400" dirty="0" smtClean="0"/>
              <a:t>Liiketaloudellinen osaaminen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980729"/>
            <a:ext cx="8229600" cy="1152128"/>
          </a:xfrm>
        </p:spPr>
        <p:txBody>
          <a:bodyPr/>
          <a:lstStyle/>
          <a:p>
            <a:r>
              <a:rPr lang="fi-FI" sz="3600" dirty="0" smtClean="0">
                <a:solidFill>
                  <a:schemeClr val="accent1"/>
                </a:solidFill>
              </a:rPr>
              <a:t>Ruokapalvelujen opintojaksot 1</a:t>
            </a:r>
            <a:endParaRPr lang="fi-FI" sz="36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93307"/>
          </a:xfrm>
        </p:spPr>
        <p:txBody>
          <a:bodyPr/>
          <a:lstStyle/>
          <a:p>
            <a:r>
              <a:rPr lang="fi-FI" sz="2800" b="1" dirty="0" smtClean="0">
                <a:solidFill>
                  <a:schemeClr val="accent1"/>
                </a:solidFill>
              </a:rPr>
              <a:t>MYG3106</a:t>
            </a:r>
            <a:r>
              <a:rPr lang="fi-FI" b="1" dirty="0" smtClean="0">
                <a:solidFill>
                  <a:schemeClr val="accent1"/>
                </a:solidFill>
              </a:rPr>
              <a:t> Gastronomiaa aloittelijoille</a:t>
            </a:r>
          </a:p>
          <a:p>
            <a:pPr>
              <a:buNone/>
            </a:pPr>
            <a:r>
              <a:rPr lang="fi-FI" dirty="0" smtClean="0"/>
              <a:t>	</a:t>
            </a:r>
            <a:r>
              <a:rPr lang="fi-FI" sz="2800" b="1" dirty="0" smtClean="0"/>
              <a:t>valinnainen (VV -opintoihin)</a:t>
            </a:r>
          </a:p>
          <a:p>
            <a:pPr>
              <a:buNone/>
            </a:pPr>
            <a:endParaRPr lang="fi-FI" b="1" dirty="0" smtClean="0"/>
          </a:p>
          <a:p>
            <a:pPr>
              <a:buNone/>
            </a:pPr>
            <a:r>
              <a:rPr lang="fi-FI" sz="2800" b="1" dirty="0" smtClean="0">
                <a:solidFill>
                  <a:schemeClr val="accent1"/>
                </a:solidFill>
              </a:rPr>
              <a:t>MYA9108 Ruoka- ja ravitsemusosaamisen perusteissa</a:t>
            </a:r>
            <a:r>
              <a:rPr lang="fi-FI" dirty="0" smtClean="0">
                <a:solidFill>
                  <a:schemeClr val="accent1"/>
                </a:solidFill>
              </a:rPr>
              <a:t>, </a:t>
            </a:r>
            <a:r>
              <a:rPr lang="fi-FI" sz="2800" dirty="0" smtClean="0">
                <a:solidFill>
                  <a:schemeClr val="accent1"/>
                </a:solidFill>
              </a:rPr>
              <a:t>kaikilla syksyn 2013-opinnoissa:</a:t>
            </a:r>
            <a:endParaRPr lang="fi-FI" sz="2800" b="1" dirty="0" smtClean="0">
              <a:solidFill>
                <a:schemeClr val="accent1"/>
              </a:solidFill>
            </a:endParaRPr>
          </a:p>
          <a:p>
            <a:r>
              <a:rPr lang="fi-FI" b="1" dirty="0" smtClean="0">
                <a:solidFill>
                  <a:schemeClr val="accent1"/>
                </a:solidFill>
              </a:rPr>
              <a:t>Ruokaosaaminen 3 op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381328"/>
            <a:ext cx="5975350" cy="476672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381328"/>
            <a:ext cx="2170112" cy="28803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dirty="0" err="1" smtClean="0"/>
              <a:t>Liike/Resto</a:t>
            </a:r>
            <a:endParaRPr lang="fi-FI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052737"/>
            <a:ext cx="8229600" cy="1296144"/>
          </a:xfrm>
        </p:spPr>
        <p:txBody>
          <a:bodyPr/>
          <a:lstStyle/>
          <a:p>
            <a:r>
              <a:rPr lang="fi-FI" sz="3200" dirty="0" err="1" smtClean="0">
                <a:solidFill>
                  <a:schemeClr val="accent1"/>
                </a:solidFill>
              </a:rPr>
              <a:t>Hotran</a:t>
            </a:r>
            <a:r>
              <a:rPr lang="fi-FI" sz="3200" dirty="0" smtClean="0">
                <a:solidFill>
                  <a:schemeClr val="accent1"/>
                </a:solidFill>
              </a:rPr>
              <a:t> koulutusohjelman ammattiopintoihin kuuluvat</a:t>
            </a:r>
            <a:endParaRPr lang="fi-FI" sz="3200" dirty="0">
              <a:solidFill>
                <a:schemeClr val="accent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fi-FI" sz="2800" b="1" dirty="0" smtClean="0">
                <a:solidFill>
                  <a:schemeClr val="accent1"/>
                </a:solidFill>
              </a:rPr>
              <a:t>MYB2110 Ruokapalvelujen asiakaslähtöinen tuottaminen 5 op </a:t>
            </a:r>
            <a:r>
              <a:rPr lang="fi-FI" sz="2400" b="1" dirty="0" smtClean="0"/>
              <a:t>(on osa Ravitsemispalvelujen tuottaminen  -kokonaisuudesta)</a:t>
            </a:r>
          </a:p>
          <a:p>
            <a:r>
              <a:rPr lang="fi-FI" sz="2800" b="1" dirty="0" smtClean="0">
                <a:solidFill>
                  <a:schemeClr val="accent1"/>
                </a:solidFill>
              </a:rPr>
              <a:t>MYB2120 Ravitsemispalvelujen ohjaus ja kehittäminen (5 op)</a:t>
            </a:r>
            <a:r>
              <a:rPr lang="fi-FI" sz="2800" dirty="0" smtClean="0">
                <a:solidFill>
                  <a:srgbClr val="C00000"/>
                </a:solidFill>
              </a:rPr>
              <a:t>, </a:t>
            </a:r>
            <a:r>
              <a:rPr lang="fi-FI" sz="2400" b="1" dirty="0" smtClean="0"/>
              <a:t>sisältää Ruokapalvelujen suunnitteluun, kehittämiseen ja johtamiseen liittyviä opintoja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381328"/>
            <a:ext cx="2170112" cy="288032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Liike/Resto</a:t>
            </a:r>
            <a:endParaRPr lang="fi-FI" dirty="0" smtClean="0"/>
          </a:p>
          <a:p>
            <a:pPr>
              <a:defRPr/>
            </a:pPr>
            <a:endParaRPr lang="fi-FI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8313" y="1052737"/>
            <a:ext cx="8229600" cy="936103"/>
          </a:xfrm>
        </p:spPr>
        <p:txBody>
          <a:bodyPr/>
          <a:lstStyle/>
          <a:p>
            <a:r>
              <a:rPr lang="fi-FI" dirty="0" smtClean="0">
                <a:solidFill>
                  <a:schemeClr val="accent1"/>
                </a:solidFill>
              </a:rPr>
              <a:t>Täydentävät opinnot</a:t>
            </a:r>
            <a:r>
              <a:rPr lang="fi-FI" dirty="0" smtClean="0"/>
              <a:t>: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9512" y="1628800"/>
            <a:ext cx="8964488" cy="44973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fi-FI" sz="2800" b="1" dirty="0" smtClean="0"/>
              <a:t>Ravitsemispalvelujen syventävien opintojen (12 op) osana</a:t>
            </a:r>
            <a:endParaRPr lang="fi-FI" sz="2800" b="1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fi-FI" sz="2800" b="1" dirty="0" smtClean="0">
                <a:solidFill>
                  <a:schemeClr val="accent1"/>
                </a:solidFill>
              </a:rPr>
              <a:t>MYC3120 Gastronomian syventävät opinnot 6 op</a:t>
            </a:r>
          </a:p>
          <a:p>
            <a:pPr>
              <a:lnSpc>
                <a:spcPct val="90000"/>
              </a:lnSpc>
            </a:pPr>
            <a:r>
              <a:rPr lang="fi-FI" sz="2800" b="1" dirty="0" smtClean="0">
                <a:solidFill>
                  <a:schemeClr val="accent1"/>
                </a:solidFill>
              </a:rPr>
              <a:t>MIC3105 </a:t>
            </a:r>
            <a:r>
              <a:rPr lang="fi-FI" sz="2800" b="1" dirty="0" err="1" smtClean="0">
                <a:solidFill>
                  <a:schemeClr val="accent1"/>
                </a:solidFill>
              </a:rPr>
              <a:t>Gastronomy</a:t>
            </a:r>
            <a:r>
              <a:rPr lang="fi-FI" sz="2800" b="1" dirty="0" smtClean="0">
                <a:solidFill>
                  <a:schemeClr val="accent1"/>
                </a:solidFill>
              </a:rPr>
              <a:t> in Different Food </a:t>
            </a:r>
            <a:r>
              <a:rPr lang="fi-FI" sz="2800" b="1" dirty="0" err="1" smtClean="0">
                <a:solidFill>
                  <a:schemeClr val="accent1"/>
                </a:solidFill>
              </a:rPr>
              <a:t>Cultures</a:t>
            </a:r>
            <a:r>
              <a:rPr lang="fi-FI" sz="2800" b="1" dirty="0" smtClean="0">
                <a:solidFill>
                  <a:schemeClr val="accent1"/>
                </a:solidFill>
              </a:rPr>
              <a:t> 3 op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i-FI" b="1" dirty="0" smtClean="0"/>
              <a:t>Palvelujen ja tuotteiden kehittäminen –opintokokonaisuus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i-FI" sz="2800" b="1" dirty="0" smtClean="0">
                <a:solidFill>
                  <a:schemeClr val="accent1"/>
                </a:solidFill>
              </a:rPr>
              <a:t>    esim. MYC3105 Kulinaariset työpajat, tuotekehitys- ja erilaiset kehittämisprojektit  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>
          <a:xfrm>
            <a:off x="468313" y="6381328"/>
            <a:ext cx="5975350" cy="476672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Seija Mäki 27.11.2013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>
          <a:xfrm>
            <a:off x="6516688" y="6381328"/>
            <a:ext cx="2170112" cy="476672"/>
          </a:xfrm>
        </p:spPr>
        <p:txBody>
          <a:bodyPr/>
          <a:lstStyle/>
          <a:p>
            <a:pPr>
              <a:defRPr/>
            </a:pPr>
            <a:r>
              <a:rPr lang="fi-FI" dirty="0" err="1" smtClean="0"/>
              <a:t>Liike/Resto</a:t>
            </a:r>
            <a:endParaRPr lang="fi-FI" dirty="0" smtClean="0"/>
          </a:p>
          <a:p>
            <a:pPr>
              <a:defRPr/>
            </a:pPr>
            <a:fld id="{8356E706-2624-4B65-AECE-966947AC3CC6}" type="slidenum">
              <a:rPr lang="fi-FI" smtClean="0"/>
              <a:pPr>
                <a:defRPr/>
              </a:pPr>
              <a:t>9</a:t>
            </a:fld>
            <a:endParaRPr lang="fi-F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VONIA_pptpohja-vaaka_27102011_POWERPOINT2003">
  <a:themeElements>
    <a:clrScheme name="Savonia">
      <a:dk1>
        <a:sysClr val="windowText" lastClr="000000"/>
      </a:dk1>
      <a:lt1>
        <a:srgbClr val="FFFFFF"/>
      </a:lt1>
      <a:dk2>
        <a:srgbClr val="262626"/>
      </a:dk2>
      <a:lt2>
        <a:srgbClr val="EEECE1"/>
      </a:lt2>
      <a:accent1>
        <a:srgbClr val="EC008C"/>
      </a:accent1>
      <a:accent2>
        <a:srgbClr val="B41E8E"/>
      </a:accent2>
      <a:accent3>
        <a:srgbClr val="8DC63F"/>
      </a:accent3>
      <a:accent4>
        <a:srgbClr val="00ACCD"/>
      </a:accent4>
      <a:accent5>
        <a:srgbClr val="F58220"/>
      </a:accent5>
      <a:accent6>
        <a:srgbClr val="EEC216"/>
      </a:accent6>
      <a:hlink>
        <a:srgbClr val="EC008C"/>
      </a:hlink>
      <a:folHlink>
        <a:srgbClr val="B41E8E"/>
      </a:folHlink>
    </a:clrScheme>
    <a:fontScheme name="Savonia">
      <a:majorFont>
        <a:latin typeface="Tahom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EF59F2EF8E9544DBE624127AC1EF6F5" ma:contentTypeVersion="0" ma:contentTypeDescription="Luo uusi asiakirja." ma:contentTypeScope="" ma:versionID="0a29c89d025e3804a019ef1c281136c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e0100cabb18a25d4bc9820569b44e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C3D9C2E-F86A-4B6E-BEBD-901B468DE5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01F65B-F04C-48F6-B6F9-76052655B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9C7F83-02A2-4E9F-BE3F-5C07225AE784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SAVONIA_pptpohja-vaaka_27102011_POWERPOINT2003</Template>
  <TotalTime>785</TotalTime>
  <Words>1120</Words>
  <Application>Microsoft Office PowerPoint</Application>
  <PresentationFormat>Näytössä katseltava diaesitys (4:3)</PresentationFormat>
  <Paragraphs>228</Paragraphs>
  <Slides>42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3" baseType="lpstr">
      <vt:lpstr>SAVONIA_pptpohja-vaaka_27102011_POWERPOINT2003</vt:lpstr>
      <vt:lpstr>RUOKAPALVELUJEN OPINNOT</vt:lpstr>
      <vt:lpstr>Osaamistavoitteita ruokatuotannon esimiehille tehdyn tutkimuksen (Veijo Turpeinen 2007) mukaan 1.</vt:lpstr>
      <vt:lpstr>Osaamistavoitteita ruokatuotannon esimiehille tehdyn tutkimuksen (Veijo Turpeinen 2007) mukaan 2.</vt:lpstr>
      <vt:lpstr>Osaamistavoitteita ruokatuotannon esimiehille tehdyn tutkimuksen (Veijo Turpeinen 2007) mukaan 2.</vt:lpstr>
      <vt:lpstr>Osaamistavoitteita ruokatuotannon esimiehille tehdyn tutkimuksen (Veijo Turpeinen 2007) mukaan 3.</vt:lpstr>
      <vt:lpstr>  RUOKAPALVELUJEN OPINNOISSA PAINOTTUVAT  Ruokatuotantoprosessi  ja ruokapalvelujen tuottaminen Ruoan terveellisyys ja turvallisuus Gastronomia Suomalainen ja kansainvälinen ruokakulttuuri Ruokapalvelujen suunnittelu, kehittäminen ja johtaminen Tuotekehitys Liiketaloudellinen osaaminen </vt:lpstr>
      <vt:lpstr>Ruokapalvelujen opintojaksot 1</vt:lpstr>
      <vt:lpstr>Hotran koulutusohjelman ammattiopintoihin kuuluvat</vt:lpstr>
      <vt:lpstr>Täydentävät opinnot: </vt:lpstr>
      <vt:lpstr>Valinnaiset</vt:lpstr>
      <vt:lpstr>MYA9108 Ruokaosaaminen 3 op  Ks. Tavoitteet ops  </vt:lpstr>
      <vt:lpstr>Raaka-ainetuntemus auttaa suunnittelussa, ruoanvalmistuksessa ja tuotekehityksessä</vt:lpstr>
      <vt:lpstr>Gastronomian  historia on pohja uudelle, esim. Katariinan luumut (kattaus Katariinan palatsista)</vt:lpstr>
      <vt:lpstr>Maku on ruoassa tärkeintä (Gastronomy in different food cultures  -kurssi)</vt:lpstr>
      <vt:lpstr>Perusruokalajien hallinta antaa mahdollisuuksia tuotekehitykselle</vt:lpstr>
      <vt:lpstr>MYB2110 Ruokapalvelujen asiakasähtöinen tuottaminen 5 op</vt:lpstr>
      <vt:lpstr>Menetelmät, raaka-aineet kypsennyksessä, taidot, ruokalajiosaaminen, gastronomiaosaaminen</vt:lpstr>
      <vt:lpstr>Suomalaisen ruoan kehittäminen, lähiruoka ja kestävä kehitys</vt:lpstr>
      <vt:lpstr>Ruokailuympäristö on osa ruokaelämystä</vt:lpstr>
      <vt:lpstr>Ruokailuympäristöt ovat erilaisia….    </vt:lpstr>
      <vt:lpstr>Ravitsemispalvelujen ohjaus ja kehittäminen 5 op </vt:lpstr>
      <vt:lpstr>MYC3120 Gastronomian syventävät opinnot 6 op</vt:lpstr>
      <vt:lpstr>Gastronomian syventävät opinnot Ruoanvalmistusmenetelmät ja niiden kehittäminen</vt:lpstr>
      <vt:lpstr>Gastronomian syventävät opinnot Esteettisyys, ruoanvalmistustaitojen ja gastronomiatietouden laajentaminen</vt:lpstr>
      <vt:lpstr>Gastronomian syventävät opinnot  Esteettisyys, ruoanvalmistustaitojen ja gastronomiatietouden laajentaminen </vt:lpstr>
      <vt:lpstr>Gastronomian syventävät opinnot Ruokapalvelutilaisuuden suunnittelu ja toteutus</vt:lpstr>
      <vt:lpstr>Gastronomian syventävät opinnot Ruokapalvelutilaisuuden suunnittelu ja toteutus</vt:lpstr>
      <vt:lpstr>Gastronomian syventävät opinnot  Ruokapalvelutilaisuuden suunnittelu ja toteutus</vt:lpstr>
      <vt:lpstr>Gastronomian syventävät opinnot Ruokapalvelutilaisuuden suunnittelu ja toteutus</vt:lpstr>
      <vt:lpstr>MIC3105 Gastronomy in Different Food Cultures 3 op</vt:lpstr>
      <vt:lpstr>Ruokakulttuurit, tavat, etiketit ja arvostukset ovat erilaisia</vt:lpstr>
      <vt:lpstr>PowerPoint-esitys</vt:lpstr>
      <vt:lpstr>Vapaasti valittavat: MYG3115 Ruokatrendit ja gourmet-ruokia 5 op</vt:lpstr>
      <vt:lpstr>Ruokatrendit ja gourmet-ruokia</vt:lpstr>
      <vt:lpstr>Ruokatrendit ja gourmet-ruokia </vt:lpstr>
      <vt:lpstr>Opiskelijat työelämäyhteistyössä ja projekteissa. Esimerkkejä 1 </vt:lpstr>
      <vt:lpstr>Esimerkkejä 2</vt:lpstr>
      <vt:lpstr>Alumnigaalan illallisen alkuruoka</vt:lpstr>
      <vt:lpstr>Terve aikuinen, terve ruoka -messut , maaliskuu 2011: opiskelijoilla havainoesityksiä, luentoja, tuote-esittelyjä, tuotemaistiaisten valmistusta (kulinaariset työpajat)</vt:lpstr>
      <vt:lpstr>Terve Ruoka – Terve aikuinen  -messut Havaintoesitys: Terveelliset välipalat (Kulinaariset työpajat</vt:lpstr>
      <vt:lpstr>Elma-messut: havaintoesitykset yleisölle, menun valm. </vt:lpstr>
      <vt:lpstr>Hyvän ruokapalveluosaajan työelämän toimia ja ammatteja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Kirjoita tähän esityksen otsikko</dc:title>
  <dc:creator>Käyttäjä</dc:creator>
  <cp:lastModifiedBy>Mika Siiskonen</cp:lastModifiedBy>
  <cp:revision>80</cp:revision>
  <dcterms:created xsi:type="dcterms:W3CDTF">2012-11-24T22:12:32Z</dcterms:created>
  <dcterms:modified xsi:type="dcterms:W3CDTF">2013-12-02T06:14:50Z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0x0101005EF59F2EF8E9544DBE624127AC1EF6F5</vt:lpwstr>
  </property>
</Properties>
</file>