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99" r:id="rId5"/>
    <p:sldId id="311" r:id="rId6"/>
    <p:sldId id="312" r:id="rId7"/>
    <p:sldId id="313" r:id="rId8"/>
    <p:sldId id="314" r:id="rId9"/>
  </p:sldIdLst>
  <p:sldSz cx="9144000" cy="6858000" type="screen4x3"/>
  <p:notesSz cx="6669088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181F8-C296-456E-BFE1-D0DAB8220B33}" type="datetimeFigureOut">
              <a:rPr lang="fi-FI" smtClean="0"/>
              <a:t>27.11.2012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BCA72-EA1B-43DF-9C5B-2BB8DF2946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27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DC4C2-B787-4C94-BFF3-4D21A6B5672D}" type="datetimeFigureOut">
              <a:rPr lang="fi-FI" smtClean="0"/>
              <a:pPr/>
              <a:t>27.11.2012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0C1AD-A4FD-4C75-9809-4DB9A141BFA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9428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pinkk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918648" cy="3456383"/>
          </a:xfrm>
        </p:spPr>
        <p:txBody>
          <a:bodyPr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purppur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3569" y="1916832"/>
            <a:ext cx="6912767" cy="4104456"/>
          </a:xfrm>
        </p:spPr>
        <p:txBody>
          <a:bodyPr anchor="ctr">
            <a:noAutofit/>
          </a:bodyPr>
          <a:lstStyle>
            <a:lvl1pPr algn="l">
              <a:defRPr sz="6000" b="1" cap="none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br>
              <a:rPr lang="fi-FI" dirty="0" smtClean="0"/>
            </a:b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keltaine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3569" y="1916832"/>
            <a:ext cx="6912767" cy="4104456"/>
          </a:xfrm>
        </p:spPr>
        <p:txBody>
          <a:bodyPr anchor="ctr">
            <a:noAutofit/>
          </a:bodyPr>
          <a:lstStyle>
            <a:lvl1pPr algn="l">
              <a:defRPr sz="6000" b="1" cap="none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</a:t>
            </a:r>
            <a:br>
              <a:rPr lang="fi-FI" dirty="0" smtClean="0"/>
            </a:b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oranss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3569" y="1916832"/>
            <a:ext cx="6912767" cy="4104456"/>
          </a:xfrm>
        </p:spPr>
        <p:txBody>
          <a:bodyPr anchor="ctr">
            <a:noAutofit/>
          </a:bodyPr>
          <a:lstStyle>
            <a:lvl1pPr algn="l">
              <a:defRPr sz="6000" b="1" cap="none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br>
              <a:rPr lang="fi-FI" dirty="0" smtClean="0"/>
            </a:b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urkoos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3569" y="1916832"/>
            <a:ext cx="6912767" cy="4104456"/>
          </a:xfrm>
        </p:spPr>
        <p:txBody>
          <a:bodyPr anchor="ctr">
            <a:noAutofit/>
          </a:bodyPr>
          <a:lstStyle>
            <a:lvl1pPr algn="l">
              <a:defRPr sz="6000" b="1" cap="none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br>
              <a:rPr lang="fi-FI" dirty="0" smtClean="0"/>
            </a:b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vihreä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3569" y="1916832"/>
            <a:ext cx="6912767" cy="4104456"/>
          </a:xfrm>
        </p:spPr>
        <p:txBody>
          <a:bodyPr anchor="ctr">
            <a:noAutofit/>
          </a:bodyPr>
          <a:lstStyle>
            <a:lvl1pPr algn="l">
              <a:defRPr sz="6000" b="1" cap="none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br>
              <a:rPr lang="fi-FI" dirty="0" smtClean="0"/>
            </a:b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valkoine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3569" y="1916832"/>
            <a:ext cx="6912767" cy="4104456"/>
          </a:xfrm>
        </p:spPr>
        <p:txBody>
          <a:bodyPr anchor="ctr">
            <a:noAutofit/>
          </a:bodyPr>
          <a:lstStyle>
            <a:lvl1pPr algn="l">
              <a:defRPr sz="6000" b="1" cap="none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</a:t>
            </a:r>
            <a:br>
              <a:rPr lang="fi-FI" dirty="0" smtClean="0"/>
            </a:b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2708920"/>
            <a:ext cx="4038600" cy="34172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2708920"/>
            <a:ext cx="4038600" cy="34172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Matkailu- ja ravitsemisala  Haapakoski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B92-5886-40D5-AFA8-6809327AD8B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67544" y="2708920"/>
            <a:ext cx="4040188" cy="864096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3717033"/>
            <a:ext cx="4040188" cy="24091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4008" y="2708920"/>
            <a:ext cx="4041775" cy="864096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3717032"/>
            <a:ext cx="4041775" cy="24091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Matkailu- ja ravitsemisala  Haapakoski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B92-5886-40D5-AFA8-6809327AD8B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Matkailu- ja ravitsemisala  Haapakoski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B92-5886-40D5-AFA8-6809327AD8B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Matkailu- ja ravitsemisala  Haapakoski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B92-5886-40D5-AFA8-6809327AD8B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purppur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918648" cy="3456383"/>
          </a:xfrm>
        </p:spPr>
        <p:txBody>
          <a:bodyPr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dia isoille kuvil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Matkailu- ja ravitsemisala  Haapakoski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B92-5886-40D5-AFA8-6809327AD8B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3008313" cy="1224136"/>
          </a:xfrm>
        </p:spPr>
        <p:txBody>
          <a:bodyPr anchor="t">
            <a:noAutofit/>
          </a:bodyPr>
          <a:lstStyle>
            <a:lvl1pPr algn="l">
              <a:defRPr sz="2400" b="1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2780928"/>
            <a:ext cx="3008313" cy="334523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Matkailu- ja ravitsemisala  Haapakoski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B92-5886-40D5-AFA8-6809327AD8B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42860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1412775"/>
            <a:ext cx="5486400" cy="33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01208"/>
            <a:ext cx="5486400" cy="7269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Matkailu- ja ravitsemisala  Haapakoski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B92-5886-40D5-AFA8-6809327AD8B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Matkailu- ja ravitsemisala  Haapakoski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B92-5886-40D5-AFA8-6809327AD8B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1484784"/>
            <a:ext cx="2057400" cy="4641379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484784"/>
            <a:ext cx="6019800" cy="4641379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Matkailu- ja ravitsemisala  Haapakoski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B92-5886-40D5-AFA8-6809327AD8B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eltaine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918648" cy="3456383"/>
          </a:xfrm>
        </p:spPr>
        <p:txBody>
          <a:bodyPr>
            <a:noAutofit/>
          </a:bodyPr>
          <a:lstStyle>
            <a:lvl1pPr>
              <a:defRPr sz="72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oranss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918648" cy="3456383"/>
          </a:xfrm>
        </p:spPr>
        <p:txBody>
          <a:bodyPr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turkoos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918648" cy="3456383"/>
          </a:xfrm>
        </p:spPr>
        <p:txBody>
          <a:bodyPr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vihreä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918648" cy="3456383"/>
          </a:xfrm>
        </p:spPr>
        <p:txBody>
          <a:bodyPr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valkoine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918648" cy="3456383"/>
          </a:xfrm>
        </p:spPr>
        <p:txBody>
          <a:bodyPr>
            <a:noAutofit/>
          </a:bodyPr>
          <a:lstStyle>
            <a:lvl1pPr>
              <a:defRPr sz="72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Matkailu- ja ravitsemisala  Haapakoski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2F6C1F4-4D7C-49C4-A9D1-AF09A8D4BDBC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pinkk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3569" y="1916832"/>
            <a:ext cx="6912767" cy="4104456"/>
          </a:xfrm>
        </p:spPr>
        <p:txBody>
          <a:bodyPr anchor="ctr">
            <a:noAutofit/>
          </a:bodyPr>
          <a:lstStyle>
            <a:lvl1pPr algn="l">
              <a:defRPr sz="6000" b="1" cap="none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br>
              <a:rPr lang="fi-FI" dirty="0" smtClean="0"/>
            </a:b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2708920"/>
            <a:ext cx="8229600" cy="3417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67544" y="6237313"/>
            <a:ext cx="597666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Matkailu- ja ravitsemisala  Haapakoski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16216" y="6237313"/>
            <a:ext cx="217058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EBB92-5886-40D5-AFA8-6809327AD8B8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50" r:id="rId8"/>
    <p:sldLayoutId id="2147483651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52" r:id="rId16"/>
    <p:sldLayoutId id="2147483653" r:id="rId17"/>
    <p:sldLayoutId id="2147483654" r:id="rId18"/>
    <p:sldLayoutId id="2147483655" r:id="rId19"/>
    <p:sldLayoutId id="2147483661" r:id="rId20"/>
    <p:sldLayoutId id="2147483656" r:id="rId21"/>
    <p:sldLayoutId id="2147483657" r:id="rId22"/>
    <p:sldLayoutId id="2147483658" r:id="rId23"/>
    <p:sldLayoutId id="2147483659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portal.savonia.fi/portal/page/portal/11A533F4F33E4B4A9CE4A016ADC1DA3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setglobal.com/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278688" cy="4536503"/>
          </a:xfrm>
        </p:spPr>
        <p:txBody>
          <a:bodyPr/>
          <a:lstStyle/>
          <a:p>
            <a:r>
              <a:rPr lang="fi-FI" sz="3200" dirty="0" smtClean="0">
                <a:latin typeface="Arial" pitchFamily="34" charset="0"/>
                <a:cs typeface="Arial" pitchFamily="34" charset="0"/>
              </a:rPr>
              <a:t>Ravitsemispalvelujen syventävät opinnot  </a:t>
            </a:r>
            <a:r>
              <a:rPr lang="fi-FI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i-FI" sz="4000" dirty="0" smtClean="0">
                <a:latin typeface="Arial" pitchFamily="34" charset="0"/>
                <a:cs typeface="Arial" pitchFamily="34" charset="0"/>
              </a:rPr>
            </a:br>
            <a:r>
              <a:rPr lang="fi-FI" sz="4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fi-FI" sz="2400" dirty="0" smtClean="0">
                <a:latin typeface="Arial" pitchFamily="34" charset="0"/>
                <a:cs typeface="Arial" pitchFamily="34" charset="0"/>
              </a:rPr>
              <a:t>Täydentävät ammattiopinnot </a:t>
            </a:r>
            <a:br>
              <a:rPr lang="fi-FI" sz="2400" dirty="0" smtClean="0">
                <a:latin typeface="Arial" pitchFamily="34" charset="0"/>
                <a:cs typeface="Arial" pitchFamily="34" charset="0"/>
              </a:rPr>
            </a:br>
            <a:r>
              <a:rPr lang="fi-FI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fi-FI" sz="2400" dirty="0" smtClean="0">
                <a:latin typeface="Arial" pitchFamily="34" charset="0"/>
                <a:cs typeface="Arial" pitchFamily="34" charset="0"/>
              </a:rPr>
              <a:t>Matkailun koulutusohjelma</a:t>
            </a:r>
            <a:r>
              <a:rPr lang="fi-FI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i-FI" sz="4000" dirty="0" smtClean="0">
                <a:latin typeface="Arial" pitchFamily="34" charset="0"/>
                <a:cs typeface="Arial" pitchFamily="34" charset="0"/>
              </a:rPr>
            </a:br>
            <a:r>
              <a:rPr lang="fi-FI" sz="4000"/>
              <a:t/>
            </a:r>
            <a:br>
              <a:rPr lang="fi-FI" sz="4000"/>
            </a:br>
            <a:r>
              <a:rPr lang="fi-FI" sz="3600" smtClean="0"/>
              <a:t>27.11.2012 </a:t>
            </a:r>
            <a:r>
              <a:rPr lang="fi-FI" sz="3600" dirty="0" smtClean="0"/>
              <a:t>Markku Haapakoski</a:t>
            </a:r>
            <a:br>
              <a:rPr lang="fi-FI" sz="3600" dirty="0" smtClean="0"/>
            </a:br>
            <a:endParaRPr lang="fi-FI" sz="3600" dirty="0"/>
          </a:p>
        </p:txBody>
      </p:sp>
      <p:pic>
        <p:nvPicPr>
          <p:cNvPr id="6" name="Picture 2" descr="http://portal.savonia.fi/img/amk/sisalto/laatu/KKA_AUD_SU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2991" y="4738211"/>
            <a:ext cx="1238250" cy="94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\\ky.local\dfs\staff_kepa\kepaari\My Documents\My Pictures\Logo_EFQM_Recog Excel 4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733257"/>
            <a:ext cx="2359001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796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>
            <a:spLocks noGrp="1" noChangeArrowheads="1"/>
          </p:cNvSpPr>
          <p:nvPr>
            <p:ph type="title"/>
          </p:nvPr>
        </p:nvSpPr>
        <p:spPr>
          <a:xfrm>
            <a:off x="0" y="1071563"/>
            <a:ext cx="8229600" cy="914400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fi-FI" sz="2400" dirty="0" smtClean="0"/>
              <a:t>Täydentävät ammattiopinnot</a:t>
            </a:r>
            <a:br>
              <a:rPr lang="fi-FI" sz="2400" dirty="0" smtClean="0"/>
            </a:br>
            <a:r>
              <a:rPr lang="fi-FI" sz="2400" dirty="0" smtClean="0"/>
              <a:t>Ravitsemispalvelujen syventävät opinnot 12,0 op</a:t>
            </a:r>
            <a:endParaRPr lang="en-US" sz="2400" dirty="0" smtClean="0"/>
          </a:p>
        </p:txBody>
      </p:sp>
      <p:sp>
        <p:nvSpPr>
          <p:cNvPr id="2051" name="Sisällön paikkamerkki 10"/>
          <p:cNvSpPr>
            <a:spLocks noGrp="1"/>
          </p:cNvSpPr>
          <p:nvPr>
            <p:ph idx="1"/>
          </p:nvPr>
        </p:nvSpPr>
        <p:spPr>
          <a:xfrm>
            <a:off x="395288" y="1989138"/>
            <a:ext cx="8291512" cy="41370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fi-FI" sz="2000" dirty="0" smtClean="0"/>
          </a:p>
          <a:p>
            <a:pPr eaLnBrk="1" hangingPunct="1">
              <a:buFontTx/>
              <a:buNone/>
            </a:pPr>
            <a:r>
              <a:rPr lang="fi-FI" sz="2000" b="1" dirty="0" smtClean="0"/>
              <a:t>Perusopinnoissa kurssit</a:t>
            </a:r>
          </a:p>
          <a:p>
            <a:pPr eaLnBrk="1" hangingPunct="1"/>
            <a:r>
              <a:rPr lang="fi-FI" sz="2000" dirty="0" smtClean="0"/>
              <a:t>Ruoka- ja ravitsemusosaamisen perusteet MYA9108 5,0 op</a:t>
            </a:r>
          </a:p>
          <a:p>
            <a:pPr eaLnBrk="1" hangingPunct="1"/>
            <a:r>
              <a:rPr lang="fi-FI" sz="2000" dirty="0" smtClean="0"/>
              <a:t>Ravintolatoimintojen palvelukonseptit  MYA9112   5,0 op</a:t>
            </a:r>
          </a:p>
          <a:p>
            <a:pPr eaLnBrk="1" hangingPunct="1">
              <a:buFontTx/>
              <a:buNone/>
            </a:pPr>
            <a:endParaRPr lang="fi-FI" sz="2000" dirty="0" smtClean="0"/>
          </a:p>
          <a:p>
            <a:pPr eaLnBrk="1" hangingPunct="1">
              <a:buFontTx/>
              <a:buNone/>
            </a:pPr>
            <a:r>
              <a:rPr lang="fi-FI" sz="2000" b="1" dirty="0" smtClean="0"/>
              <a:t>Luonteva jatke on </a:t>
            </a:r>
            <a:r>
              <a:rPr lang="fi-FI" sz="2800" b="1" dirty="0" smtClean="0"/>
              <a:t>syventävät opinnot</a:t>
            </a:r>
            <a:r>
              <a:rPr lang="fi-FI" sz="2000" b="1" dirty="0" smtClean="0"/>
              <a:t>, jotka koostuvat kursseista:</a:t>
            </a:r>
          </a:p>
          <a:p>
            <a:pPr eaLnBrk="1" hangingPunct="1"/>
            <a:r>
              <a:rPr lang="fi-FI" sz="2000" dirty="0" smtClean="0"/>
              <a:t>Viinitietouden syventävät opinnot MYC2125  3,0 op</a:t>
            </a:r>
          </a:p>
          <a:p>
            <a:pPr eaLnBrk="1" hangingPunct="1"/>
            <a:r>
              <a:rPr lang="fi-FI" sz="2000" dirty="0" smtClean="0"/>
              <a:t>Gastronomian syventävät opinnot MYC3120 6,0 op</a:t>
            </a:r>
          </a:p>
          <a:p>
            <a:pPr eaLnBrk="1" hangingPunct="1"/>
            <a:r>
              <a:rPr lang="en-US" sz="2000" dirty="0" smtClean="0"/>
              <a:t>Gastronomy in Different Food Cultures MIC3105  3,0 op</a:t>
            </a:r>
            <a:endParaRPr lang="fi-FI" sz="2000" dirty="0" smtClean="0"/>
          </a:p>
        </p:txBody>
      </p:sp>
      <p:sp>
        <p:nvSpPr>
          <p:cNvPr id="2053" name="Dian numeron paikkamerkki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259ECD-5F85-452A-83C7-B6B100B94BE9}" type="slidenum">
              <a:rPr lang="fi-FI" smtClean="0"/>
              <a:pPr eaLnBrk="1" hangingPunct="1"/>
              <a:t>2</a:t>
            </a:fld>
            <a:endParaRPr lang="fi-FI" smtClean="0"/>
          </a:p>
        </p:txBody>
      </p:sp>
      <p:sp>
        <p:nvSpPr>
          <p:cNvPr id="2054" name="Alatunnisteen paikkamerkki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mtClean="0"/>
              <a:t>Matkailu- ja ravitsemisala  Haapakoski</a:t>
            </a:r>
          </a:p>
        </p:txBody>
      </p:sp>
    </p:spTree>
    <p:extLst>
      <p:ext uri="{BB962C8B-B14F-4D97-AF65-F5344CB8AC3E}">
        <p14:creationId xmlns:p14="http://schemas.microsoft.com/office/powerpoint/2010/main" val="145661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1"/>
          <p:cNvSpPr>
            <a:spLocks noGrp="1"/>
          </p:cNvSpPr>
          <p:nvPr>
            <p:ph type="title"/>
          </p:nvPr>
        </p:nvSpPr>
        <p:spPr>
          <a:xfrm>
            <a:off x="0" y="765175"/>
            <a:ext cx="8229600" cy="503238"/>
          </a:xfrm>
        </p:spPr>
        <p:txBody>
          <a:bodyPr>
            <a:normAutofit/>
          </a:bodyPr>
          <a:lstStyle/>
          <a:p>
            <a:pPr algn="ctr"/>
            <a:r>
              <a:rPr lang="fi-FI" sz="2400" dirty="0" smtClean="0"/>
              <a:t>Ravintolapalvelujen opinnot  </a:t>
            </a:r>
          </a:p>
        </p:txBody>
      </p:sp>
      <p:sp>
        <p:nvSpPr>
          <p:cNvPr id="3075" name="Sisällön paikkamerkki 2"/>
          <p:cNvSpPr>
            <a:spLocks noGrp="1"/>
          </p:cNvSpPr>
          <p:nvPr>
            <p:ph idx="1"/>
          </p:nvPr>
        </p:nvSpPr>
        <p:spPr>
          <a:xfrm>
            <a:off x="428625" y="1341438"/>
            <a:ext cx="8291513" cy="4824412"/>
          </a:xfrm>
        </p:spPr>
        <p:txBody>
          <a:bodyPr/>
          <a:lstStyle/>
          <a:p>
            <a:pPr>
              <a:buFontTx/>
              <a:buNone/>
            </a:pPr>
            <a:r>
              <a:rPr lang="fi-FI" sz="2000" b="1" dirty="0" smtClean="0"/>
              <a:t>Perusopinnot: (kaikille 1. opintovuonna)</a:t>
            </a:r>
          </a:p>
          <a:p>
            <a:pPr>
              <a:buFontTx/>
              <a:buNone/>
            </a:pPr>
            <a:r>
              <a:rPr lang="fi-FI" sz="2000" b="1" dirty="0" smtClean="0"/>
              <a:t>Asiakaspalvelu ja myyntityö  3,0 op</a:t>
            </a:r>
          </a:p>
          <a:p>
            <a:pPr>
              <a:buFontTx/>
              <a:buNone/>
            </a:pPr>
            <a:r>
              <a:rPr lang="fi-FI" sz="2000" b="1" u="sng" dirty="0" smtClean="0"/>
              <a:t>Ravintolatoimintojen palvelukonseptit  MYA9112   5,0 op</a:t>
            </a:r>
          </a:p>
          <a:p>
            <a:r>
              <a:rPr lang="fi-FI" sz="2000" dirty="0" smtClean="0"/>
              <a:t>Alkoholilainsäädäntö, sis. Alkoholipassin </a:t>
            </a:r>
            <a:r>
              <a:rPr lang="fi-FI" sz="2000" b="1" dirty="0" smtClean="0"/>
              <a:t>1,0 </a:t>
            </a:r>
          </a:p>
          <a:p>
            <a:r>
              <a:rPr lang="fi-FI" sz="2000" dirty="0" smtClean="0"/>
              <a:t>Juomatietouden perusteet </a:t>
            </a:r>
            <a:r>
              <a:rPr lang="fi-FI" sz="2000" b="1" dirty="0" smtClean="0"/>
              <a:t>2,0 op</a:t>
            </a:r>
          </a:p>
          <a:p>
            <a:pPr lvl="1"/>
            <a:r>
              <a:rPr lang="fi-FI" sz="2000" dirty="0" smtClean="0"/>
              <a:t>Juomatuotteiden perustuntemus ja valmistus</a:t>
            </a:r>
          </a:p>
          <a:p>
            <a:pPr lvl="1"/>
            <a:r>
              <a:rPr lang="fi-FI" sz="2000" dirty="0" smtClean="0"/>
              <a:t>WSET </a:t>
            </a:r>
            <a:r>
              <a:rPr lang="fi-FI" sz="2000" dirty="0" err="1" smtClean="0"/>
              <a:t>Intermediate</a:t>
            </a:r>
            <a:r>
              <a:rPr lang="fi-FI" sz="2000" dirty="0" smtClean="0"/>
              <a:t> mahdollisuus</a:t>
            </a:r>
          </a:p>
          <a:p>
            <a:r>
              <a:rPr lang="fi-FI" sz="2000" dirty="0" smtClean="0"/>
              <a:t>Palvelukonseptit </a:t>
            </a:r>
            <a:r>
              <a:rPr lang="fi-FI" sz="2000" b="1" dirty="0" smtClean="0"/>
              <a:t>2,0 op </a:t>
            </a:r>
          </a:p>
          <a:p>
            <a:pPr lvl="1"/>
            <a:r>
              <a:rPr lang="fi-FI" sz="2000" dirty="0" smtClean="0"/>
              <a:t>Alan liiketoimintamuodot ja pelisäännöt</a:t>
            </a:r>
          </a:p>
          <a:p>
            <a:pPr lvl="1"/>
            <a:r>
              <a:rPr lang="fi-FI" sz="2000" dirty="0" smtClean="0"/>
              <a:t>jakelu- ja palvelujärjestelmät , ohjelmatuotteet</a:t>
            </a:r>
          </a:p>
          <a:p>
            <a:pPr lvl="1"/>
            <a:r>
              <a:rPr lang="fi-FI" sz="2000" dirty="0" smtClean="0"/>
              <a:t>Tarjoilu- ja myyntitilanteessa toimiminen, kassajärjestelmät</a:t>
            </a:r>
          </a:p>
          <a:p>
            <a:pPr lvl="1"/>
            <a:r>
              <a:rPr lang="fi-FI" sz="2000" dirty="0" smtClean="0"/>
              <a:t>Käytännön  kädentaitoja edellyttävät harjoitukset</a:t>
            </a:r>
          </a:p>
          <a:p>
            <a:pPr lvl="1"/>
            <a:r>
              <a:rPr lang="fi-FI" sz="2000" dirty="0" smtClean="0"/>
              <a:t>Ravitsemistoiminta yleensä; toimialan muutos ajan virrassa</a:t>
            </a:r>
          </a:p>
          <a:p>
            <a:pPr lvl="1"/>
            <a:endParaRPr lang="fi-FI" sz="2000" dirty="0" smtClean="0"/>
          </a:p>
        </p:txBody>
      </p:sp>
      <p:sp>
        <p:nvSpPr>
          <p:cNvPr id="3077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96118C-A3EE-4871-B7CE-09599445768D}" type="slidenum">
              <a:rPr lang="fi-FI" smtClean="0"/>
              <a:pPr eaLnBrk="1" hangingPunct="1"/>
              <a:t>3</a:t>
            </a:fld>
            <a:endParaRPr lang="fi-FI" smtClean="0"/>
          </a:p>
        </p:txBody>
      </p:sp>
      <p:sp>
        <p:nvSpPr>
          <p:cNvPr id="3078" name="Alatunnisteen paikkamerkki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mtClean="0"/>
              <a:t>Matkailu- ja ravitsemisala  Haapakoski</a:t>
            </a:r>
          </a:p>
        </p:txBody>
      </p:sp>
    </p:spTree>
    <p:extLst>
      <p:ext uri="{BB962C8B-B14F-4D97-AF65-F5344CB8AC3E}">
        <p14:creationId xmlns:p14="http://schemas.microsoft.com/office/powerpoint/2010/main" val="8909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7313" y="836613"/>
            <a:ext cx="8229600" cy="792162"/>
          </a:xfrm>
        </p:spPr>
        <p:txBody>
          <a:bodyPr>
            <a:noAutofit/>
          </a:bodyPr>
          <a:lstStyle/>
          <a:p>
            <a:pPr algn="ctr"/>
            <a:r>
              <a:rPr lang="fi-FI" sz="2400" dirty="0" smtClean="0"/>
              <a:t>Viinitietouden syventävät opinnot 3,0 op</a:t>
            </a:r>
            <a:br>
              <a:rPr lang="fi-FI" sz="2400" dirty="0" smtClean="0"/>
            </a:br>
            <a:r>
              <a:rPr lang="fi-FI" sz="2400" dirty="0" smtClean="0"/>
              <a:t>WSET Advanced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291512" cy="4425950"/>
          </a:xfrm>
        </p:spPr>
        <p:txBody>
          <a:bodyPr/>
          <a:lstStyle/>
          <a:p>
            <a:r>
              <a:rPr lang="fi-FI" sz="2000" dirty="0" smtClean="0"/>
              <a:t>WSET Advanced on kansainvälisesti </a:t>
            </a:r>
            <a:r>
              <a:rPr lang="fi-FI" sz="2000" dirty="0" err="1" smtClean="0"/>
              <a:t>akredoitu</a:t>
            </a:r>
            <a:r>
              <a:rPr lang="fi-FI" sz="2000" dirty="0" smtClean="0"/>
              <a:t> viinikoulutus</a:t>
            </a:r>
          </a:p>
          <a:p>
            <a:r>
              <a:rPr lang="fi-FI" sz="2000" dirty="0" smtClean="0"/>
              <a:t>Katso </a:t>
            </a:r>
            <a:r>
              <a:rPr lang="fi-FI" sz="2000" dirty="0" smtClean="0">
                <a:hlinkClick r:id="rId2"/>
              </a:rPr>
              <a:t>http://www.wsetglobal.com</a:t>
            </a:r>
            <a:endParaRPr lang="fi-FI" sz="2000" dirty="0" smtClean="0"/>
          </a:p>
          <a:p>
            <a:r>
              <a:rPr lang="fi-FI" sz="2000" dirty="0" smtClean="0"/>
              <a:t>Viinin viljely ja viini valmistus</a:t>
            </a:r>
          </a:p>
          <a:p>
            <a:r>
              <a:rPr lang="fi-FI" sz="2000" dirty="0" smtClean="0"/>
              <a:t>Järjestelmällinen viinien maistelutekniikka</a:t>
            </a:r>
          </a:p>
          <a:p>
            <a:r>
              <a:rPr lang="fi-FI" sz="2000" dirty="0" smtClean="0"/>
              <a:t>Euroopan maiden viinit, Uuden maailman viinimaat</a:t>
            </a:r>
          </a:p>
          <a:p>
            <a:r>
              <a:rPr lang="fi-FI" sz="2000" dirty="0" smtClean="0"/>
              <a:t>Kuohuviinit ja väkevöidyt viinit</a:t>
            </a:r>
          </a:p>
          <a:p>
            <a:r>
              <a:rPr lang="fi-FI" sz="2000" dirty="0" smtClean="0"/>
              <a:t>Viinikauppaan vaikuttavat tekijät</a:t>
            </a:r>
          </a:p>
          <a:p>
            <a:r>
              <a:rPr lang="fi-FI" sz="2000" dirty="0" smtClean="0"/>
              <a:t>Hinnoittelu ja logistinen prosessi</a:t>
            </a:r>
          </a:p>
          <a:p>
            <a:r>
              <a:rPr lang="fi-FI" sz="2000" dirty="0" smtClean="0"/>
              <a:t>Mahdolliset ulkomaan intensiivimatkat ja projektiopinnot </a:t>
            </a:r>
          </a:p>
          <a:p>
            <a:pPr>
              <a:buFontTx/>
              <a:buNone/>
            </a:pPr>
            <a:r>
              <a:rPr lang="fi-FI" sz="2000" dirty="0" smtClean="0"/>
              <a:t>Miksi kannattaa valita? = laajemmat työmarkkinat tulevaisuudessa. </a:t>
            </a:r>
          </a:p>
          <a:p>
            <a:r>
              <a:rPr lang="fi-FI" sz="2000" dirty="0" smtClean="0"/>
              <a:t>Ravintolamaailman lisäksi juomien tukku- ja vähittäiskauppa, maahantuonti ja logistiikka</a:t>
            </a:r>
            <a:endParaRPr lang="fi-FI" dirty="0" smtClean="0"/>
          </a:p>
          <a:p>
            <a:endParaRPr lang="fi-FI" dirty="0" smtClean="0"/>
          </a:p>
        </p:txBody>
      </p:sp>
      <p:sp>
        <p:nvSpPr>
          <p:cNvPr id="4101" name="Dian numeron paikkamerkki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6E08C7-812B-4E97-94B7-92494444300E}" type="slidenum">
              <a:rPr lang="fi-FI" smtClean="0"/>
              <a:pPr eaLnBrk="1" hangingPunct="1"/>
              <a:t>4</a:t>
            </a:fld>
            <a:endParaRPr lang="fi-FI" smtClean="0"/>
          </a:p>
        </p:txBody>
      </p:sp>
      <p:sp>
        <p:nvSpPr>
          <p:cNvPr id="4102" name="Alatunnisteen paikkamerkki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mtClean="0"/>
              <a:t>Matkailu- ja ravitsemisala  Haapakoski</a:t>
            </a:r>
          </a:p>
        </p:txBody>
      </p:sp>
    </p:spTree>
    <p:extLst>
      <p:ext uri="{BB962C8B-B14F-4D97-AF65-F5344CB8AC3E}">
        <p14:creationId xmlns:p14="http://schemas.microsoft.com/office/powerpoint/2010/main" val="2903962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mtClean="0"/>
              <a:t>Matkailu- ja ravitsemisala  Haapakoski</a:t>
            </a:r>
          </a:p>
        </p:txBody>
      </p:sp>
      <p:sp>
        <p:nvSpPr>
          <p:cNvPr id="5124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371F1B-E644-4AAB-BDA7-6572864D1FB9}" type="slidenum">
              <a:rPr lang="fi-FI" smtClean="0"/>
              <a:pPr eaLnBrk="1" hangingPunct="1"/>
              <a:t>5</a:t>
            </a:fld>
            <a:endParaRPr lang="fi-FI" smtClean="0"/>
          </a:p>
        </p:txBody>
      </p:sp>
      <p:pic>
        <p:nvPicPr>
          <p:cNvPr id="5125" name="Picture 2" descr="D:\Italianmatka kesä 2003\P1010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0"/>
            <a:ext cx="5040312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3" descr="D:\Italianmatka kesä 2003\P1010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4663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4" descr="D:\Italianmatka kesä 2003\P10100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908050"/>
            <a:ext cx="336073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5" descr="D:\Italianmatka kesä 2003\P101006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00438"/>
            <a:ext cx="4608513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6" descr="D:\Italianmatka kesä 2003\P101000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2970213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107222"/>
      </p:ext>
    </p:extLst>
  </p:cSld>
  <p:clrMapOvr>
    <a:masterClrMapping/>
  </p:clrMapOvr>
</p:sld>
</file>

<file path=ppt/theme/theme1.xml><?xml version="1.0" encoding="utf-8"?>
<a:theme xmlns:a="http://schemas.openxmlformats.org/drawingml/2006/main" name="Benchmarking_KKA_Savonia_PKAMK_LJMU_21102011">
  <a:themeElements>
    <a:clrScheme name="Savonia">
      <a:dk1>
        <a:sysClr val="windowText" lastClr="000000"/>
      </a:dk1>
      <a:lt1>
        <a:srgbClr val="FFFFFF"/>
      </a:lt1>
      <a:dk2>
        <a:srgbClr val="262626"/>
      </a:dk2>
      <a:lt2>
        <a:srgbClr val="EEECE1"/>
      </a:lt2>
      <a:accent1>
        <a:srgbClr val="EC008C"/>
      </a:accent1>
      <a:accent2>
        <a:srgbClr val="B41E8E"/>
      </a:accent2>
      <a:accent3>
        <a:srgbClr val="8DC63F"/>
      </a:accent3>
      <a:accent4>
        <a:srgbClr val="00ACCD"/>
      </a:accent4>
      <a:accent5>
        <a:srgbClr val="F58220"/>
      </a:accent5>
      <a:accent6>
        <a:srgbClr val="EEC216"/>
      </a:accent6>
      <a:hlink>
        <a:srgbClr val="EC008C"/>
      </a:hlink>
      <a:folHlink>
        <a:srgbClr val="B41E8E"/>
      </a:folHlink>
    </a:clrScheme>
    <a:fontScheme name="Savonia">
      <a:majorFont>
        <a:latin typeface="Tahom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EF59F2EF8E9544DBE624127AC1EF6F5" ma:contentTypeVersion="0" ma:contentTypeDescription="Luo uusi asiakirja." ma:contentTypeScope="" ma:versionID="0a29c89d025e3804a019ef1c281136c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e0100cabb18a25d4bc9820569b44e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4B2C86-DE34-4A0E-BAD0-DE69FCD124C9}">
  <ds:schemaRefs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6C3D9C2E-F86A-4B6E-BEBD-901B468DE5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01F65B-F04C-48F6-B6F9-76052655B8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Benchmarking_KKA_Savonia_PKAMK_LJMU_21102011</Template>
  <TotalTime>332</TotalTime>
  <Words>200</Words>
  <Application>Microsoft Office PowerPoint</Application>
  <PresentationFormat>Näytössä katseltava diaesitys (4:3)</PresentationFormat>
  <Paragraphs>45</Paragraphs>
  <Slides>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6" baseType="lpstr">
      <vt:lpstr>Benchmarking_KKA_Savonia_PKAMK_LJMU_21102011</vt:lpstr>
      <vt:lpstr>Ravitsemispalvelujen syventävät opinnot    Täydentävät ammattiopinnot   Matkailun koulutusohjelma  27.11.2012 Markku Haapakoski </vt:lpstr>
      <vt:lpstr>Täydentävät ammattiopinnot Ravitsemispalvelujen syventävät opinnot 12,0 op</vt:lpstr>
      <vt:lpstr>Ravintolapalvelujen opinnot  </vt:lpstr>
      <vt:lpstr>Viinitietouden syventävät opinnot 3,0 op WSET Advanced 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Benchmarking 2012</dc:title>
  <dc:creator>ktteku</dc:creator>
  <cp:lastModifiedBy>Markku Haapakoski</cp:lastModifiedBy>
  <cp:revision>47</cp:revision>
  <cp:lastPrinted>2011-11-15T08:22:50Z</cp:lastPrinted>
  <dcterms:created xsi:type="dcterms:W3CDTF">2011-10-21T11:30:43Z</dcterms:created>
  <dcterms:modified xsi:type="dcterms:W3CDTF">2012-11-27T11:07:44Z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0x0101005EF59F2EF8E9544DBE624127AC1EF6F5</vt:lpwstr>
  </property>
</Properties>
</file>