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9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</p:sldIdLst>
  <p:sldSz cx="9144000" cy="6858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181F8-C296-456E-BFE1-D0DAB8220B33}" type="datetimeFigureOut">
              <a:rPr lang="fi-FI" smtClean="0"/>
              <a:t>02.12.2013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CA72-EA1B-43DF-9C5B-2BB8DF2946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2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DC4C2-B787-4C94-BFF3-4D21A6B5672D}" type="datetimeFigureOut">
              <a:rPr lang="fi-FI" smtClean="0"/>
              <a:pPr/>
              <a:t>02.12.2013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C1AD-A4FD-4C75-9809-4DB9A141BFA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42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inkk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urpp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elta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orans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urkoo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ihre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valko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7544" y="2708920"/>
            <a:ext cx="4040188" cy="86409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717033"/>
            <a:ext cx="4040188" cy="24091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4008" y="2708920"/>
            <a:ext cx="4041775" cy="86409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3717032"/>
            <a:ext cx="4041775" cy="24091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urpp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 isoille kuv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224136"/>
          </a:xfrm>
        </p:spPr>
        <p:txBody>
          <a:bodyPr anchor="t">
            <a:noAutofit/>
          </a:bodyPr>
          <a:lstStyle>
            <a:lvl1pPr algn="l">
              <a:defRPr sz="24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286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5486400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elta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orans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urkoo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ihre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lkoin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918648" cy="3456383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Matkailu- ja ravitsemisala /  Haapakoski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F6C1F4-4D7C-49C4-A9D1-AF09A8D4BDBC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pinkk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83569" y="1916832"/>
            <a:ext cx="6912767" cy="4104456"/>
          </a:xfrm>
        </p:spPr>
        <p:txBody>
          <a:bodyPr anchor="ctr">
            <a:no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708920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67544" y="6237313"/>
            <a:ext cx="597666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Matkailu- ja ravitsemisala /  Haapakoski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16216" y="6237313"/>
            <a:ext cx="217058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BB92-5886-40D5-AFA8-6809327AD8B8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53" r:id="rId17"/>
    <p:sldLayoutId id="2147483654" r:id="rId18"/>
    <p:sldLayoutId id="2147483655" r:id="rId19"/>
    <p:sldLayoutId id="2147483661" r:id="rId20"/>
    <p:sldLayoutId id="2147483656" r:id="rId21"/>
    <p:sldLayoutId id="2147483657" r:id="rId22"/>
    <p:sldLayoutId id="2147483658" r:id="rId23"/>
    <p:sldLayoutId id="214748365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portal.savonia.fi/portal/page/portal/11A533F4F33E4B4A9CE4A016ADC1DA3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setglobal.com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278688" cy="4536503"/>
          </a:xfrm>
        </p:spPr>
        <p:txBody>
          <a:bodyPr/>
          <a:lstStyle/>
          <a:p>
            <a:r>
              <a:rPr lang="fi-FI" sz="4000" dirty="0" smtClean="0">
                <a:latin typeface="Arial" pitchFamily="34" charset="0"/>
                <a:cs typeface="Arial" pitchFamily="34" charset="0"/>
              </a:rPr>
              <a:t>Ravintolapalveluopinnot  </a:t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Perusopinnot ja syventävät opinnot </a:t>
            </a:r>
            <a:br>
              <a:rPr lang="fi-FI" sz="2400" dirty="0" smtClean="0">
                <a:latin typeface="Arial" pitchFamily="34" charset="0"/>
                <a:cs typeface="Arial" pitchFamily="34" charset="0"/>
              </a:rPr>
            </a:br>
            <a:r>
              <a:rPr lang="fi-FI" sz="2400" dirty="0" smtClean="0">
                <a:latin typeface="Arial" pitchFamily="34" charset="0"/>
                <a:cs typeface="Arial" pitchFamily="34" charset="0"/>
              </a:rPr>
              <a:t>	Täydentävät ammattiopinnot </a:t>
            </a:r>
            <a:br>
              <a:rPr lang="fi-FI" sz="2400" dirty="0" smtClean="0">
                <a:latin typeface="Arial" pitchFamily="34" charset="0"/>
                <a:cs typeface="Arial" pitchFamily="34" charset="0"/>
              </a:rPr>
            </a:br>
            <a:r>
              <a:rPr lang="fi-FI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fi-FI" sz="2400" dirty="0" smtClean="0">
                <a:latin typeface="Arial" pitchFamily="34" charset="0"/>
                <a:cs typeface="Arial" pitchFamily="34" charset="0"/>
              </a:rPr>
              <a:t>Hotelli- ja ravintola-alan koulutusohjelma</a:t>
            </a:r>
            <a:r>
              <a:rPr lang="fi-FI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i-FI" sz="4000" dirty="0" smtClean="0">
                <a:latin typeface="Arial" pitchFamily="34" charset="0"/>
                <a:cs typeface="Arial" pitchFamily="34" charset="0"/>
              </a:rPr>
            </a:br>
            <a:r>
              <a:rPr lang="fi-FI" sz="4000" dirty="0"/>
              <a:t/>
            </a:r>
            <a:br>
              <a:rPr lang="fi-FI" sz="4000" dirty="0"/>
            </a:br>
            <a:r>
              <a:rPr lang="fi-FI" sz="3600" dirty="0" smtClean="0"/>
              <a:t>27.11.2013 Markku Haapakoski</a:t>
            </a:r>
            <a:br>
              <a:rPr lang="fi-FI" sz="3600" dirty="0" smtClean="0"/>
            </a:br>
            <a:endParaRPr lang="fi-FI" sz="3600" dirty="0"/>
          </a:p>
        </p:txBody>
      </p:sp>
      <p:pic>
        <p:nvPicPr>
          <p:cNvPr id="6" name="Picture 2" descr="http://portal.savonia.fi/img/amk/sisalto/laatu/KKA_AUD_SU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2991" y="4738211"/>
            <a:ext cx="1238250" cy="94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ky.local\dfs\staff_kepa\kepaari\My Documents\My Pictures\Logo_EFQM_Recog Excel 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7"/>
            <a:ext cx="2359001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/>
          <p:cNvSpPr>
            <a:spLocks noGrp="1"/>
          </p:cNvSpPr>
          <p:nvPr>
            <p:ph type="title"/>
          </p:nvPr>
        </p:nvSpPr>
        <p:spPr>
          <a:xfrm>
            <a:off x="0" y="765175"/>
            <a:ext cx="8229600" cy="503238"/>
          </a:xfrm>
        </p:spPr>
        <p:txBody>
          <a:bodyPr>
            <a:noAutofit/>
          </a:bodyPr>
          <a:lstStyle/>
          <a:p>
            <a:pPr algn="ctr"/>
            <a:r>
              <a:rPr lang="fi-FI" sz="2800" dirty="0" smtClean="0"/>
              <a:t>Ravintolapalvelujen opinnot  </a:t>
            </a:r>
          </a:p>
        </p:txBody>
      </p:sp>
      <p:sp>
        <p:nvSpPr>
          <p:cNvPr id="2051" name="Sisällön paikkamerkki 2"/>
          <p:cNvSpPr>
            <a:spLocks noGrp="1"/>
          </p:cNvSpPr>
          <p:nvPr>
            <p:ph idx="1"/>
          </p:nvPr>
        </p:nvSpPr>
        <p:spPr>
          <a:xfrm>
            <a:off x="428625" y="1341438"/>
            <a:ext cx="8291513" cy="4824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2000" b="1" dirty="0" smtClean="0"/>
              <a:t>Perusopinnot: (kaikille 1. opintovuonna)</a:t>
            </a:r>
          </a:p>
          <a:p>
            <a:pPr>
              <a:buFontTx/>
              <a:buNone/>
            </a:pPr>
            <a:r>
              <a:rPr lang="fi-FI" sz="2000" b="1" dirty="0" smtClean="0"/>
              <a:t>Asiakaspalvelu ja myyntityö MYA9104  3,0 op. </a:t>
            </a:r>
            <a:r>
              <a:rPr lang="fi-FI" sz="1600" b="1" dirty="0" smtClean="0">
                <a:solidFill>
                  <a:srgbClr val="FF0000"/>
                </a:solidFill>
              </a:rPr>
              <a:t>Syksy 2013</a:t>
            </a:r>
          </a:p>
          <a:p>
            <a:pPr>
              <a:buFontTx/>
              <a:buNone/>
            </a:pPr>
            <a:r>
              <a:rPr lang="fi-FI" sz="1800" b="1" u="sng" dirty="0" smtClean="0"/>
              <a:t>Ravintolatoimintojen palvelukonseptit  MYA9112   5,0 op</a:t>
            </a:r>
            <a:r>
              <a:rPr lang="fi-FI" sz="1800" b="1" dirty="0" smtClean="0"/>
              <a:t> </a:t>
            </a:r>
            <a:r>
              <a:rPr lang="fi-FI" sz="1600" b="1" dirty="0" smtClean="0">
                <a:solidFill>
                  <a:srgbClr val="FF0000"/>
                </a:solidFill>
              </a:rPr>
              <a:t>Kevät 2014</a:t>
            </a:r>
            <a:endParaRPr lang="fi-FI" sz="1600" b="1" u="sng" dirty="0" smtClean="0">
              <a:solidFill>
                <a:srgbClr val="FF0000"/>
              </a:solidFill>
            </a:endParaRPr>
          </a:p>
          <a:p>
            <a:r>
              <a:rPr lang="fi-FI" sz="2000" dirty="0" smtClean="0"/>
              <a:t>Alkoholilainsäädäntö, sis. Alkoholipassin </a:t>
            </a:r>
            <a:r>
              <a:rPr lang="fi-FI" sz="2000" b="1" dirty="0" smtClean="0"/>
              <a:t>1,0 </a:t>
            </a:r>
            <a:endParaRPr lang="fi-FI" sz="2000" b="1" dirty="0" smtClean="0">
              <a:solidFill>
                <a:srgbClr val="FF0000"/>
              </a:solidFill>
            </a:endParaRPr>
          </a:p>
          <a:p>
            <a:r>
              <a:rPr lang="fi-FI" sz="2000" dirty="0" smtClean="0"/>
              <a:t>Juomatietouden perusteet </a:t>
            </a:r>
            <a:r>
              <a:rPr lang="fi-FI" sz="2000" b="1" dirty="0" smtClean="0"/>
              <a:t>2,0 op</a:t>
            </a:r>
          </a:p>
          <a:p>
            <a:pPr lvl="1"/>
            <a:r>
              <a:rPr lang="fi-FI" sz="2000" dirty="0" smtClean="0"/>
              <a:t>Juomatuotteiden perustuntemus ja valmistus</a:t>
            </a:r>
          </a:p>
          <a:p>
            <a:pPr lvl="1"/>
            <a:r>
              <a:rPr lang="fi-FI" sz="2000" dirty="0" smtClean="0"/>
              <a:t>WSET </a:t>
            </a:r>
            <a:r>
              <a:rPr lang="fi-FI" sz="2000" dirty="0" err="1" smtClean="0"/>
              <a:t>Intermediate</a:t>
            </a:r>
            <a:r>
              <a:rPr lang="fi-FI" sz="2000" dirty="0" smtClean="0"/>
              <a:t> mahdollisuus</a:t>
            </a:r>
          </a:p>
          <a:p>
            <a:r>
              <a:rPr lang="fi-FI" sz="2000" dirty="0" smtClean="0"/>
              <a:t>Palvelukonseptit </a:t>
            </a:r>
            <a:r>
              <a:rPr lang="fi-FI" sz="2000" b="1" dirty="0" smtClean="0"/>
              <a:t>2,0 op </a:t>
            </a:r>
          </a:p>
          <a:p>
            <a:pPr lvl="1"/>
            <a:r>
              <a:rPr lang="fi-FI" sz="2000" dirty="0" smtClean="0"/>
              <a:t>Alan liiketoimintamuodot ja pelisäännöt</a:t>
            </a:r>
          </a:p>
          <a:p>
            <a:pPr lvl="1"/>
            <a:r>
              <a:rPr lang="fi-FI" sz="2000" dirty="0" smtClean="0"/>
              <a:t>jakelu- ja palvelujärjestelmät , ohjelmatuotteet</a:t>
            </a:r>
          </a:p>
          <a:p>
            <a:pPr lvl="1"/>
            <a:r>
              <a:rPr lang="fi-FI" sz="2000" dirty="0" smtClean="0"/>
              <a:t>Tarjoilu- ja myyntitilanteessa toimiminen, kassajärjestelmät</a:t>
            </a:r>
          </a:p>
          <a:p>
            <a:pPr lvl="1"/>
            <a:r>
              <a:rPr lang="fi-FI" sz="2000" dirty="0" smtClean="0"/>
              <a:t>Käytännön  / kädentaitoja edellyttävät harjoitukset</a:t>
            </a:r>
          </a:p>
          <a:p>
            <a:pPr lvl="1"/>
            <a:r>
              <a:rPr lang="fi-FI" sz="2000" dirty="0" smtClean="0"/>
              <a:t>Ravitsemistoiminta yleensä; toimialan muutos ajan virrassa</a:t>
            </a:r>
          </a:p>
          <a:p>
            <a:pPr lvl="1"/>
            <a:endParaRPr lang="fi-FI" sz="2000" dirty="0" smtClean="0"/>
          </a:p>
        </p:txBody>
      </p:sp>
      <p:sp>
        <p:nvSpPr>
          <p:cNvPr id="2053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E3548-831B-4EB4-91D5-95B54777108B}" type="slidenum">
              <a:rPr lang="fi-FI" smtClean="0"/>
              <a:pPr eaLnBrk="1" hangingPunct="1"/>
              <a:t>2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336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>
          <a:xfrm>
            <a:off x="0" y="90872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fi-FI" sz="2700" dirty="0" smtClean="0"/>
              <a:t>Ravintolapalvelujen opinnot  ( jatkuu 2.)</a:t>
            </a:r>
            <a:br>
              <a:rPr lang="fi-FI" sz="2700" dirty="0" smtClean="0"/>
            </a:br>
            <a:r>
              <a:rPr lang="fi-FI" sz="1600" dirty="0" smtClean="0"/>
              <a:t>(operatiivinen taso, Hotelli- ja ravintola-alan koulutusohjelma))</a:t>
            </a:r>
            <a:endParaRPr lang="fi-FI" dirty="0" smtClean="0"/>
          </a:p>
        </p:txBody>
      </p:sp>
      <p:sp>
        <p:nvSpPr>
          <p:cNvPr id="3075" name="Sisällön paikkamerkki 2"/>
          <p:cNvSpPr>
            <a:spLocks noGrp="1"/>
          </p:cNvSpPr>
          <p:nvPr>
            <p:ph idx="1"/>
          </p:nvPr>
        </p:nvSpPr>
        <p:spPr>
          <a:xfrm>
            <a:off x="395288" y="1772816"/>
            <a:ext cx="8291512" cy="435334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i-FI" sz="2000" b="1" dirty="0" smtClean="0"/>
              <a:t>Ravitsemispalvelujen tuottaminen 12,0 op kokonaisuus, josta</a:t>
            </a:r>
          </a:p>
          <a:p>
            <a:pPr>
              <a:buFontTx/>
              <a:buNone/>
            </a:pPr>
            <a:r>
              <a:rPr lang="fi-FI" sz="1800" b="1" u="sng" dirty="0" smtClean="0"/>
              <a:t>Ravintolapalvelujen tuotetietous ja tuottaminen 7,0 op</a:t>
            </a:r>
          </a:p>
          <a:p>
            <a:pPr>
              <a:buFontTx/>
              <a:buNone/>
            </a:pPr>
            <a:r>
              <a:rPr lang="fi-FI" sz="1600" dirty="0" smtClean="0"/>
              <a:t>(</a:t>
            </a:r>
            <a:r>
              <a:rPr lang="fi-FI" sz="1600" dirty="0" smtClean="0">
                <a:solidFill>
                  <a:srgbClr val="FF0000"/>
                </a:solidFill>
              </a:rPr>
              <a:t>Toteutus 2. vuoden aikana</a:t>
            </a:r>
            <a:r>
              <a:rPr lang="fi-FI" sz="1600" dirty="0" smtClean="0"/>
              <a:t>)</a:t>
            </a:r>
          </a:p>
          <a:p>
            <a:pPr>
              <a:buFontTx/>
              <a:buNone/>
            </a:pPr>
            <a:r>
              <a:rPr lang="fi-FI" sz="1600" b="1" dirty="0" smtClean="0"/>
              <a:t>Ravintolapalvelut ja elämystuotanto </a:t>
            </a:r>
            <a:r>
              <a:rPr lang="fi-FI" sz="1600" b="1" u="sng" dirty="0" smtClean="0"/>
              <a:t>3,0 op </a:t>
            </a:r>
          </a:p>
          <a:p>
            <a:r>
              <a:rPr lang="fi-FI" sz="1600" dirty="0" smtClean="0"/>
              <a:t>Ravintolapalvelut  ja elämys, tuotanto ja kulutus</a:t>
            </a:r>
          </a:p>
          <a:p>
            <a:r>
              <a:rPr lang="fi-FI" sz="1600" dirty="0" smtClean="0"/>
              <a:t>Asiakaslähtöinen palveluprosessi</a:t>
            </a:r>
          </a:p>
          <a:p>
            <a:r>
              <a:rPr lang="fi-FI" sz="1600" dirty="0" smtClean="0"/>
              <a:t>Palvelujen </a:t>
            </a:r>
            <a:r>
              <a:rPr lang="fi-FI" sz="1600" dirty="0" err="1" smtClean="0"/>
              <a:t>konseptointi</a:t>
            </a:r>
            <a:r>
              <a:rPr lang="fi-FI" sz="1600" dirty="0" smtClean="0"/>
              <a:t> ja franchising</a:t>
            </a:r>
          </a:p>
          <a:p>
            <a:r>
              <a:rPr lang="fi-FI" sz="1600" dirty="0" smtClean="0"/>
              <a:t>Vaativat myynti- ja palvelutilanteet, ateriakokonaisuuden  myyminen</a:t>
            </a:r>
          </a:p>
          <a:p>
            <a:r>
              <a:rPr lang="fi-FI" sz="1600" dirty="0" smtClean="0"/>
              <a:t>Teeman tuotteistaminen, bankettitapahtumat</a:t>
            </a:r>
          </a:p>
          <a:p>
            <a:pPr>
              <a:buFontTx/>
              <a:buNone/>
            </a:pPr>
            <a:r>
              <a:rPr lang="fi-FI" sz="1600" b="1" dirty="0" smtClean="0"/>
              <a:t>Ruuan ja juoman yhdistäminen </a:t>
            </a:r>
            <a:r>
              <a:rPr lang="fi-FI" sz="1600" b="1" u="sng" dirty="0" smtClean="0"/>
              <a:t>2,0 op  </a:t>
            </a:r>
            <a:r>
              <a:rPr lang="fi-FI" sz="1600" b="1" dirty="0" smtClean="0"/>
              <a:t>TAI </a:t>
            </a:r>
            <a:r>
              <a:rPr lang="fi-FI" sz="1600" b="1" dirty="0" err="1" smtClean="0"/>
              <a:t>Matching</a:t>
            </a:r>
            <a:r>
              <a:rPr lang="fi-FI" sz="1600" b="1" dirty="0" smtClean="0"/>
              <a:t> Food and Wine 2,0 op </a:t>
            </a:r>
          </a:p>
          <a:p>
            <a:pPr>
              <a:buFontTx/>
              <a:buNone/>
            </a:pPr>
            <a:r>
              <a:rPr lang="fi-FI" sz="1600" b="1" dirty="0" smtClean="0"/>
              <a:t>Baaritoiminnot ja juomasekoitukset </a:t>
            </a:r>
            <a:r>
              <a:rPr lang="fi-FI" sz="1600" b="1" u="sng" dirty="0" smtClean="0"/>
              <a:t>2,0 op </a:t>
            </a:r>
          </a:p>
          <a:p>
            <a:r>
              <a:rPr lang="fi-FI" sz="1600" dirty="0" smtClean="0"/>
              <a:t>Väkevien alkoholijuomien tuotetuntemus, hankinta ja hinnoittelu</a:t>
            </a:r>
          </a:p>
          <a:p>
            <a:r>
              <a:rPr lang="fi-FI" sz="1600" dirty="0" smtClean="0"/>
              <a:t>Juomasekoitusten </a:t>
            </a:r>
            <a:r>
              <a:rPr lang="fi-FI" sz="1600" dirty="0" err="1" smtClean="0"/>
              <a:t>reseptiikka</a:t>
            </a:r>
            <a:r>
              <a:rPr lang="fi-FI" sz="1600" dirty="0" smtClean="0"/>
              <a:t> ja cocktaillistat</a:t>
            </a:r>
          </a:p>
          <a:p>
            <a:r>
              <a:rPr lang="fi-FI" sz="1600" dirty="0" smtClean="0"/>
              <a:t>Baaritoiminnot ja niiden kansainväliset sovellukset</a:t>
            </a:r>
          </a:p>
          <a:p>
            <a:endParaRPr lang="fi-FI" sz="1600" dirty="0" smtClean="0"/>
          </a:p>
          <a:p>
            <a:endParaRPr lang="fi-FI" sz="2000" dirty="0" smtClean="0"/>
          </a:p>
        </p:txBody>
      </p:sp>
      <p:sp>
        <p:nvSpPr>
          <p:cNvPr id="3077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CA8509-F0C3-4627-AB91-B388F61F0039}" type="slidenum">
              <a:rPr lang="fi-FI" smtClean="0"/>
              <a:pPr eaLnBrk="1" hangingPunct="1"/>
              <a:t>3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55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>
          <a:xfrm>
            <a:off x="87312" y="908720"/>
            <a:ext cx="8517135" cy="936104"/>
          </a:xfrm>
        </p:spPr>
        <p:txBody>
          <a:bodyPr>
            <a:normAutofit/>
          </a:bodyPr>
          <a:lstStyle/>
          <a:p>
            <a:pPr algn="ctr"/>
            <a:r>
              <a:rPr lang="fi-FI" sz="2000" dirty="0" smtClean="0"/>
              <a:t>Ravitsemispalvelujen operatiivinen  johtaminen 11,0 op</a:t>
            </a:r>
            <a:br>
              <a:rPr lang="fi-FI" sz="2000" dirty="0" smtClean="0"/>
            </a:br>
            <a:r>
              <a:rPr lang="fi-FI" sz="1600" dirty="0" smtClean="0"/>
              <a:t>Hotelli- ja ravintola-alan koulutusohjelma</a:t>
            </a:r>
            <a:endParaRPr lang="fi-FI" dirty="0" smtClean="0"/>
          </a:p>
        </p:txBody>
      </p:sp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395288" y="1916832"/>
            <a:ext cx="4068762" cy="4209331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i-FI" sz="1800" b="1" dirty="0" smtClean="0"/>
              <a:t>Ravitsemispalvelujen ohjaus ja </a:t>
            </a:r>
          </a:p>
          <a:p>
            <a:pPr>
              <a:buFontTx/>
              <a:buNone/>
            </a:pPr>
            <a:r>
              <a:rPr lang="fi-FI" sz="1800" b="1" dirty="0" smtClean="0"/>
              <a:t>kehittäminen MYB2120  5,0 op</a:t>
            </a:r>
          </a:p>
          <a:p>
            <a:r>
              <a:rPr lang="fi-FI" sz="1800" dirty="0" smtClean="0">
                <a:solidFill>
                  <a:srgbClr val="FF0000"/>
                </a:solidFill>
              </a:rPr>
              <a:t>Toteutus 2. vuoden kevät</a:t>
            </a:r>
          </a:p>
          <a:p>
            <a:r>
              <a:rPr lang="fi-FI" sz="1800" dirty="0" smtClean="0"/>
              <a:t>Yksikön ( ravintolan / keittiön) liiketoimintojen ohjaus</a:t>
            </a:r>
          </a:p>
          <a:p>
            <a:r>
              <a:rPr lang="fi-FI" sz="1800" dirty="0" smtClean="0"/>
              <a:t>Esimiestyö ravintolassa ja keittiössä</a:t>
            </a:r>
          </a:p>
          <a:p>
            <a:r>
              <a:rPr lang="fi-FI" sz="1800" dirty="0" smtClean="0"/>
              <a:t>Tunnusluvut, tehokkuusmittarit, kassaraportit</a:t>
            </a:r>
          </a:p>
          <a:p>
            <a:r>
              <a:rPr lang="fi-FI" sz="1800" dirty="0" smtClean="0"/>
              <a:t>Ruokalistojen suunnittelu</a:t>
            </a:r>
          </a:p>
          <a:p>
            <a:r>
              <a:rPr lang="fi-FI" sz="1800" dirty="0" smtClean="0"/>
              <a:t>Hankinnat </a:t>
            </a:r>
          </a:p>
          <a:p>
            <a:r>
              <a:rPr lang="fi-FI" sz="1800" dirty="0" smtClean="0"/>
              <a:t>Ravintolan </a:t>
            </a:r>
            <a:r>
              <a:rPr lang="fi-FI" sz="1800" dirty="0" err="1" smtClean="0"/>
              <a:t>Revenue</a:t>
            </a:r>
            <a:r>
              <a:rPr lang="fi-FI" sz="1800" dirty="0" smtClean="0"/>
              <a:t> management</a:t>
            </a:r>
          </a:p>
          <a:p>
            <a:r>
              <a:rPr lang="fi-FI" sz="1800" dirty="0" smtClean="0"/>
              <a:t>Tutustumis- ja opintomatkamatka, yleensä Hki alue ja alan messut</a:t>
            </a:r>
          </a:p>
          <a:p>
            <a:pPr marL="0" indent="0">
              <a:buNone/>
            </a:pPr>
            <a:endParaRPr lang="fi-FI" sz="1800" dirty="0" smtClean="0"/>
          </a:p>
          <a:p>
            <a:pPr>
              <a:buFontTx/>
              <a:buNone/>
            </a:pPr>
            <a:endParaRPr lang="fi-FI" sz="1600" dirty="0" smtClean="0"/>
          </a:p>
        </p:txBody>
      </p:sp>
      <p:sp>
        <p:nvSpPr>
          <p:cNvPr id="4100" name="Sisällön paikkamerkki 3"/>
          <p:cNvSpPr>
            <a:spLocks noGrp="1"/>
          </p:cNvSpPr>
          <p:nvPr>
            <p:ph sz="half" idx="2"/>
          </p:nvPr>
        </p:nvSpPr>
        <p:spPr>
          <a:xfrm>
            <a:off x="4500563" y="1989138"/>
            <a:ext cx="4319587" cy="3960812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i-FI" sz="1800" b="1" dirty="0" smtClean="0"/>
              <a:t>Asiakaslähtöisen palvelutuotteen </a:t>
            </a:r>
          </a:p>
          <a:p>
            <a:pPr>
              <a:buFontTx/>
              <a:buNone/>
            </a:pPr>
            <a:r>
              <a:rPr lang="fi-FI" sz="1800" b="1" dirty="0" smtClean="0"/>
              <a:t>suunnittelu ja myynnin ohjaus MYB2125  6,0 op  </a:t>
            </a:r>
          </a:p>
          <a:p>
            <a:r>
              <a:rPr lang="fi-FI" sz="1800" dirty="0" smtClean="0">
                <a:solidFill>
                  <a:srgbClr val="FF0000"/>
                </a:solidFill>
              </a:rPr>
              <a:t>Toteutus 3. vuoden kevät</a:t>
            </a:r>
          </a:p>
          <a:p>
            <a:r>
              <a:rPr lang="fi-FI" sz="1800" dirty="0" smtClean="0"/>
              <a:t>Kuluttajakäyttäytyminen</a:t>
            </a:r>
          </a:p>
          <a:p>
            <a:r>
              <a:rPr lang="fi-FI" sz="1800" dirty="0" smtClean="0"/>
              <a:t>Tuotesuunnittelu ja tuotteistaminen</a:t>
            </a:r>
          </a:p>
          <a:p>
            <a:r>
              <a:rPr lang="fi-FI" sz="1800" dirty="0" smtClean="0"/>
              <a:t>Myyntipalvelutoiminnot</a:t>
            </a:r>
          </a:p>
          <a:p>
            <a:r>
              <a:rPr lang="fi-FI" sz="1800" dirty="0" smtClean="0"/>
              <a:t>Lisäarvon tuottaminen palveluissa</a:t>
            </a:r>
          </a:p>
          <a:p>
            <a:r>
              <a:rPr lang="fi-FI" sz="1800" dirty="0" smtClean="0"/>
              <a:t>Asiakasrekisterit ja niiden hyödyntäminen</a:t>
            </a:r>
          </a:p>
          <a:p>
            <a:r>
              <a:rPr lang="fi-FI" sz="1800" dirty="0" smtClean="0"/>
              <a:t>Asiakassuhde- ja yritysviestintä</a:t>
            </a:r>
          </a:p>
          <a:p>
            <a:r>
              <a:rPr lang="fi-FI" sz="1800" dirty="0" err="1" smtClean="0"/>
              <a:t>Hotra-alan</a:t>
            </a:r>
            <a:r>
              <a:rPr lang="fi-FI" sz="1800" dirty="0" smtClean="0"/>
              <a:t> yrityspeli</a:t>
            </a:r>
          </a:p>
          <a:p>
            <a:r>
              <a:rPr lang="fi-FI" sz="1800" dirty="0" smtClean="0"/>
              <a:t>Esimiestyö erilaisissa konsepteissa</a:t>
            </a:r>
          </a:p>
          <a:p>
            <a:pPr>
              <a:buFontTx/>
              <a:buNone/>
            </a:pPr>
            <a:endParaRPr lang="fi-FI" sz="1600" dirty="0" smtClean="0"/>
          </a:p>
        </p:txBody>
      </p:sp>
      <p:sp>
        <p:nvSpPr>
          <p:cNvPr id="4102" name="Dian numeron paikkamerkki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4DB4B7-88BE-4081-9533-4EC22CA5F0BC}" type="slidenum">
              <a:rPr lang="fi-FI" smtClean="0"/>
              <a:pPr eaLnBrk="1" hangingPunct="1"/>
              <a:t>4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2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>
            <a:spLocks noGrp="1" noChangeArrowheads="1"/>
          </p:cNvSpPr>
          <p:nvPr>
            <p:ph type="title"/>
          </p:nvPr>
        </p:nvSpPr>
        <p:spPr>
          <a:xfrm>
            <a:off x="0" y="1071563"/>
            <a:ext cx="8229600" cy="914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fi-FI" sz="2400" dirty="0" smtClean="0"/>
              <a:t>Täydentävät ammattiopinnot</a:t>
            </a:r>
            <a:br>
              <a:rPr lang="fi-FI" sz="2400" dirty="0" smtClean="0"/>
            </a:br>
            <a:r>
              <a:rPr lang="fi-FI" sz="2400" dirty="0" smtClean="0"/>
              <a:t>Ravitsemispalvelujen syventävät opinnot 12,0 op</a:t>
            </a:r>
            <a:endParaRPr lang="en-US" sz="2400" dirty="0" smtClean="0"/>
          </a:p>
        </p:txBody>
      </p:sp>
      <p:sp>
        <p:nvSpPr>
          <p:cNvPr id="5123" name="Sisällön paikkamerkki 10"/>
          <p:cNvSpPr>
            <a:spLocks noGrp="1"/>
          </p:cNvSpPr>
          <p:nvPr>
            <p:ph idx="1"/>
          </p:nvPr>
        </p:nvSpPr>
        <p:spPr>
          <a:xfrm>
            <a:off x="395288" y="1989138"/>
            <a:ext cx="8291512" cy="41370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i-FI" sz="2000" dirty="0" smtClean="0"/>
          </a:p>
          <a:p>
            <a:pPr eaLnBrk="1" hangingPunct="1">
              <a:buFontTx/>
              <a:buNone/>
            </a:pPr>
            <a:r>
              <a:rPr lang="fi-FI" sz="2000" b="1" dirty="0" smtClean="0"/>
              <a:t>Perusopinnoissa kurssit</a:t>
            </a:r>
          </a:p>
          <a:p>
            <a:pPr eaLnBrk="1" hangingPunct="1"/>
            <a:r>
              <a:rPr lang="fi-FI" sz="2000" b="1" dirty="0" smtClean="0"/>
              <a:t>Ruoka- ja ravitsemusosaamisen perusteet MYA9108 5,0 op</a:t>
            </a:r>
          </a:p>
          <a:p>
            <a:pPr eaLnBrk="1" hangingPunct="1"/>
            <a:r>
              <a:rPr lang="fi-FI" sz="2000" b="1" dirty="0" smtClean="0"/>
              <a:t>Ravintolatoimintojen palvelukonseptit  MYA9112   5,0 op</a:t>
            </a:r>
          </a:p>
          <a:p>
            <a:pPr eaLnBrk="1" hangingPunct="1">
              <a:buFontTx/>
              <a:buNone/>
            </a:pPr>
            <a:endParaRPr lang="fi-FI" sz="2000" b="1" dirty="0" smtClean="0"/>
          </a:p>
          <a:p>
            <a:pPr eaLnBrk="1" hangingPunct="1">
              <a:buFontTx/>
              <a:buNone/>
            </a:pPr>
            <a:r>
              <a:rPr lang="fi-FI" sz="2000" b="1" dirty="0" smtClean="0"/>
              <a:t>Luonteva jatke on syventävät opinnot, jotka koostuvat kursseista:</a:t>
            </a:r>
          </a:p>
          <a:p>
            <a:pPr eaLnBrk="1" hangingPunct="1"/>
            <a:r>
              <a:rPr lang="fi-FI" sz="2000" b="1" dirty="0" smtClean="0"/>
              <a:t>Viinitietouden syventävät opinnot MYC2125  3,0 op</a:t>
            </a:r>
          </a:p>
          <a:p>
            <a:pPr eaLnBrk="1" hangingPunct="1"/>
            <a:r>
              <a:rPr lang="fi-FI" sz="2000" b="1" dirty="0" smtClean="0"/>
              <a:t>Gastronomian syventävät opinnot MYC3120 6,0 op</a:t>
            </a:r>
          </a:p>
          <a:p>
            <a:pPr eaLnBrk="1" hangingPunct="1"/>
            <a:r>
              <a:rPr lang="en-US" sz="2000" b="1" dirty="0" smtClean="0"/>
              <a:t>Gastronomy in Different Food Cultures MIC3105  3,0 op</a:t>
            </a:r>
            <a:endParaRPr lang="fi-FI" sz="2000" b="1" dirty="0" smtClean="0"/>
          </a:p>
        </p:txBody>
      </p:sp>
      <p:sp>
        <p:nvSpPr>
          <p:cNvPr id="5125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7040EA-BB13-4137-B21B-D5716EF526AE}" type="slidenum">
              <a:rPr lang="fi-FI" smtClean="0"/>
              <a:pPr eaLnBrk="1" hangingPunct="1"/>
              <a:t>5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29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836613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fi-FI" sz="2000" dirty="0" smtClean="0"/>
              <a:t>Viinitietouden syventävät opinnot 3,0 op</a:t>
            </a:r>
            <a:br>
              <a:rPr lang="fi-FI" sz="2000" dirty="0" smtClean="0"/>
            </a:br>
            <a:r>
              <a:rPr lang="fi-FI" sz="2000" dirty="0" smtClean="0"/>
              <a:t>WSET Advanced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91512" cy="4425950"/>
          </a:xfrm>
        </p:spPr>
        <p:txBody>
          <a:bodyPr/>
          <a:lstStyle/>
          <a:p>
            <a:r>
              <a:rPr lang="fi-FI" sz="2000" dirty="0" smtClean="0"/>
              <a:t>WSET Advanced on kansainvälisesti </a:t>
            </a:r>
            <a:r>
              <a:rPr lang="fi-FI" sz="2000" dirty="0" err="1" smtClean="0"/>
              <a:t>akredoitu</a:t>
            </a:r>
            <a:r>
              <a:rPr lang="fi-FI" sz="2000" dirty="0" smtClean="0"/>
              <a:t> viinikoulutus</a:t>
            </a:r>
          </a:p>
          <a:p>
            <a:r>
              <a:rPr lang="fi-FI" sz="2000" dirty="0" smtClean="0"/>
              <a:t>Katso </a:t>
            </a:r>
            <a:r>
              <a:rPr lang="fi-FI" sz="2000" dirty="0" smtClean="0">
                <a:hlinkClick r:id="rId2"/>
              </a:rPr>
              <a:t>http://www.wsetglobal.com</a:t>
            </a:r>
            <a:endParaRPr lang="fi-FI" sz="2000" dirty="0" smtClean="0"/>
          </a:p>
          <a:p>
            <a:r>
              <a:rPr lang="fi-FI" sz="2000" dirty="0" smtClean="0"/>
              <a:t>Viinin viljely ja viini valmistus</a:t>
            </a:r>
          </a:p>
          <a:p>
            <a:r>
              <a:rPr lang="fi-FI" sz="2000" dirty="0" smtClean="0"/>
              <a:t>Järjestelmällinen viinien maistelutekniikka</a:t>
            </a:r>
          </a:p>
          <a:p>
            <a:r>
              <a:rPr lang="fi-FI" sz="2000" dirty="0" smtClean="0"/>
              <a:t>Euroopan maiden viinit, Uuden maailman viinimaat</a:t>
            </a:r>
          </a:p>
          <a:p>
            <a:r>
              <a:rPr lang="fi-FI" sz="2000" dirty="0" smtClean="0"/>
              <a:t>Kuohuviinit ja väkevöidyt viinit</a:t>
            </a:r>
          </a:p>
          <a:p>
            <a:r>
              <a:rPr lang="fi-FI" sz="2000" dirty="0" smtClean="0"/>
              <a:t>Viinikauppaan vaikuttavat tekijät</a:t>
            </a:r>
          </a:p>
          <a:p>
            <a:r>
              <a:rPr lang="fi-FI" sz="2000" dirty="0" smtClean="0"/>
              <a:t>Hinnoittelu ja logistinen prosessi</a:t>
            </a:r>
          </a:p>
          <a:p>
            <a:r>
              <a:rPr lang="fi-FI" sz="2000" dirty="0" smtClean="0"/>
              <a:t>Mahdolliset ulkomaan intensiivimatkat ja projektiopinnot </a:t>
            </a:r>
          </a:p>
          <a:p>
            <a:pPr>
              <a:buFontTx/>
              <a:buNone/>
            </a:pPr>
            <a:r>
              <a:rPr lang="fi-FI" sz="2000" dirty="0" smtClean="0"/>
              <a:t>Miksi kannattaa valita? = laajemmat työmarkkinat tulevaisuudessa. </a:t>
            </a:r>
          </a:p>
          <a:p>
            <a:r>
              <a:rPr lang="fi-FI" sz="2000" dirty="0" smtClean="0"/>
              <a:t>Ravintolamaailman lisäksi juomien tukku- ja vähittäiskauppa, maahantuonti ja logistiikka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6149" name="Dian numeron paikkamerkki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1DE2D-09FE-437C-B97F-3428073FC07E}" type="slidenum">
              <a:rPr lang="fi-FI" smtClean="0"/>
              <a:pPr eaLnBrk="1" hangingPunct="1"/>
              <a:t>6</a:t>
            </a:fld>
            <a:endParaRPr lang="fi-FI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650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44A2B3-D46B-4884-866E-16DA32CB8993}" type="slidenum">
              <a:rPr lang="fi-FI" smtClean="0"/>
              <a:pPr eaLnBrk="1" hangingPunct="1"/>
              <a:t>7</a:t>
            </a:fld>
            <a:endParaRPr lang="fi-FI" smtClean="0"/>
          </a:p>
        </p:txBody>
      </p:sp>
      <p:pic>
        <p:nvPicPr>
          <p:cNvPr id="20482" name="Picture 2" descr="C:\Documents and Settings\Markku\Omat tiedostot\Kuvat\Brussels syksy2010\101MSDCF\DSC0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024336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Picture 3" descr="L:\Bryssel kevät_07\DSC0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9" y="764704"/>
            <a:ext cx="393643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L:\Bryssel kevät_07\DSC02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84984"/>
            <a:ext cx="2247714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5" descr="L:\Bryssel kevät_07\DSC02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789040"/>
            <a:ext cx="4608512" cy="2178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/  Haapakoski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81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i-FI" smtClean="0"/>
              <a:t>Matkailu- ja ravitsemisala  Haapakoski</a:t>
            </a:r>
          </a:p>
        </p:txBody>
      </p:sp>
      <p:sp>
        <p:nvSpPr>
          <p:cNvPr id="5124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71F1B-E644-4AAB-BDA7-6572864D1FB9}" type="slidenum">
              <a:rPr lang="fi-FI" smtClean="0"/>
              <a:pPr eaLnBrk="1" hangingPunct="1"/>
              <a:t>8</a:t>
            </a:fld>
            <a:endParaRPr lang="fi-FI" smtClean="0"/>
          </a:p>
        </p:txBody>
      </p:sp>
      <p:pic>
        <p:nvPicPr>
          <p:cNvPr id="5125" name="Picture 2" descr="D:\Italianmatka kesä 2003\P101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0"/>
            <a:ext cx="50403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D:\Italianmatka kesä 2003\P101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633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:\Kuvat\Saksa Oppintomatka 052013\2013-05-15-1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30" y="2846629"/>
            <a:ext cx="5261670" cy="39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4" descr="D:\Italianmatka kesä 2003\P1010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62" y="3714509"/>
            <a:ext cx="4103569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3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Matkailu- ja ravitsemisala  Haapakoski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B92-5886-40D5-AFA8-6809327AD8B8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32" y="3271143"/>
            <a:ext cx="476427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42" y="0"/>
            <a:ext cx="6529072" cy="405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4802"/>
            <a:ext cx="3547548" cy="282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2" y="2445672"/>
            <a:ext cx="2093891" cy="157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107505" y="1218501"/>
            <a:ext cx="2473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smtClean="0"/>
              <a:t>Intensiiviopintomatka </a:t>
            </a:r>
          </a:p>
          <a:p>
            <a:r>
              <a:rPr lang="fi-FI" sz="1400" b="1" dirty="0" smtClean="0"/>
              <a:t>Saksa 05/2013</a:t>
            </a:r>
          </a:p>
          <a:p>
            <a:r>
              <a:rPr lang="fi-FI" sz="1400" b="1" dirty="0" smtClean="0"/>
              <a:t>Frankfurt / </a:t>
            </a:r>
            <a:r>
              <a:rPr lang="fi-FI" sz="1400" b="1" dirty="0" err="1" smtClean="0"/>
              <a:t>Rheinhessen</a:t>
            </a:r>
            <a:r>
              <a:rPr lang="fi-FI" sz="1400" b="1" dirty="0" smtClean="0"/>
              <a:t> ja </a:t>
            </a:r>
            <a:r>
              <a:rPr lang="fi-FI" sz="1400" b="1" dirty="0" err="1" smtClean="0"/>
              <a:t>Pfalz</a:t>
            </a:r>
            <a:r>
              <a:rPr lang="fi-FI" sz="1400" b="1" dirty="0" smtClean="0"/>
              <a:t> viinialueet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4206328306"/>
      </p:ext>
    </p:extLst>
  </p:cSld>
  <p:clrMapOvr>
    <a:masterClrMapping/>
  </p:clrMapOvr>
</p:sld>
</file>

<file path=ppt/theme/theme1.xml><?xml version="1.0" encoding="utf-8"?>
<a:theme xmlns:a="http://schemas.openxmlformats.org/drawingml/2006/main" name="Benchmarking_KKA_Savonia_PKAMK_LJMU_21102011">
  <a:themeElements>
    <a:clrScheme name="Savonia">
      <a:dk1>
        <a:sysClr val="windowText" lastClr="000000"/>
      </a:dk1>
      <a:lt1>
        <a:srgbClr val="FFFFFF"/>
      </a:lt1>
      <a:dk2>
        <a:srgbClr val="262626"/>
      </a:dk2>
      <a:lt2>
        <a:srgbClr val="EEECE1"/>
      </a:lt2>
      <a:accent1>
        <a:srgbClr val="EC008C"/>
      </a:accent1>
      <a:accent2>
        <a:srgbClr val="B41E8E"/>
      </a:accent2>
      <a:accent3>
        <a:srgbClr val="8DC63F"/>
      </a:accent3>
      <a:accent4>
        <a:srgbClr val="00ACCD"/>
      </a:accent4>
      <a:accent5>
        <a:srgbClr val="F58220"/>
      </a:accent5>
      <a:accent6>
        <a:srgbClr val="EEC216"/>
      </a:accent6>
      <a:hlink>
        <a:srgbClr val="EC008C"/>
      </a:hlink>
      <a:folHlink>
        <a:srgbClr val="B41E8E"/>
      </a:folHlink>
    </a:clrScheme>
    <a:fontScheme name="Savonia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EF59F2EF8E9544DBE624127AC1EF6F5" ma:contentTypeVersion="0" ma:contentTypeDescription="Luo uusi asiakirja." ma:contentTypeScope="" ma:versionID="0a29c89d025e3804a019ef1c281136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100cabb18a25d4bc9820569b44e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4B2C86-DE34-4A0E-BAD0-DE69FCD124C9}">
  <ds:schemaRefs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3D9C2E-F86A-4B6E-BEBD-901B468DE5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1F65B-F04C-48F6-B6F9-76052655B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Benchmarking_KKA_Savonia_PKAMK_LJMU_21102011</Template>
  <TotalTime>357</TotalTime>
  <Words>413</Words>
  <Application>Microsoft Office PowerPoint</Application>
  <PresentationFormat>Näytössä katseltava diaesitys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Benchmarking_KKA_Savonia_PKAMK_LJMU_21102011</vt:lpstr>
      <vt:lpstr>Ravintolapalveluopinnot    Perusopinnot ja syventävät opinnot   Täydentävät ammattiopinnot   Hotelli- ja ravintola-alan koulutusohjelma  27.11.2013 Markku Haapakoski </vt:lpstr>
      <vt:lpstr>Ravintolapalvelujen opinnot  </vt:lpstr>
      <vt:lpstr>Ravintolapalvelujen opinnot  ( jatkuu 2.) (operatiivinen taso, Hotelli- ja ravintola-alan koulutusohjelma))</vt:lpstr>
      <vt:lpstr>Ravitsemispalvelujen operatiivinen  johtaminen 11,0 op Hotelli- ja ravintola-alan koulutusohjelma</vt:lpstr>
      <vt:lpstr>Täydentävät ammattiopinnot Ravitsemispalvelujen syventävät opinnot 12,0 op</vt:lpstr>
      <vt:lpstr>Viinitietouden syventävät opinnot 3,0 op WSET Advanced 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2012</dc:title>
  <dc:creator>ktteku</dc:creator>
  <cp:lastModifiedBy>Mika Siiskonen</cp:lastModifiedBy>
  <cp:revision>49</cp:revision>
  <cp:lastPrinted>2011-11-15T08:22:50Z</cp:lastPrinted>
  <dcterms:created xsi:type="dcterms:W3CDTF">2011-10-21T11:30:43Z</dcterms:created>
  <dcterms:modified xsi:type="dcterms:W3CDTF">2013-12-02T06:13:29Z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0x0101005EF59F2EF8E9544DBE624127AC1EF6F5</vt:lpwstr>
  </property>
</Properties>
</file>