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99" r:id="rId5"/>
    <p:sldId id="300" r:id="rId6"/>
    <p:sldId id="301" r:id="rId7"/>
    <p:sldId id="302" r:id="rId8"/>
    <p:sldId id="303" r:id="rId9"/>
    <p:sldId id="304" r:id="rId10"/>
  </p:sldIdLst>
  <p:sldSz cx="9144000" cy="6858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181F8-C296-456E-BFE1-D0DAB8220B33}" type="datetimeFigureOut">
              <a:rPr lang="fi-FI" smtClean="0"/>
              <a:t>27.11.2013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BCA72-EA1B-43DF-9C5B-2BB8DF2946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127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DC4C2-B787-4C94-BFF3-4D21A6B5672D}" type="datetimeFigureOut">
              <a:rPr lang="fi-FI" smtClean="0"/>
              <a:pPr/>
              <a:t>27.11.2013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F0C1AD-A4FD-4C75-9809-4DB9A141BFA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4288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2708920"/>
            <a:ext cx="4038600" cy="341724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4040188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3717033"/>
            <a:ext cx="4040188" cy="24091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4008" y="2708920"/>
            <a:ext cx="4041775" cy="86409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3717032"/>
            <a:ext cx="4041775" cy="24091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purppur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 dia isoille kuvil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3008313" cy="1224136"/>
          </a:xfrm>
        </p:spPr>
        <p:txBody>
          <a:bodyPr anchor="t">
            <a:noAutofit/>
          </a:bodyPr>
          <a:lstStyle>
            <a:lvl1pPr algn="l">
              <a:defRPr sz="24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780928"/>
            <a:ext cx="3008313" cy="334523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42860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01208"/>
            <a:ext cx="5486400" cy="7269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484784"/>
            <a:ext cx="2057400" cy="4641379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4784"/>
            <a:ext cx="6019800" cy="464137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Matkailu- ja ravitsemisala / Haapakoski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EBB92-5886-40D5-AFA8-6809327AD8B8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elta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orans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turkoos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ihreä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valkoine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918648" cy="3456383"/>
          </a:xfrm>
        </p:spPr>
        <p:txBody>
          <a:bodyPr>
            <a:noAutofit/>
          </a:bodyPr>
          <a:lstStyle>
            <a:lvl1pPr>
              <a:defRPr sz="72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Matkailu- ja ravitsemisala / Haapakoski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2F6C1F4-4D7C-49C4-A9D1-AF09A8D4BDBC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pinkki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683569" y="1916832"/>
            <a:ext cx="6912767" cy="4104456"/>
          </a:xfrm>
        </p:spPr>
        <p:txBody>
          <a:bodyPr anchor="ctr">
            <a:noAutofit/>
          </a:bodyPr>
          <a:lstStyle>
            <a:lvl1pPr algn="l">
              <a:defRPr sz="6000" b="1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</a:t>
            </a:r>
            <a:br>
              <a:rPr lang="fi-FI" dirty="0" smtClean="0"/>
            </a:b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2708920"/>
            <a:ext cx="8229600" cy="3417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67544" y="6237313"/>
            <a:ext cx="597666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Matkailu- ja ravitsemisala / Haapakoski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16216" y="6237313"/>
            <a:ext cx="2170584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EBB92-5886-40D5-AFA8-6809327AD8B8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50" r:id="rId8"/>
    <p:sldLayoutId id="2147483651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52" r:id="rId16"/>
    <p:sldLayoutId id="2147483653" r:id="rId17"/>
    <p:sldLayoutId id="2147483654" r:id="rId18"/>
    <p:sldLayoutId id="2147483655" r:id="rId19"/>
    <p:sldLayoutId id="2147483661" r:id="rId20"/>
    <p:sldLayoutId id="2147483656" r:id="rId21"/>
    <p:sldLayoutId id="2147483657" r:id="rId22"/>
    <p:sldLayoutId id="2147483658" r:id="rId23"/>
    <p:sldLayoutId id="2147483659" r:id="rId24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portal.savonia.fi/portal/page/portal/11A533F4F33E4B4A9CE4A016ADC1DA35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23528" y="1340768"/>
            <a:ext cx="8278688" cy="4536503"/>
          </a:xfrm>
        </p:spPr>
        <p:txBody>
          <a:bodyPr/>
          <a:lstStyle/>
          <a:p>
            <a:r>
              <a:rPr lang="fi-FI" sz="4000" dirty="0" smtClean="0">
                <a:latin typeface="Arial" pitchFamily="34" charset="0"/>
                <a:cs typeface="Arial" pitchFamily="34" charset="0"/>
              </a:rPr>
              <a:t>Majoituspalvelut 12,0 op </a:t>
            </a:r>
            <a:br>
              <a:rPr lang="fi-FI" sz="4000" dirty="0" smtClean="0">
                <a:latin typeface="Arial" pitchFamily="34" charset="0"/>
                <a:cs typeface="Arial" pitchFamily="34" charset="0"/>
              </a:rPr>
            </a:br>
            <a:r>
              <a:rPr lang="fi-FI" sz="4000" dirty="0" smtClean="0">
                <a:latin typeface="Arial" pitchFamily="34" charset="0"/>
                <a:cs typeface="Arial" pitchFamily="34" charset="0"/>
              </a:rPr>
              <a:t>Täydentävät ammattiopinnot</a:t>
            </a:r>
            <a:br>
              <a:rPr lang="fi-FI" sz="4000" dirty="0" smtClean="0">
                <a:latin typeface="Arial" pitchFamily="34" charset="0"/>
                <a:cs typeface="Arial" pitchFamily="34" charset="0"/>
              </a:rPr>
            </a:br>
            <a:r>
              <a:rPr lang="fi-FI" sz="4000" dirty="0"/>
              <a:t/>
            </a:r>
            <a:br>
              <a:rPr lang="fi-FI" sz="4000" dirty="0"/>
            </a:br>
            <a:r>
              <a:rPr lang="fi-FI" sz="3600" dirty="0" smtClean="0"/>
              <a:t>27.11.2013 Jorma Korhonen</a:t>
            </a:r>
            <a:br>
              <a:rPr lang="fi-FI" sz="3600" dirty="0" smtClean="0"/>
            </a:br>
            <a:endParaRPr lang="fi-FI" sz="3600" dirty="0"/>
          </a:p>
        </p:txBody>
      </p:sp>
      <p:pic>
        <p:nvPicPr>
          <p:cNvPr id="6" name="Picture 2" descr="http://portal.savonia.fi/img/amk/sisalto/laatu/KKA_AUD_SU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2991" y="4738211"/>
            <a:ext cx="1238250" cy="943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\\ky.local\dfs\staff_kepa\kepaari\My Documents\My Pictures\Logo_EFQM_Recog Excel 4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733257"/>
            <a:ext cx="2359001" cy="108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379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>
            <a:spLocks noGrp="1" noChangeArrowheads="1"/>
          </p:cNvSpPr>
          <p:nvPr>
            <p:ph type="title"/>
          </p:nvPr>
        </p:nvSpPr>
        <p:spPr>
          <a:xfrm>
            <a:off x="0" y="1071563"/>
            <a:ext cx="8229600" cy="914400"/>
          </a:xfrm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fi-FI" sz="2400" smtClean="0"/>
              <a:t>Täydentävät ammattiopinnot</a:t>
            </a:r>
            <a:br>
              <a:rPr lang="fi-FI" sz="2400" smtClean="0"/>
            </a:br>
            <a:r>
              <a:rPr lang="en-US" sz="2400" smtClean="0"/>
              <a:t>MAJOITUSPALVELUT 12,0 op</a:t>
            </a:r>
            <a:br>
              <a:rPr lang="en-US" sz="2400" smtClean="0"/>
            </a:br>
            <a:endParaRPr lang="en-US" sz="2400" smtClean="0"/>
          </a:p>
        </p:txBody>
      </p:sp>
      <p:sp>
        <p:nvSpPr>
          <p:cNvPr id="2051" name="Sisällön paikkamerkki 10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03244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fi-FI" sz="2000" dirty="0" smtClean="0"/>
              <a:t>Kurssi Majoituspalvelujen perusteet  3.0 op  sisältyy </a:t>
            </a:r>
          </a:p>
          <a:p>
            <a:pPr eaLnBrk="1" hangingPunct="1">
              <a:buFontTx/>
              <a:buNone/>
            </a:pPr>
            <a:r>
              <a:rPr lang="fi-FI" sz="2000" dirty="0" smtClean="0"/>
              <a:t>perusopintoihin kaikille</a:t>
            </a:r>
            <a:r>
              <a:rPr lang="fi-FI" sz="2000" dirty="0"/>
              <a:t>.</a:t>
            </a:r>
            <a:endParaRPr lang="fi-FI" sz="2000" dirty="0" smtClean="0"/>
          </a:p>
          <a:p>
            <a:pPr eaLnBrk="1" hangingPunct="1">
              <a:buFontTx/>
              <a:buNone/>
            </a:pPr>
            <a:endParaRPr lang="fi-FI" sz="2000" dirty="0" smtClean="0"/>
          </a:p>
          <a:p>
            <a:pPr eaLnBrk="1" hangingPunct="1">
              <a:buFontTx/>
              <a:buNone/>
            </a:pPr>
            <a:r>
              <a:rPr lang="fi-FI" sz="2000" b="1" dirty="0" smtClean="0"/>
              <a:t>MAJOITUSPALVELUT  12,0 OP </a:t>
            </a:r>
            <a:br>
              <a:rPr lang="fi-FI" sz="2000" b="1" dirty="0" smtClean="0"/>
            </a:br>
            <a:endParaRPr lang="fi-FI" sz="2000" b="1" dirty="0" smtClean="0"/>
          </a:p>
          <a:p>
            <a:pPr eaLnBrk="1" hangingPunct="1"/>
            <a:r>
              <a:rPr lang="fi-FI" sz="2000" dirty="0" smtClean="0"/>
              <a:t>Hotellipalvelujen asiakaslähtöinen </a:t>
            </a:r>
            <a:r>
              <a:rPr lang="fi-FI" sz="2000" dirty="0" smtClean="0"/>
              <a:t>tuottaminen, </a:t>
            </a:r>
            <a:r>
              <a:rPr lang="fi-FI" sz="2000" dirty="0" smtClean="0"/>
              <a:t>3, 0 op</a:t>
            </a:r>
          </a:p>
          <a:p>
            <a:pPr eaLnBrk="1" hangingPunct="1"/>
            <a:r>
              <a:rPr lang="fi-FI" sz="2000" dirty="0" smtClean="0"/>
              <a:t>Hotellijärjestelmät, </a:t>
            </a:r>
            <a:r>
              <a:rPr lang="fi-FI" sz="2000" dirty="0" smtClean="0"/>
              <a:t>3,0 op </a:t>
            </a:r>
          </a:p>
          <a:p>
            <a:pPr eaLnBrk="1" hangingPunct="1"/>
            <a:r>
              <a:rPr lang="fi-FI" sz="2000" dirty="0" smtClean="0"/>
              <a:t>Hotellipalvelujen operatiivinen </a:t>
            </a:r>
            <a:r>
              <a:rPr lang="fi-FI" sz="2000" dirty="0" smtClean="0"/>
              <a:t>ohjaus, </a:t>
            </a:r>
            <a:r>
              <a:rPr lang="fi-FI" sz="2000" dirty="0" smtClean="0"/>
              <a:t>3,0 op</a:t>
            </a:r>
          </a:p>
          <a:p>
            <a:pPr eaLnBrk="1" hangingPunct="1"/>
            <a:r>
              <a:rPr lang="fi-FI" sz="2000" dirty="0" smtClean="0"/>
              <a:t>International Hotel Industry and </a:t>
            </a:r>
            <a:br>
              <a:rPr lang="fi-FI" sz="2000" dirty="0" smtClean="0"/>
            </a:br>
            <a:r>
              <a:rPr lang="fi-FI" sz="2000" dirty="0" smtClean="0"/>
              <a:t>Management, </a:t>
            </a:r>
            <a:r>
              <a:rPr lang="fi-FI" sz="2000" dirty="0" smtClean="0"/>
              <a:t>3,0 </a:t>
            </a:r>
            <a:r>
              <a:rPr lang="fi-FI" sz="2000" dirty="0" err="1" smtClean="0"/>
              <a:t>cr</a:t>
            </a:r>
            <a:endParaRPr lang="fi-FI" sz="2000" dirty="0" smtClean="0"/>
          </a:p>
          <a:p>
            <a:pPr eaLnBrk="1" hangingPunct="1">
              <a:buFontTx/>
              <a:buNone/>
            </a:pPr>
            <a:endParaRPr lang="fi-FI" sz="2000" dirty="0" smtClean="0"/>
          </a:p>
        </p:txBody>
      </p:sp>
      <p:sp>
        <p:nvSpPr>
          <p:cNvPr id="2054" name="Dian numeron paikkamerkki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38DABA-DFED-43C6-9B03-F3E7639AF1BA}" type="slidenum">
              <a:rPr lang="fi-FI"/>
              <a:pPr eaLnBrk="1" hangingPunct="1"/>
              <a:t>2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Matkailu- ja ravitsemisala / </a:t>
            </a:r>
            <a:r>
              <a:rPr lang="fi-FI" dirty="0" err="1" smtClean="0"/>
              <a:t>MHa</a:t>
            </a:r>
            <a:r>
              <a:rPr lang="fi-FI" dirty="0" smtClean="0"/>
              <a:t>, </a:t>
            </a:r>
            <a:r>
              <a:rPr lang="fi-FI" dirty="0" err="1" smtClean="0"/>
              <a:t>JKo</a:t>
            </a:r>
            <a:endParaRPr lang="fi-FI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588" y="4077072"/>
            <a:ext cx="3106908" cy="1979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739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/>
          <p:cNvSpPr>
            <a:spLocks noGrp="1"/>
          </p:cNvSpPr>
          <p:nvPr>
            <p:ph type="title"/>
          </p:nvPr>
        </p:nvSpPr>
        <p:spPr>
          <a:xfrm>
            <a:off x="87313" y="1125538"/>
            <a:ext cx="8229600" cy="87471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fi-FI" sz="2400" smtClean="0"/>
              <a:t/>
            </a:r>
            <a:br>
              <a:rPr lang="fi-FI" sz="2400" smtClean="0"/>
            </a:br>
            <a:r>
              <a:rPr lang="fi-FI" sz="2400" smtClean="0"/>
              <a:t/>
            </a:r>
            <a:br>
              <a:rPr lang="fi-FI" sz="2400" smtClean="0"/>
            </a:br>
            <a:r>
              <a:rPr lang="fi-FI" sz="2800" smtClean="0"/>
              <a:t>Majoituspalvelut 12,0 op</a:t>
            </a:r>
            <a:br>
              <a:rPr lang="fi-FI" sz="2800" smtClean="0"/>
            </a:br>
            <a:r>
              <a:rPr lang="fi-FI" sz="2400" smtClean="0"/>
              <a:t/>
            </a:r>
            <a:br>
              <a:rPr lang="fi-FI" sz="2400" smtClean="0"/>
            </a:br>
            <a:endParaRPr lang="fi-FI" sz="2400" smtClean="0"/>
          </a:p>
        </p:txBody>
      </p:sp>
      <p:sp>
        <p:nvSpPr>
          <p:cNvPr id="3075" name="Sisällön paikkamerkki 8"/>
          <p:cNvSpPr>
            <a:spLocks noGrp="1"/>
          </p:cNvSpPr>
          <p:nvPr>
            <p:ph idx="1"/>
          </p:nvPr>
        </p:nvSpPr>
        <p:spPr>
          <a:xfrm>
            <a:off x="395288" y="2286000"/>
            <a:ext cx="8291512" cy="38401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fi-FI" sz="2800" dirty="0" smtClean="0"/>
              <a:t>Tavoite:	</a:t>
            </a:r>
          </a:p>
          <a:p>
            <a:pPr eaLnBrk="1" hangingPunct="1">
              <a:buFontTx/>
              <a:buNone/>
            </a:pPr>
            <a:r>
              <a:rPr lang="fi-FI" sz="2800" dirty="0" smtClean="0"/>
              <a:t> 	Opiskelija voi toimia itsenäisesti  hotellin vastaanotossa ja myöhemmin operatiivisissa esimiestehtävissä sekä edelleen kokemuksen lisääntyessä mahdollisesti  hotellin GM -tehtävissä</a:t>
            </a:r>
          </a:p>
        </p:txBody>
      </p:sp>
      <p:sp>
        <p:nvSpPr>
          <p:cNvPr id="3078" name="Dian numeron paikkamerkki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6CA3FA-393F-41DE-913E-9FEFF8EB7DE9}" type="slidenum">
              <a:rPr lang="fi-FI"/>
              <a:pPr eaLnBrk="1" hangingPunct="1"/>
              <a:t>3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Matkailu- ja ravitsemisala / </a:t>
            </a:r>
            <a:r>
              <a:rPr lang="fi-FI" dirty="0" err="1" smtClean="0"/>
              <a:t>MHa</a:t>
            </a:r>
            <a:r>
              <a:rPr lang="fi-FI" dirty="0" smtClean="0"/>
              <a:t>, </a:t>
            </a:r>
            <a:r>
              <a:rPr lang="fi-FI" dirty="0" err="1" smtClean="0"/>
              <a:t>JKo</a:t>
            </a:r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6285" y="4581129"/>
            <a:ext cx="3675303" cy="2058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70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tsikko 15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864096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fi-FI" dirty="0" smtClean="0"/>
              <a:t>Hotellin  vastaanoton   toiminnot</a:t>
            </a:r>
          </a:p>
        </p:txBody>
      </p:sp>
      <p:sp>
        <p:nvSpPr>
          <p:cNvPr id="4099" name="Sisällön paikkamerkki 16"/>
          <p:cNvSpPr>
            <a:spLocks noGrp="1"/>
          </p:cNvSpPr>
          <p:nvPr>
            <p:ph sz="half" idx="1"/>
          </p:nvPr>
        </p:nvSpPr>
        <p:spPr>
          <a:xfrm>
            <a:off x="539552" y="1916832"/>
            <a:ext cx="4038600" cy="3921299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fi-FI" sz="1600" b="1" dirty="0" smtClean="0"/>
              <a:t>HOTELLIPALVELUJEN   ASIAKAS- </a:t>
            </a:r>
          </a:p>
          <a:p>
            <a:pPr eaLnBrk="1" hangingPunct="1">
              <a:buFontTx/>
              <a:buNone/>
            </a:pPr>
            <a:r>
              <a:rPr lang="fi-FI" sz="1600" b="1" dirty="0" smtClean="0"/>
              <a:t>LÄHTÖINEN TUOTTAMINEN 3,0 op</a:t>
            </a:r>
          </a:p>
          <a:p>
            <a:pPr eaLnBrk="1" hangingPunct="1">
              <a:buFontTx/>
              <a:buNone/>
            </a:pPr>
            <a:endParaRPr lang="fi-FI" sz="1600" dirty="0" smtClean="0"/>
          </a:p>
          <a:p>
            <a:pPr eaLnBrk="1" hangingPunct="1"/>
            <a:r>
              <a:rPr lang="fi-FI" sz="1700" b="1" dirty="0" smtClean="0"/>
              <a:t>Kansainväliset </a:t>
            </a:r>
            <a:r>
              <a:rPr lang="fi-FI" sz="1700" b="1" dirty="0" err="1" smtClean="0"/>
              <a:t>brändit</a:t>
            </a:r>
            <a:r>
              <a:rPr lang="fi-FI" sz="1700" b="1" dirty="0" smtClean="0"/>
              <a:t> ja konseptit</a:t>
            </a:r>
          </a:p>
          <a:p>
            <a:pPr eaLnBrk="1" hangingPunct="1"/>
            <a:r>
              <a:rPr lang="fi-FI" sz="1700" b="1" dirty="0" smtClean="0"/>
              <a:t>Erilaisten majoitusyritysten palvelukokonaisuudet</a:t>
            </a:r>
          </a:p>
          <a:p>
            <a:pPr eaLnBrk="1" hangingPunct="1"/>
            <a:r>
              <a:rPr lang="fi-FI" sz="1700" b="1" dirty="0" smtClean="0"/>
              <a:t>Vastaanoton eri osa-alueet ja päivittäiset toiminnot</a:t>
            </a:r>
          </a:p>
          <a:p>
            <a:pPr eaLnBrk="1" hangingPunct="1"/>
            <a:r>
              <a:rPr lang="fi-FI" sz="1700" b="1" dirty="0" smtClean="0"/>
              <a:t>Majoituspalvelujen turvallisuus ja laatu </a:t>
            </a:r>
          </a:p>
          <a:p>
            <a:pPr eaLnBrk="1" hangingPunct="1"/>
            <a:r>
              <a:rPr lang="fi-FI" sz="1700" b="1" dirty="0" smtClean="0"/>
              <a:t>Majoitusyrityksen jakelukanavat ja </a:t>
            </a:r>
            <a:r>
              <a:rPr lang="fi-FI" sz="1700" b="1" dirty="0" err="1" smtClean="0"/>
              <a:t>e-business</a:t>
            </a:r>
            <a:endParaRPr lang="fi-FI" sz="1700" b="1" dirty="0" smtClean="0"/>
          </a:p>
          <a:p>
            <a:pPr eaLnBrk="1" hangingPunct="1"/>
            <a:r>
              <a:rPr lang="fi-FI" sz="1700" b="1" dirty="0" smtClean="0"/>
              <a:t>Palvelukokonaisuuksien suunnittelu ja tuotekehitys</a:t>
            </a:r>
          </a:p>
          <a:p>
            <a:pPr eaLnBrk="1" hangingPunct="1"/>
            <a:r>
              <a:rPr lang="fi-FI" sz="1700" b="1" dirty="0" smtClean="0"/>
              <a:t>Mahdolliset intensiivimatkat / projektiopinnot (Suomi / Hki)</a:t>
            </a:r>
          </a:p>
          <a:p>
            <a:pPr eaLnBrk="1" hangingPunct="1"/>
            <a:endParaRPr lang="fi-FI" dirty="0" smtClean="0"/>
          </a:p>
        </p:txBody>
      </p:sp>
      <p:sp>
        <p:nvSpPr>
          <p:cNvPr id="4100" name="Sisällön paikkamerkki 17"/>
          <p:cNvSpPr>
            <a:spLocks noGrp="1"/>
          </p:cNvSpPr>
          <p:nvPr>
            <p:ph sz="half" idx="2"/>
          </p:nvPr>
        </p:nvSpPr>
        <p:spPr>
          <a:xfrm>
            <a:off x="4648200" y="1916832"/>
            <a:ext cx="4038600" cy="4209331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fi-FI" sz="1600" b="1" dirty="0" smtClean="0"/>
              <a:t>HOTELLIJÄRJESTELMÄT 3,0 OP</a:t>
            </a:r>
          </a:p>
          <a:p>
            <a:pPr eaLnBrk="1" hangingPunct="1">
              <a:buFontTx/>
              <a:buNone/>
            </a:pPr>
            <a:endParaRPr lang="fi-FI" sz="1600" dirty="0" smtClean="0"/>
          </a:p>
          <a:p>
            <a:pPr eaLnBrk="1" hangingPunct="1"/>
            <a:r>
              <a:rPr lang="fi-FI" sz="1700" b="1" dirty="0" smtClean="0"/>
              <a:t>Hotellivarausjärjestelmien esittely ja käyttö</a:t>
            </a:r>
          </a:p>
          <a:p>
            <a:pPr eaLnBrk="1" hangingPunct="1"/>
            <a:r>
              <a:rPr lang="fi-FI" sz="1700" b="1" dirty="0" err="1" smtClean="0"/>
              <a:t>Fidelio</a:t>
            </a:r>
            <a:r>
              <a:rPr lang="fi-FI" sz="1700" b="1" dirty="0" smtClean="0"/>
              <a:t> </a:t>
            </a:r>
            <a:r>
              <a:rPr lang="fi-FI" sz="1700" b="1" dirty="0" err="1" smtClean="0"/>
              <a:t>Opera</a:t>
            </a:r>
            <a:r>
              <a:rPr lang="fi-FI" sz="1700" b="1" dirty="0" smtClean="0"/>
              <a:t> </a:t>
            </a:r>
          </a:p>
        </p:txBody>
      </p:sp>
      <p:sp>
        <p:nvSpPr>
          <p:cNvPr id="4103" name="Dian numeron paikkamerkki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51DA73-A0C2-4F06-88AA-2427D21BCA8B}" type="slidenum">
              <a:rPr lang="fi-FI"/>
              <a:pPr eaLnBrk="1" hangingPunct="1"/>
              <a:t>4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Matkailu- ja ravitsemisala / </a:t>
            </a:r>
            <a:r>
              <a:rPr lang="fi-FI" dirty="0" err="1" smtClean="0"/>
              <a:t>MHa</a:t>
            </a:r>
            <a:r>
              <a:rPr lang="fi-FI" dirty="0" smtClean="0"/>
              <a:t>, </a:t>
            </a:r>
            <a:r>
              <a:rPr lang="fi-FI" dirty="0" err="1" smtClean="0"/>
              <a:t>JKo</a:t>
            </a:r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636915"/>
            <a:ext cx="3596704" cy="2393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131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>
          <a:xfrm>
            <a:off x="0" y="1000125"/>
            <a:ext cx="8229600" cy="50323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fi-FI" smtClean="0"/>
              <a:t>Hotellin esimiestoiminnot</a:t>
            </a:r>
          </a:p>
        </p:txBody>
      </p:sp>
      <p:sp>
        <p:nvSpPr>
          <p:cNvPr id="5123" name="Sisällön paikkamerkki 2"/>
          <p:cNvSpPr>
            <a:spLocks noGrp="1"/>
          </p:cNvSpPr>
          <p:nvPr>
            <p:ph sz="half" idx="1"/>
          </p:nvPr>
        </p:nvSpPr>
        <p:spPr>
          <a:xfrm>
            <a:off x="395288" y="1714500"/>
            <a:ext cx="4068762" cy="4411663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fi-FI" sz="1600" b="1" dirty="0" smtClean="0"/>
              <a:t>HOTELLIPALVELUJEN  OPERA-</a:t>
            </a:r>
          </a:p>
          <a:p>
            <a:pPr eaLnBrk="1" hangingPunct="1">
              <a:buFontTx/>
              <a:buNone/>
            </a:pPr>
            <a:r>
              <a:rPr lang="fi-FI" sz="1600" b="1" dirty="0" smtClean="0"/>
              <a:t>TIIVINEN  </a:t>
            </a:r>
            <a:r>
              <a:rPr lang="fi-FI" sz="1600" b="1" dirty="0" smtClean="0"/>
              <a:t>OHJAUS </a:t>
            </a:r>
            <a:r>
              <a:rPr lang="fi-FI" sz="1600" b="1" dirty="0" smtClean="0"/>
              <a:t>3,0 op</a:t>
            </a:r>
          </a:p>
          <a:p>
            <a:pPr eaLnBrk="1" hangingPunct="1"/>
            <a:endParaRPr lang="fi-FI" sz="1600" dirty="0" smtClean="0"/>
          </a:p>
          <a:p>
            <a:pPr eaLnBrk="1" hangingPunct="1"/>
            <a:r>
              <a:rPr lang="fi-FI" sz="1600" b="1" dirty="0" smtClean="0"/>
              <a:t>Operatiivinen ohjaus ja sisäisten toimintojen johtaminen</a:t>
            </a:r>
          </a:p>
          <a:p>
            <a:pPr eaLnBrk="1" hangingPunct="1"/>
            <a:r>
              <a:rPr lang="fi-FI" sz="1600" b="1" dirty="0" smtClean="0"/>
              <a:t>Vastaanoton esimiehenä toimiminen</a:t>
            </a:r>
          </a:p>
          <a:p>
            <a:pPr eaLnBrk="1" hangingPunct="1"/>
            <a:r>
              <a:rPr lang="fi-FI" sz="1600" b="1" dirty="0" smtClean="0"/>
              <a:t>Kannattavuuden ja tuottavuuden suunnittelu, seuranta ja kehittäminen</a:t>
            </a:r>
          </a:p>
          <a:p>
            <a:pPr eaLnBrk="1" hangingPunct="1"/>
            <a:r>
              <a:rPr lang="fi-FI" sz="1600" b="1" dirty="0" smtClean="0"/>
              <a:t>Henkilöstön ohjaaminen, tunnusluvut toiminnan ohjauksessa</a:t>
            </a:r>
          </a:p>
          <a:p>
            <a:pPr eaLnBrk="1" hangingPunct="1"/>
            <a:r>
              <a:rPr lang="fi-FI" sz="1600" b="1" dirty="0" smtClean="0"/>
              <a:t>Asiakastyytyväisyyden mittaaminen ja asiakaspalautejärjestelmät</a:t>
            </a:r>
          </a:p>
          <a:p>
            <a:pPr eaLnBrk="1" hangingPunct="1"/>
            <a:r>
              <a:rPr lang="fi-FI" sz="1600" b="1" dirty="0" err="1" smtClean="0"/>
              <a:t>Revenue</a:t>
            </a:r>
            <a:r>
              <a:rPr lang="fi-FI" sz="1600" b="1" dirty="0" smtClean="0"/>
              <a:t> Management</a:t>
            </a:r>
          </a:p>
        </p:txBody>
      </p:sp>
      <p:sp>
        <p:nvSpPr>
          <p:cNvPr id="5124" name="Sisällön paikkamerkki 3"/>
          <p:cNvSpPr>
            <a:spLocks noGrp="1"/>
          </p:cNvSpPr>
          <p:nvPr>
            <p:ph sz="half" idx="2"/>
          </p:nvPr>
        </p:nvSpPr>
        <p:spPr>
          <a:xfrm>
            <a:off x="4616450" y="1714500"/>
            <a:ext cx="4070350" cy="4411663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1600" b="1" dirty="0" smtClean="0"/>
              <a:t>INTERNATIOAL HOTEL INDUSTRY</a:t>
            </a:r>
          </a:p>
          <a:p>
            <a:pPr eaLnBrk="1" hangingPunct="1">
              <a:buFontTx/>
              <a:buNone/>
            </a:pPr>
            <a:r>
              <a:rPr lang="en-US" sz="1600" b="1" dirty="0" smtClean="0"/>
              <a:t>AND </a:t>
            </a:r>
            <a:r>
              <a:rPr lang="en-US" sz="1600" b="1" dirty="0" smtClean="0"/>
              <a:t>MANAGEMENT 3,0 op</a:t>
            </a:r>
          </a:p>
          <a:p>
            <a:pPr eaLnBrk="1" hangingPunct="1">
              <a:buFontTx/>
              <a:buNone/>
            </a:pPr>
            <a:endParaRPr lang="en-US" sz="1600" dirty="0" smtClean="0"/>
          </a:p>
          <a:p>
            <a:pPr eaLnBrk="1" hangingPunct="1"/>
            <a:r>
              <a:rPr lang="en-US" sz="1600" b="1" dirty="0" smtClean="0"/>
              <a:t>Global competitiveness in hospitality industry</a:t>
            </a:r>
          </a:p>
          <a:p>
            <a:pPr eaLnBrk="1" hangingPunct="1"/>
            <a:r>
              <a:rPr lang="en-US" sz="1600" b="1" dirty="0" smtClean="0"/>
              <a:t>Distribution channels management</a:t>
            </a:r>
          </a:p>
          <a:p>
            <a:pPr eaLnBrk="1" hangingPunct="1"/>
            <a:r>
              <a:rPr lang="en-US" sz="1600" b="1" dirty="0" smtClean="0"/>
              <a:t>Management information systems</a:t>
            </a:r>
          </a:p>
          <a:p>
            <a:pPr eaLnBrk="1" hangingPunct="1"/>
            <a:r>
              <a:rPr lang="en-US" sz="1600" b="1" dirty="0" smtClean="0"/>
              <a:t>Measuring hotel performance </a:t>
            </a:r>
          </a:p>
          <a:p>
            <a:pPr eaLnBrk="1" hangingPunct="1"/>
            <a:r>
              <a:rPr lang="fi-FI" sz="1600" b="1" dirty="0" smtClean="0"/>
              <a:t>Mahdolliset ulkomaan intensiivimatkat / projektiopinnot </a:t>
            </a:r>
            <a:endParaRPr lang="fi-FI" sz="1600" b="1" dirty="0" smtClean="0"/>
          </a:p>
          <a:p>
            <a:pPr eaLnBrk="1" hangingPunct="1"/>
            <a:r>
              <a:rPr lang="fi-FI" sz="1600" b="1" dirty="0" smtClean="0"/>
              <a:t>Verkko-opintoina</a:t>
            </a:r>
            <a:endParaRPr lang="fi-FI" sz="1600" b="1" dirty="0" smtClean="0"/>
          </a:p>
          <a:p>
            <a:pPr eaLnBrk="1" hangingPunct="1"/>
            <a:r>
              <a:rPr lang="fi-FI" sz="1600" b="1" dirty="0" smtClean="0"/>
              <a:t>Toteutetaan yhteistyössä </a:t>
            </a:r>
            <a:r>
              <a:rPr lang="fi-FI" sz="1600" b="1" dirty="0" err="1" smtClean="0"/>
              <a:t>BBI:n</a:t>
            </a:r>
            <a:r>
              <a:rPr lang="fi-FI" sz="1600" b="1" dirty="0" smtClean="0"/>
              <a:t> (</a:t>
            </a:r>
            <a:r>
              <a:rPr lang="fi-FI" sz="1600" b="1" dirty="0" err="1" smtClean="0"/>
              <a:t>Brusssels</a:t>
            </a:r>
            <a:r>
              <a:rPr lang="fi-FI" sz="1600" b="1" dirty="0" smtClean="0"/>
              <a:t> Business Institute for </a:t>
            </a:r>
            <a:r>
              <a:rPr lang="fi-FI" sz="1600" b="1" dirty="0" err="1" smtClean="0"/>
              <a:t>Higher</a:t>
            </a:r>
            <a:r>
              <a:rPr lang="fi-FI" sz="1600" b="1" dirty="0" smtClean="0"/>
              <a:t> </a:t>
            </a:r>
            <a:r>
              <a:rPr lang="fi-FI" sz="1600" b="1" dirty="0" err="1" smtClean="0"/>
              <a:t>Education</a:t>
            </a:r>
            <a:r>
              <a:rPr lang="fi-FI" sz="1600" b="1" dirty="0" smtClean="0"/>
              <a:t>) kanssa</a:t>
            </a:r>
          </a:p>
          <a:p>
            <a:pPr eaLnBrk="1" hangingPunct="1"/>
            <a:endParaRPr lang="en-US" sz="1600" dirty="0" smtClean="0"/>
          </a:p>
        </p:txBody>
      </p:sp>
      <p:sp>
        <p:nvSpPr>
          <p:cNvPr id="5127" name="Dian numeron paikkamerkki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BE726DA-6285-4F9A-A509-B07C93EDDC65}" type="slidenum">
              <a:rPr lang="fi-FI"/>
              <a:pPr eaLnBrk="1" hangingPunct="1"/>
              <a:t>5</a:t>
            </a:fld>
            <a:endParaRPr lang="fi-FI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Matkailu- ja ravitsemisala / </a:t>
            </a:r>
            <a:r>
              <a:rPr lang="fi-FI" dirty="0" err="1" smtClean="0"/>
              <a:t>MHa</a:t>
            </a:r>
            <a:r>
              <a:rPr lang="fi-FI" dirty="0" smtClean="0"/>
              <a:t>, </a:t>
            </a:r>
            <a:r>
              <a:rPr lang="fi-FI" dirty="0" err="1" smtClean="0"/>
              <a:t>JKo</a:t>
            </a: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-21656"/>
            <a:ext cx="1224136" cy="1783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937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Dian numeron paikkamerkki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3767D8-F414-4E0B-898F-258AA803A377}" type="slidenum">
              <a:rPr lang="fi-FI"/>
              <a:pPr eaLnBrk="1" hangingPunct="1"/>
              <a:t>6</a:t>
            </a:fld>
            <a:endParaRPr lang="fi-FI"/>
          </a:p>
        </p:txBody>
      </p:sp>
      <p:pic>
        <p:nvPicPr>
          <p:cNvPr id="8" name="Picture 9" descr="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214563"/>
            <a:ext cx="1928813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2" descr="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0"/>
            <a:ext cx="2424113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6" descr="Leisure Beac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642938"/>
            <a:ext cx="4635500" cy="148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Kuva 7" descr="Park_Plaza_China_1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75" y="2286000"/>
            <a:ext cx="3843338" cy="2541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3" name="Picture 2" descr="http://www.h10hotels.com/images/hoteles/H10-Ocean%20Turquesa-Spa-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3500438"/>
            <a:ext cx="2500313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club_med_ixtapa_kids_roo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4813" y="4291013"/>
            <a:ext cx="3714750" cy="199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Matkailu- ja ravitsemisala / </a:t>
            </a:r>
            <a:r>
              <a:rPr lang="fi-FI" dirty="0" err="1" smtClean="0"/>
              <a:t>MHa</a:t>
            </a:r>
            <a:r>
              <a:rPr lang="fi-FI" dirty="0" smtClean="0"/>
              <a:t>, </a:t>
            </a:r>
            <a:r>
              <a:rPr lang="fi-FI" dirty="0" err="1" smtClean="0"/>
              <a:t>JKo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6321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chmarking_KKA_Savonia_PKAMK_LJMU_21102011">
  <a:themeElements>
    <a:clrScheme name="Savonia">
      <a:dk1>
        <a:sysClr val="windowText" lastClr="000000"/>
      </a:dk1>
      <a:lt1>
        <a:srgbClr val="FFFFFF"/>
      </a:lt1>
      <a:dk2>
        <a:srgbClr val="262626"/>
      </a:dk2>
      <a:lt2>
        <a:srgbClr val="EEECE1"/>
      </a:lt2>
      <a:accent1>
        <a:srgbClr val="EC008C"/>
      </a:accent1>
      <a:accent2>
        <a:srgbClr val="B41E8E"/>
      </a:accent2>
      <a:accent3>
        <a:srgbClr val="8DC63F"/>
      </a:accent3>
      <a:accent4>
        <a:srgbClr val="00ACCD"/>
      </a:accent4>
      <a:accent5>
        <a:srgbClr val="F58220"/>
      </a:accent5>
      <a:accent6>
        <a:srgbClr val="EEC216"/>
      </a:accent6>
      <a:hlink>
        <a:srgbClr val="EC008C"/>
      </a:hlink>
      <a:folHlink>
        <a:srgbClr val="B41E8E"/>
      </a:folHlink>
    </a:clrScheme>
    <a:fontScheme name="Savonia">
      <a:majorFont>
        <a:latin typeface="Tahom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EF59F2EF8E9544DBE624127AC1EF6F5" ma:contentTypeVersion="0" ma:contentTypeDescription="Luo uusi asiakirja." ma:contentTypeScope="" ma:versionID="0a29c89d025e3804a019ef1c281136c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4B2C86-DE34-4A0E-BAD0-DE69FCD124C9}">
  <ds:schemaRefs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C3D9C2E-F86A-4B6E-BEBD-901B468DE5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01F65B-F04C-48F6-B6F9-76052655B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Benchmarking_KKA_Savonia_PKAMK_LJMU_21102011</Template>
  <TotalTime>316</TotalTime>
  <Words>187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Benchmarking_KKA_Savonia_PKAMK_LJMU_21102011</vt:lpstr>
      <vt:lpstr>Majoituspalvelut 12,0 op  Täydentävät ammattiopinnot  27.11.2013 Jorma Korhonen </vt:lpstr>
      <vt:lpstr>Täydentävät ammattiopinnot MAJOITUSPALVELUT 12,0 op </vt:lpstr>
      <vt:lpstr>  Majoituspalvelut 12,0 op  </vt:lpstr>
      <vt:lpstr>Hotellin  vastaanoton   toiminnot</vt:lpstr>
      <vt:lpstr>Hotellin esimiestoiminnot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Benchmarking 2012</dc:title>
  <dc:creator>ktteku</dc:creator>
  <cp:lastModifiedBy>Jorma Korhonen</cp:lastModifiedBy>
  <cp:revision>51</cp:revision>
  <cp:lastPrinted>2011-11-15T08:22:50Z</cp:lastPrinted>
  <dcterms:created xsi:type="dcterms:W3CDTF">2011-10-21T11:30:43Z</dcterms:created>
  <dcterms:modified xsi:type="dcterms:W3CDTF">2013-11-27T06:36:53Z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0x0101005EF59F2EF8E9544DBE624127AC1EF6F5</vt:lpwstr>
  </property>
</Properties>
</file>