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" saveSubsetFonts="1">
  <p:sldMasterIdLst>
    <p:sldMasterId id="2147483652" r:id="rId1"/>
    <p:sldMasterId id="2147483772" r:id="rId2"/>
  </p:sldMasterIdLst>
  <p:notesMasterIdLst>
    <p:notesMasterId r:id="rId8"/>
  </p:notesMasterIdLst>
  <p:handoutMasterIdLst>
    <p:handoutMasterId r:id="rId9"/>
  </p:handoutMasterIdLst>
  <p:sldIdLst>
    <p:sldId id="256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66"/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700" autoAdjust="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7F10CDE-2473-4EE1-888A-891944906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95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Muokkaa tekstin perustyylejä napsauttamalla</a:t>
            </a:r>
          </a:p>
          <a:p>
            <a:pPr lvl="1"/>
            <a:r>
              <a:rPr lang="en-US" noProof="0" smtClean="0"/>
              <a:t>Toinen taso</a:t>
            </a:r>
          </a:p>
          <a:p>
            <a:pPr lvl="2"/>
            <a:r>
              <a:rPr lang="en-US" noProof="0" smtClean="0"/>
              <a:t>Kolmas taso</a:t>
            </a:r>
          </a:p>
          <a:p>
            <a:pPr lvl="3"/>
            <a:r>
              <a:rPr lang="en-US" noProof="0" smtClean="0"/>
              <a:t>Neljäs taso</a:t>
            </a:r>
          </a:p>
          <a:p>
            <a:pPr lvl="4"/>
            <a:r>
              <a:rPr lang="en-US" noProof="0" smtClean="0"/>
              <a:t>Viides taso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524EF8B-DCEE-4554-8C06-D2B2C8DDF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09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scifair_fro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-4763"/>
            <a:ext cx="9166226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Muokkaa otsikon perustyyliä napsauttamalla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Muokkaa alaotsikon perustyyliä napsauttamalla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005C2-548F-4569-A0AF-8BDC8C530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882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AC270-2C3C-49C5-8DB6-618CF9AE6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4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C3E5E-3D4B-4487-B021-5CF67FE77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1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0" y="2667000"/>
            <a:ext cx="8991600" cy="3352800"/>
          </a:xfrm>
        </p:spPr>
        <p:txBody>
          <a:bodyPr/>
          <a:lstStyle/>
          <a:p>
            <a:pPr lvl="0"/>
            <a:endParaRPr lang="fi-F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DC34E-09BB-49B4-83F8-CF0ABE367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13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21 h 154"/>
                  <a:gd name="T2" fmla="*/ 13 w 144"/>
                  <a:gd name="T3" fmla="*/ 31 h 154"/>
                  <a:gd name="T4" fmla="*/ 26 w 144"/>
                  <a:gd name="T5" fmla="*/ 24 h 154"/>
                  <a:gd name="T6" fmla="*/ 14 w 144"/>
                  <a:gd name="T7" fmla="*/ 11 h 154"/>
                  <a:gd name="T8" fmla="*/ 23 w 144"/>
                  <a:gd name="T9" fmla="*/ 7 h 154"/>
                  <a:gd name="T10" fmla="*/ 26 w 144"/>
                  <a:gd name="T11" fmla="*/ 11 h 154"/>
                  <a:gd name="T12" fmla="*/ 32 w 144"/>
                  <a:gd name="T13" fmla="*/ 9 h 154"/>
                  <a:gd name="T14" fmla="*/ 22 w 144"/>
                  <a:gd name="T15" fmla="*/ 0 h 154"/>
                  <a:gd name="T16" fmla="*/ 8 w 144"/>
                  <a:gd name="T17" fmla="*/ 7 h 154"/>
                  <a:gd name="T18" fmla="*/ 20 w 144"/>
                  <a:gd name="T19" fmla="*/ 22 h 154"/>
                  <a:gd name="T20" fmla="*/ 6 w 144"/>
                  <a:gd name="T21" fmla="*/ 20 h 154"/>
                  <a:gd name="T22" fmla="*/ 0 w 144"/>
                  <a:gd name="T23" fmla="*/ 2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fi-FI"/>
              </a:p>
            </p:txBody>
          </p:sp>
        </p:grpSp>
      </p:grpSp>
      <p:sp>
        <p:nvSpPr>
          <p:cNvPr id="16092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6092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8A4CFCA1-CFB1-47D0-A263-D6E1F98B595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350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B67D1-DD09-48FE-8071-D17B56F1C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A6AEA-15B5-4FCA-B953-022FB0E70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56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4D542-C444-481B-84C3-B1D6AEBB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50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A539A-CBDC-4015-BF9C-34CF6CD1A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91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7CE3C-6A39-4A34-B302-02495D150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6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73CB-66D7-44F4-964F-314ACE224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7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1A30A-FE1E-48A1-B110-9321D1C94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1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13A39-D8B9-4A06-83E5-639D819B2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27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scifair_INSID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-4763"/>
            <a:ext cx="9166226" cy="6867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otsikon perustyyliä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Muokkaa tekstin perustyylejä napsauttamalla</a:t>
            </a:r>
          </a:p>
          <a:p>
            <a:pPr lvl="1"/>
            <a:r>
              <a:rPr lang="en-US" smtClean="0"/>
              <a:t>Toinen taso</a:t>
            </a:r>
          </a:p>
          <a:p>
            <a:pPr lvl="2"/>
            <a:r>
              <a:rPr lang="en-US" smtClean="0"/>
              <a:t>Kolmas taso</a:t>
            </a:r>
          </a:p>
          <a:p>
            <a:pPr lvl="3"/>
            <a:r>
              <a:rPr lang="en-US" smtClean="0"/>
              <a:t>Neljäs taso</a:t>
            </a:r>
          </a:p>
          <a:p>
            <a:pPr lvl="4"/>
            <a:r>
              <a:rPr lang="en-US" smtClean="0"/>
              <a:t>Viides taso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758F7C2A-09B3-4C83-B966-C968B43C0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15"/>
          <p:cNvSpPr>
            <a:spLocks noChangeArrowheads="1"/>
          </p:cNvSpPr>
          <p:nvPr/>
        </p:nvSpPr>
        <p:spPr bwMode="auto">
          <a:xfrm>
            <a:off x="1116013" y="1609725"/>
            <a:ext cx="6934200" cy="1905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9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5990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309" name="Rectangle 15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304800" y="6248400"/>
            <a:ext cx="2286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10" name="Rectangle 1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11" name="Rectangle 1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286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C97871B-CBAA-4CD1-94EE-CEF52BE9EB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anja-riitta.keinanen@savonia.fi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288" y="1268413"/>
            <a:ext cx="7705725" cy="2665412"/>
          </a:xfrm>
        </p:spPr>
        <p:txBody>
          <a:bodyPr/>
          <a:lstStyle/>
          <a:p>
            <a:pPr algn="l" eaLnBrk="1" hangingPunct="1"/>
            <a:r>
              <a:rPr lang="fi-FI" altLang="zh-CN" sz="3200" b="1" i="1" smtClean="0">
                <a:ea typeface="宋体" charset="-122"/>
              </a:rPr>
              <a:t>Kulinaariset työpajat 6op</a:t>
            </a:r>
            <a:br>
              <a:rPr lang="fi-FI" altLang="zh-CN" sz="3200" b="1" i="1" smtClean="0">
                <a:ea typeface="宋体" charset="-122"/>
              </a:rPr>
            </a:br>
            <a:r>
              <a:rPr lang="fi-FI" altLang="zh-CN" sz="3200" b="1" i="1" smtClean="0">
                <a:ea typeface="宋体" charset="-122"/>
              </a:rPr>
              <a:t/>
            </a:r>
            <a:br>
              <a:rPr lang="fi-FI" altLang="zh-CN" sz="3200" b="1" i="1" smtClean="0">
                <a:ea typeface="宋体" charset="-122"/>
              </a:rPr>
            </a:br>
            <a:r>
              <a:rPr lang="fi-FI" altLang="zh-CN" sz="1600" b="1" i="1" smtClean="0">
                <a:ea typeface="宋体" charset="-122"/>
              </a:rPr>
              <a:t>Aistinvarainen arviointi tuotekehityksessä</a:t>
            </a:r>
            <a:br>
              <a:rPr lang="fi-FI" altLang="zh-CN" sz="1600" b="1" i="1" smtClean="0">
                <a:ea typeface="宋体" charset="-122"/>
              </a:rPr>
            </a:br>
            <a:r>
              <a:rPr lang="fi-FI" altLang="zh-CN" sz="1600" b="1" smtClean="0">
                <a:ea typeface="宋体" charset="-122"/>
              </a:rPr>
              <a:t> </a:t>
            </a:r>
            <a:br>
              <a:rPr lang="fi-FI" altLang="zh-CN" sz="1600" b="1" smtClean="0">
                <a:ea typeface="宋体" charset="-122"/>
              </a:rPr>
            </a:br>
            <a:r>
              <a:rPr lang="fi-FI" altLang="zh-CN" sz="1600" b="1" i="1" smtClean="0">
                <a:ea typeface="宋体" charset="-122"/>
              </a:rPr>
              <a:t>Tutkivan, kokeellisen ja kehittävän </a:t>
            </a:r>
            <a:br>
              <a:rPr lang="fi-FI" altLang="zh-CN" sz="1600" b="1" i="1" smtClean="0">
                <a:ea typeface="宋体" charset="-122"/>
              </a:rPr>
            </a:br>
            <a:r>
              <a:rPr lang="fi-FI" altLang="zh-CN" sz="1600" b="1" i="1" smtClean="0">
                <a:ea typeface="宋体" charset="-122"/>
              </a:rPr>
              <a:t>työskentelyn menetelmät</a:t>
            </a:r>
            <a:br>
              <a:rPr lang="fi-FI" altLang="zh-CN" sz="1600" b="1" i="1" smtClean="0">
                <a:ea typeface="宋体" charset="-122"/>
              </a:rPr>
            </a:br>
            <a:r>
              <a:rPr lang="fi-FI" altLang="zh-CN" sz="1600" b="1" smtClean="0">
                <a:ea typeface="宋体" charset="-122"/>
              </a:rPr>
              <a:t/>
            </a:r>
            <a:br>
              <a:rPr lang="fi-FI" altLang="zh-CN" sz="1600" b="1" smtClean="0">
                <a:ea typeface="宋体" charset="-122"/>
              </a:rPr>
            </a:br>
            <a:r>
              <a:rPr lang="fi-FI" altLang="zh-CN" sz="1600" b="1" smtClean="0">
                <a:ea typeface="宋体" charset="-122"/>
              </a:rPr>
              <a:t> </a:t>
            </a:r>
            <a:r>
              <a:rPr kumimoji="1" lang="fi-FI" altLang="zh-CN" sz="1600" b="1" i="1" smtClean="0">
                <a:ea typeface="宋体" charset="-122"/>
              </a:rPr>
              <a:t>Tuotteen kehittäminen käytännössä</a:t>
            </a:r>
            <a:endParaRPr kumimoji="1" lang="fi-FI" sz="1600" b="1" i="1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3860800"/>
            <a:ext cx="6477000" cy="1368425"/>
          </a:xfrm>
        </p:spPr>
        <p:txBody>
          <a:bodyPr/>
          <a:lstStyle/>
          <a:p>
            <a:pPr eaLnBrk="1" hangingPunct="1"/>
            <a:endParaRPr lang="en-US" sz="1500" smtClean="0"/>
          </a:p>
          <a:p>
            <a:pPr eaLnBrk="1" hangingPunct="1"/>
            <a:endParaRPr lang="en-US" sz="2000" smtClean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547813" y="4797425"/>
            <a:ext cx="451485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Anja-Riitta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Keinänen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125" name="Picture 9" descr="k8919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924175"/>
            <a:ext cx="2330450" cy="353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2413" y="404813"/>
            <a:ext cx="8496300" cy="1079500"/>
          </a:xfrm>
        </p:spPr>
        <p:txBody>
          <a:bodyPr/>
          <a:lstStyle/>
          <a:p>
            <a:pPr eaLnBrk="1" hangingPunct="1"/>
            <a:r>
              <a:rPr lang="fi-FI" altLang="zh-CN" sz="3200" i="1" smtClean="0">
                <a:ea typeface="宋体" charset="-122"/>
              </a:rPr>
              <a:t>Aistinvarainen</a:t>
            </a:r>
            <a:r>
              <a:rPr lang="fi-FI" altLang="zh-CN" sz="2400" b="1" i="1" smtClean="0">
                <a:ea typeface="宋体" charset="-122"/>
              </a:rPr>
              <a:t> </a:t>
            </a:r>
            <a:r>
              <a:rPr lang="fi-FI" altLang="zh-CN" sz="3200" i="1" smtClean="0">
                <a:ea typeface="宋体" charset="-122"/>
              </a:rPr>
              <a:t>arviointi tuotekehityksessä</a:t>
            </a:r>
            <a:r>
              <a:rPr lang="fi-FI" altLang="zh-CN" sz="2400" smtClean="0">
                <a:ea typeface="宋体" charset="-122"/>
              </a:rPr>
              <a:t> </a:t>
            </a:r>
            <a:endParaRPr lang="fi-FI" sz="24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351837" cy="4721225"/>
          </a:xfrm>
        </p:spPr>
        <p:txBody>
          <a:bodyPr/>
          <a:lstStyle/>
          <a:p>
            <a:pPr eaLnBrk="1" hangingPunct="1"/>
            <a:endParaRPr lang="fi-FI" altLang="zh-CN" smtClean="0">
              <a:ea typeface="宋体" charset="-122"/>
            </a:endParaRP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arviointisanastot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tuoteominaisuuksien kuvaaminen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tuoteprofiilit tuotekehityksessä 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aistinvaraisen arvioinnin menetelmät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aistinvarainen arviointi käytännössä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arviointiraadit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arvioitipanelit</a:t>
            </a:r>
          </a:p>
          <a:p>
            <a:pPr algn="l" eaLnBrk="1" hangingPunct="1"/>
            <a:r>
              <a:rPr lang="fi-FI" altLang="zh-CN" sz="2400" b="1" smtClean="0">
                <a:ea typeface="宋体" charset="-122"/>
              </a:rPr>
              <a:t>makutestit</a:t>
            </a:r>
          </a:p>
          <a:p>
            <a:pPr algn="l" eaLnBrk="1" hangingPunct="1"/>
            <a:endParaRPr lang="fi-FI" sz="2400" b="1" smtClean="0"/>
          </a:p>
        </p:txBody>
      </p:sp>
      <p:pic>
        <p:nvPicPr>
          <p:cNvPr id="6148" name="Picture 4" descr="j0351641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4437063"/>
            <a:ext cx="1754187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zh-CN" sz="3200" i="1" smtClean="0">
                <a:ea typeface="宋体" charset="-122"/>
              </a:rPr>
              <a:t>Tutkivan, kokeellisen ja kehittävän työskentelyn menetelmät</a:t>
            </a:r>
            <a:r>
              <a:rPr lang="fi-FI" altLang="zh-CN" sz="3200" smtClean="0">
                <a:ea typeface="宋体" charset="-122"/>
              </a:rPr>
              <a:t/>
            </a:r>
            <a:br>
              <a:rPr lang="fi-FI" altLang="zh-CN" sz="3200" smtClean="0">
                <a:ea typeface="宋体" charset="-122"/>
              </a:rPr>
            </a:br>
            <a:endParaRPr lang="fi-FI" sz="32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135938" cy="4030662"/>
          </a:xfrm>
        </p:spPr>
        <p:txBody>
          <a:bodyPr/>
          <a:lstStyle/>
          <a:p>
            <a:pPr algn="l" eaLnBrk="1" hangingPunct="1">
              <a:buFont typeface="Wingdings" pitchFamily="2" charset="2"/>
              <a:buNone/>
            </a:pPr>
            <a:r>
              <a:rPr lang="fi-FI" altLang="zh-CN" b="1" smtClean="0">
                <a:ea typeface="宋体" charset="-122"/>
              </a:rPr>
              <a:t>Tuotekehityksen lähtökohdat</a:t>
            </a:r>
          </a:p>
          <a:p>
            <a:pPr algn="l" eaLnBrk="1" hangingPunct="1"/>
            <a:r>
              <a:rPr lang="fi-FI" altLang="zh-CN" b="1" smtClean="0">
                <a:ea typeface="宋体" charset="-122"/>
              </a:rPr>
              <a:t>tuoteominaisuuksien muodostuminen</a:t>
            </a:r>
          </a:p>
          <a:p>
            <a:pPr algn="l" eaLnBrk="1" hangingPunct="1"/>
            <a:r>
              <a:rPr lang="fi-FI" altLang="zh-CN" b="1" smtClean="0">
                <a:ea typeface="宋体" charset="-122"/>
              </a:rPr>
              <a:t>molekyyligastronomia</a:t>
            </a:r>
          </a:p>
          <a:p>
            <a:pPr algn="l" eaLnBrk="1" hangingPunct="1">
              <a:buFont typeface="Wingdings" pitchFamily="2" charset="2"/>
              <a:buNone/>
            </a:pPr>
            <a:endParaRPr lang="fi-FI" altLang="zh-CN" b="1" smtClean="0">
              <a:ea typeface="宋体" charset="-122"/>
            </a:endParaRPr>
          </a:p>
          <a:p>
            <a:pPr algn="l" eaLnBrk="1" hangingPunct="1">
              <a:buFont typeface="Wingdings" pitchFamily="2" charset="2"/>
              <a:buNone/>
            </a:pPr>
            <a:r>
              <a:rPr lang="fi-FI" altLang="zh-CN" b="1" smtClean="0">
                <a:ea typeface="宋体" charset="-122"/>
              </a:rPr>
              <a:t>Kokeellinen työskentely tuotekehityksessä</a:t>
            </a:r>
          </a:p>
          <a:p>
            <a:pPr algn="l" eaLnBrk="1" hangingPunct="1"/>
            <a:r>
              <a:rPr lang="fi-FI" altLang="zh-CN" b="1" smtClean="0">
                <a:ea typeface="宋体" charset="-122"/>
              </a:rPr>
              <a:t>kokeellisen työskentelyn menetelmät</a:t>
            </a:r>
          </a:p>
          <a:p>
            <a:pPr algn="l" eaLnBrk="1" hangingPunct="1"/>
            <a:r>
              <a:rPr lang="fi-FI" altLang="zh-CN" b="1" smtClean="0">
                <a:ea typeface="宋体" charset="-122"/>
              </a:rPr>
              <a:t>kokeellinen työskentely käytännössä</a:t>
            </a:r>
          </a:p>
          <a:p>
            <a:pPr algn="l" eaLnBrk="1" hangingPunct="1"/>
            <a:endParaRPr lang="fi-FI" altLang="zh-CN" b="1" smtClean="0">
              <a:ea typeface="宋体" charset="-122"/>
            </a:endParaRPr>
          </a:p>
          <a:p>
            <a:pPr algn="l" eaLnBrk="1" hangingPunct="1">
              <a:buFont typeface="Wingdings" pitchFamily="2" charset="2"/>
              <a:buNone/>
            </a:pPr>
            <a:r>
              <a:rPr lang="fi-FI" altLang="zh-CN" b="1" smtClean="0">
                <a:ea typeface="宋体" charset="-122"/>
              </a:rPr>
              <a:t>Tutkimus kokeellisessa ja kehittävässä työskentelyssä</a:t>
            </a:r>
          </a:p>
          <a:p>
            <a:pPr algn="l" eaLnBrk="1" hangingPunct="1"/>
            <a:r>
              <a:rPr lang="fi-FI" b="1" smtClean="0"/>
              <a:t>tutkiva työote</a:t>
            </a:r>
          </a:p>
          <a:p>
            <a:pPr algn="l" eaLnBrk="1" hangingPunct="1"/>
            <a:r>
              <a:rPr lang="fi-FI" b="1" smtClean="0"/>
              <a:t>tutkiva oppiminen</a:t>
            </a:r>
          </a:p>
          <a:p>
            <a:pPr algn="l" eaLnBrk="1" hangingPunct="1"/>
            <a:r>
              <a:rPr lang="fi-FI" b="1" smtClean="0"/>
              <a:t>kuluttajatutkimukset</a:t>
            </a:r>
          </a:p>
        </p:txBody>
      </p:sp>
      <p:pic>
        <p:nvPicPr>
          <p:cNvPr id="7172" name="Picture 11" descr="190941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6113" y="1989138"/>
            <a:ext cx="26670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6" descr="k7242-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644900"/>
            <a:ext cx="2233612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936625"/>
          </a:xfrm>
        </p:spPr>
        <p:txBody>
          <a:bodyPr/>
          <a:lstStyle/>
          <a:p>
            <a:pPr eaLnBrk="1" hangingPunct="1"/>
            <a:r>
              <a:rPr kumimoji="1" lang="fi-FI" altLang="zh-CN" sz="3200" i="1" smtClean="0">
                <a:ea typeface="宋体" charset="-122"/>
              </a:rPr>
              <a:t>Tuotteen kehittäminen käytännössä</a:t>
            </a:r>
            <a:endParaRPr kumimoji="1" lang="fi-FI" sz="3200" i="1" smtClean="0"/>
          </a:p>
        </p:txBody>
      </p:sp>
      <p:pic>
        <p:nvPicPr>
          <p:cNvPr id="8195" name="Picture 40" descr="j0351631[1]"/>
          <p:cNvPicPr>
            <a:picLocks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92950" y="4581525"/>
            <a:ext cx="1377950" cy="1789113"/>
          </a:xfrm>
          <a:noFill/>
        </p:spPr>
      </p:pic>
      <p:sp>
        <p:nvSpPr>
          <p:cNvPr id="8196" name="Rectangle 42"/>
          <p:cNvSpPr>
            <a:spLocks noChangeArrowheads="1"/>
          </p:cNvSpPr>
          <p:nvPr/>
        </p:nvSpPr>
        <p:spPr bwMode="auto">
          <a:xfrm>
            <a:off x="539750" y="2089150"/>
            <a:ext cx="8208963" cy="440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/>
          <a:p>
            <a:r>
              <a:rPr kumimoji="1" lang="fi-FI" altLang="zh-CN" sz="2000" b="1" i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Toimeksiannot työelämästä ja T&amp;K&amp;I –toiminnasta (Future Food hanke)</a:t>
            </a:r>
          </a:p>
          <a:p>
            <a:endParaRPr kumimoji="1" lang="fi-FI" altLang="zh-CN" sz="2000" b="1" i="1">
              <a:solidFill>
                <a:schemeClr val="tx2"/>
              </a:solidFill>
              <a:latin typeface="Times New Roman" pitchFamily="18" charset="0"/>
              <a:ea typeface="宋体" charset="-122"/>
            </a:endParaRPr>
          </a:p>
          <a:p>
            <a:r>
              <a:rPr kumimoji="1" lang="fi-FI" altLang="zh-CN" sz="2000" b="1" i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Tuotteen kehittämisen vaiheet</a:t>
            </a:r>
            <a:endParaRPr kumimoji="1" lang="fi-FI" altLang="zh-CN" sz="2000" b="1">
              <a:solidFill>
                <a:schemeClr val="tx2"/>
              </a:solidFill>
              <a:latin typeface="Times New Roman" pitchFamily="18" charset="0"/>
              <a:ea typeface="宋体" charset="-122"/>
            </a:endParaRP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-lähtökohta-analyysit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-tuoteideoiden kehittely ja testaus 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-konkreettinen tuotekehitys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-tuotekuvaus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-tuoteohjeiden laatiminen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-laatuanalyysit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-hinnoittelu</a:t>
            </a: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-lanseeraus ja markkinointi</a:t>
            </a:r>
          </a:p>
          <a:p>
            <a:endParaRPr kumimoji="1" lang="fi-FI" altLang="zh-CN" sz="2000" b="1">
              <a:solidFill>
                <a:schemeClr val="tx2"/>
              </a:solidFill>
              <a:latin typeface="Times New Roman" pitchFamily="18" charset="0"/>
              <a:ea typeface="宋体" charset="-122"/>
            </a:endParaRPr>
          </a:p>
          <a:p>
            <a:r>
              <a:rPr kumimoji="1" lang="fi-FI" altLang="zh-CN" sz="2000" b="1">
                <a:solidFill>
                  <a:schemeClr val="tx2"/>
                </a:solidFill>
                <a:latin typeface="Times New Roman" pitchFamily="18" charset="0"/>
                <a:ea typeface="宋体" charset="-122"/>
              </a:rPr>
              <a:t>Työskentely Reston uusissa FutureFood tuotekehitys- ja kuluttajatutkimustiloissa (4.krs)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i="1" smtClean="0"/>
              <a:t>Opintojakson yhteystiedot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403350" y="2420938"/>
            <a:ext cx="6337300" cy="2695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Anja-Riitta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Keinänen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Yliopettaja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ravitsemis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ja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elintarvikeala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Työhuone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S562</a:t>
            </a:r>
          </a:p>
          <a:p>
            <a:pPr>
              <a:defRPr/>
            </a:pP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Microkadun</a:t>
            </a: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kampus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2"/>
              </a:rPr>
              <a:t>anja-riitta.keinanen@savonia.fi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044-7856050</a:t>
            </a:r>
          </a:p>
          <a:p>
            <a:pPr>
              <a:defRPr/>
            </a:pP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defRPr/>
            </a:pPr>
            <a:r>
              <a:rPr lang="fi-FI" b="1" dirty="0">
                <a:solidFill>
                  <a:schemeClr val="tx2"/>
                </a:solidFill>
              </a:rPr>
              <a:t>Vastaanottoajat (työhuone S562):</a:t>
            </a:r>
          </a:p>
          <a:p>
            <a:pPr>
              <a:lnSpc>
                <a:spcPct val="80000"/>
              </a:lnSpc>
              <a:defRPr/>
            </a:pPr>
            <a:r>
              <a:rPr lang="fi-FI" b="1" dirty="0">
                <a:solidFill>
                  <a:schemeClr val="tx2"/>
                </a:solidFill>
              </a:rPr>
              <a:t> ti 22.11. klo 9-10, to 24.11. klo 12-14, ti 29.11. klo 11-13 tai sovitaan sähköpostitse</a:t>
            </a:r>
            <a:endParaRPr lang="en-US" b="1" i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uonnontiedeaiheinen esitys">
  <a:themeElements>
    <a:clrScheme name="Luonnontiedeaiheinen esitys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Luonnontiedeaiheinen esitys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Luonnontiedeaiheinen esitys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onnontiedeaiheinen esitys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onnontiedeaiheinen esitys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onnontiedeaiheinen esitys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onnontiedeaiheinen esitys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onnontiedeaiheinen esitys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uonnontiedeaiheinen esitys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onnontiedeaiheinen esitys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onnontiedeaiheinen esitys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uonnontiedeaiheinen esitys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Kompassi">
  <a:themeElements>
    <a:clrScheme name="Kompassi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2_Kompassi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Kompassi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mpassi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mpassi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</TotalTime>
  <Words>144</Words>
  <Application>Microsoft Office PowerPoint</Application>
  <PresentationFormat>Näytössä katseltava diaesitys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Arial</vt:lpstr>
      <vt:lpstr>Times New Roman</vt:lpstr>
      <vt:lpstr>Verdana</vt:lpstr>
      <vt:lpstr>Wingdings</vt:lpstr>
      <vt:lpstr>宋体</vt:lpstr>
      <vt:lpstr>Luonnontiedeaiheinen esitys</vt:lpstr>
      <vt:lpstr>2_Kompassi</vt:lpstr>
      <vt:lpstr>Kulinaariset työpajat 6op  Aistinvarainen arviointi tuotekehityksessä   Tutkivan, kokeellisen ja kehittävän  työskentelyn menetelmät   Tuotteen kehittäminen käytännössä</vt:lpstr>
      <vt:lpstr>Aistinvarainen arviointi tuotekehityksessä </vt:lpstr>
      <vt:lpstr>Tutkivan, kokeellisen ja kehittävän työskentelyn menetelmät </vt:lpstr>
      <vt:lpstr>Tuotteen kehittäminen käytännössä</vt:lpstr>
      <vt:lpstr>Opintojakson yhteystiedot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AISTINVARAISEN ARVIOINNIN MENETELMÄT  II KULUTTAJATESTIT              mieltymysmittaukset</dc:title>
  <dc:creator>Anja Riitta</dc:creator>
  <cp:lastModifiedBy>Mika Siiskonen</cp:lastModifiedBy>
  <cp:revision>18</cp:revision>
  <dcterms:created xsi:type="dcterms:W3CDTF">2006-11-22T13:19:34Z</dcterms:created>
  <dcterms:modified xsi:type="dcterms:W3CDTF">2012-09-05T11:24:34Z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TC010183731035</vt:lpwstr>
  </property>
</Properties>
</file>