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2E1B5-7E86-4C9E-B419-01C18A2B9BEB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08000-E2BC-4DA5-8D1A-339E0D87DE6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179884"/>
      </p:ext>
    </p:extLst>
  </p:cSld>
  <p:clrMapOvr>
    <a:masterClrMapping/>
  </p:clrMapOvr>
  <p:transition spd="med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644E7-555A-41D6-AAD8-951143DC5BDD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00C80-37E9-411D-82B4-B37CD358CE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754052"/>
      </p:ext>
    </p:extLst>
  </p:cSld>
  <p:clrMapOvr>
    <a:masterClrMapping/>
  </p:clrMapOvr>
  <p:transition spd="med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35E6-EF92-4C28-B247-EEA4943BCFB4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D085F-5349-4938-A3AB-9AAD2EA60DD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377465"/>
      </p:ext>
    </p:extLst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5ABCE-80AB-429D-B510-B4529CB5906C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6A54C-1CB1-4E32-9A9B-3573572815D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0166521"/>
      </p:ext>
    </p:extLst>
  </p:cSld>
  <p:clrMapOvr>
    <a:masterClrMapping/>
  </p:clrMapOvr>
  <p:transition spd="med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AF015-A4FF-4D74-985E-9F41E9DC30DD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08E02-5F94-4739-BF3B-2006B32A2D2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231056"/>
      </p:ext>
    </p:extLst>
  </p:cSld>
  <p:clrMapOvr>
    <a:masterClrMapping/>
  </p:clrMapOvr>
  <p:transition spd="med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F8D24-05E1-42BD-9AC1-2E0C3A7A5AC4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19513-947E-41E4-A473-D9B049E261C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52492"/>
      </p:ext>
    </p:extLst>
  </p:cSld>
  <p:clrMapOvr>
    <a:masterClrMapping/>
  </p:clrMapOvr>
  <p:transition spd="med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B8419-4C0E-428C-911D-29351A074128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C2541-74BA-4B90-A88B-B05D2DA470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165896"/>
      </p:ext>
    </p:extLst>
  </p:cSld>
  <p:clrMapOvr>
    <a:masterClrMapping/>
  </p:clrMapOvr>
  <p:transition spd="med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8BB69-C0D9-42BC-9419-C995BDF891ED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0CF19-38C2-4AD8-AE7A-2A7E7ADF43B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0272840"/>
      </p:ext>
    </p:extLst>
  </p:cSld>
  <p:clrMapOvr>
    <a:masterClrMapping/>
  </p:clrMapOvr>
  <p:transition spd="med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271E5-EFB1-4640-B3D3-266749365220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FE3B3-67A3-44AC-964B-D1A443B685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578019"/>
      </p:ext>
    </p:extLst>
  </p:cSld>
  <p:clrMapOvr>
    <a:masterClrMapping/>
  </p:clrMapOvr>
  <p:transition spd="med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9A2BB-67FA-41A4-9439-2C918ABC3775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FF8A2-F510-4BF1-A657-6E149FFB3C7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738941"/>
      </p:ext>
    </p:extLst>
  </p:cSld>
  <p:clrMapOvr>
    <a:masterClrMapping/>
  </p:clrMapOvr>
  <p:transition spd="med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EA700-7735-43D5-9247-ED1EA1FC313D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7E508-3697-45AC-8249-5357DDF5722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415348"/>
      </p:ext>
    </p:extLst>
  </p:cSld>
  <p:clrMapOvr>
    <a:masterClrMapping/>
  </p:clrMapOvr>
  <p:transition spd="med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DE02C6-5563-40DA-B600-2FE0A9AA3164}" type="datetimeFigureOut">
              <a:rPr lang="fi-FI"/>
              <a:pPr>
                <a:defRPr/>
              </a:pPr>
              <a:t>5.9.2012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2180A0-A4C5-4D75-9DAC-DC25CAE0158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7" r:id="rId9"/>
    <p:sldLayoutId id="2147483885" r:id="rId10"/>
    <p:sldLayoutId id="2147483886" r:id="rId11"/>
  </p:sldLayoutIdLst>
  <p:transition spd="med">
    <p:split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9FAFC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C9FAF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928670"/>
            <a:ext cx="7851648" cy="2286016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8000" dirty="0" smtClean="0">
                <a:solidFill>
                  <a:srgbClr val="7030A0"/>
                </a:solidFill>
              </a:rPr>
              <a:t>Kieliopinnot</a:t>
            </a:r>
            <a:r>
              <a:rPr lang="fi-FI" sz="6600" dirty="0" smtClean="0">
                <a:solidFill>
                  <a:srgbClr val="7030A0"/>
                </a:solidFill>
              </a:rPr>
              <a:t/>
            </a:r>
            <a:br>
              <a:rPr lang="fi-FI" sz="6600" dirty="0" smtClean="0">
                <a:solidFill>
                  <a:srgbClr val="7030A0"/>
                </a:solidFill>
              </a:rPr>
            </a:br>
            <a:r>
              <a:rPr lang="fi-FI" sz="4800" dirty="0" smtClean="0">
                <a:solidFill>
                  <a:srgbClr val="7030A0"/>
                </a:solidFill>
              </a:rPr>
              <a:t>Matkailun koulutusohjelma</a:t>
            </a:r>
            <a:endParaRPr lang="fi-FI" sz="3200" dirty="0">
              <a:solidFill>
                <a:srgbClr val="7030A0"/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fi-FI" smtClean="0"/>
          </a:p>
        </p:txBody>
      </p:sp>
      <p:pic>
        <p:nvPicPr>
          <p:cNvPr id="307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43250"/>
            <a:ext cx="2357438" cy="334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642938"/>
            <a:ext cx="8229600" cy="9382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sz="6000" b="1" dirty="0" smtClean="0">
                <a:solidFill>
                  <a:srgbClr val="7030A0"/>
                </a:solidFill>
              </a:rPr>
              <a:t>Yhteiset</a:t>
            </a:r>
            <a:r>
              <a:rPr lang="fi-FI" b="1" dirty="0" smtClean="0">
                <a:solidFill>
                  <a:srgbClr val="7030A0"/>
                </a:solidFill>
              </a:rPr>
              <a:t> </a:t>
            </a:r>
            <a:r>
              <a:rPr lang="fi-FI" sz="6000" b="1" dirty="0" smtClean="0">
                <a:solidFill>
                  <a:srgbClr val="7030A0"/>
                </a:solidFill>
              </a:rPr>
              <a:t>opinnot</a:t>
            </a:r>
            <a:endParaRPr lang="fi-FI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714500"/>
            <a:ext cx="8229600" cy="4538663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fi-FI" sz="3000" b="1" dirty="0" smtClean="0">
                <a:solidFill>
                  <a:srgbClr val="7030A0"/>
                </a:solidFill>
              </a:rPr>
              <a:t>* </a:t>
            </a:r>
            <a:r>
              <a:rPr lang="fi-FI" sz="3000" b="1" dirty="0" smtClean="0">
                <a:solidFill>
                  <a:srgbClr val="7030A0"/>
                </a:solidFill>
                <a:latin typeface="+mj-lt"/>
              </a:rPr>
              <a:t>Toteutus 1. vuoden keväällä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3000" b="1" dirty="0" smtClean="0">
                <a:solidFill>
                  <a:srgbClr val="7030A0"/>
                </a:solidFill>
                <a:latin typeface="+mj-lt"/>
              </a:rPr>
              <a:t>* Laajuus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3000" b="1" dirty="0" smtClean="0">
                <a:solidFill>
                  <a:srgbClr val="7030A0"/>
                </a:solidFill>
                <a:latin typeface="+mj-lt"/>
              </a:rPr>
              <a:t>* Valtakunnallisesti yhteneväiset sisällöt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2800" b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- Svenska för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turism-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och</a:t>
            </a:r>
            <a:endParaRPr lang="fi-FI" sz="40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kosthållsbranschen</a:t>
            </a:r>
            <a:endParaRPr lang="fi-FI" sz="40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-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English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for the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Tourism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and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 </a:t>
            </a:r>
            <a:r>
              <a:rPr lang="fi-FI" sz="4000" b="1" dirty="0" err="1" smtClean="0">
                <a:solidFill>
                  <a:srgbClr val="C00000"/>
                </a:solidFill>
                <a:latin typeface="+mj-lt"/>
              </a:rPr>
              <a:t>Hospitality</a:t>
            </a:r>
            <a:r>
              <a:rPr lang="fi-FI" sz="4000" b="1" dirty="0" smtClean="0">
                <a:solidFill>
                  <a:srgbClr val="C00000"/>
                </a:solidFill>
                <a:latin typeface="+mj-lt"/>
              </a:rPr>
              <a:t> Industry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b="1" dirty="0" smtClean="0">
              <a:solidFill>
                <a:srgbClr val="7030A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b="1" dirty="0">
              <a:solidFill>
                <a:srgbClr val="7030A0"/>
              </a:solidFill>
            </a:endParaRPr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88" y="785813"/>
            <a:ext cx="1905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8229600" cy="12144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 smtClean="0">
                <a:solidFill>
                  <a:srgbClr val="7030A0"/>
                </a:solidFill>
              </a:rPr>
              <a:t>               Ammattiopinnot: </a:t>
            </a:r>
            <a:br>
              <a:rPr lang="fi-FI" b="1" dirty="0" smtClean="0">
                <a:solidFill>
                  <a:srgbClr val="7030A0"/>
                </a:solidFill>
              </a:rPr>
            </a:br>
            <a:r>
              <a:rPr lang="fi-FI" sz="4400" b="1" dirty="0" smtClean="0">
                <a:solidFill>
                  <a:srgbClr val="002060"/>
                </a:solidFill>
              </a:rPr>
              <a:t>ruotsi ja englanti</a:t>
            </a:r>
            <a:r>
              <a:rPr lang="fi-FI" sz="4400" b="1" dirty="0" smtClean="0">
                <a:solidFill>
                  <a:srgbClr val="7030A0"/>
                </a:solidFill>
              </a:rPr>
              <a:t>          </a:t>
            </a:r>
            <a:r>
              <a:rPr lang="fi-FI" sz="4400" b="1" dirty="0" smtClean="0">
                <a:solidFill>
                  <a:srgbClr val="C00000"/>
                </a:solidFill>
              </a:rPr>
              <a:t>3. kieli</a:t>
            </a:r>
            <a:endParaRPr lang="fi-FI" b="1" dirty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85750" y="1500188"/>
            <a:ext cx="4040188" cy="21431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* Toteutus 2. vuonna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* Laajuus 3 op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* Koulutusohjelma-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   </a:t>
            </a:r>
            <a:r>
              <a:rPr lang="fi-FI" sz="2800" dirty="0" err="1" smtClean="0">
                <a:solidFill>
                  <a:srgbClr val="002060"/>
                </a:solidFill>
                <a:latin typeface="+mj-lt"/>
              </a:rPr>
              <a:t>kohtaiset</a:t>
            </a:r>
            <a:r>
              <a:rPr lang="fi-FI" sz="2800" dirty="0" smtClean="0">
                <a:solidFill>
                  <a:srgbClr val="002060"/>
                </a:solidFill>
                <a:latin typeface="+mj-lt"/>
              </a:rPr>
              <a:t> sisällöt</a:t>
            </a:r>
            <a:endParaRPr lang="fi-FI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3438" y="1571625"/>
            <a:ext cx="4041775" cy="13573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C00000"/>
                </a:solidFill>
                <a:latin typeface="+mj-lt"/>
              </a:rPr>
              <a:t>* Toteutus 2. vuonna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800" dirty="0" smtClean="0">
                <a:solidFill>
                  <a:srgbClr val="C00000"/>
                </a:solidFill>
                <a:latin typeface="+mj-lt"/>
              </a:rPr>
              <a:t>* Laajuus 3 + 3 op</a:t>
            </a:r>
            <a:endParaRPr lang="fi-FI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85750" y="3571875"/>
            <a:ext cx="4211638" cy="278923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7030A0"/>
                </a:solidFill>
              </a:rPr>
              <a:t>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- Svenska för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turismbranschen</a:t>
            </a:r>
            <a:endParaRPr lang="fi-FI" sz="2800" b="1" dirty="0" smtClean="0">
              <a:solidFill>
                <a:srgbClr val="00206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2800" b="1" dirty="0" smtClean="0">
              <a:solidFill>
                <a:srgbClr val="00206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-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English</a:t>
            </a: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for the </a:t>
            </a:r>
            <a:r>
              <a:rPr lang="fi-FI" sz="2800" b="1" dirty="0" err="1" smtClean="0">
                <a:solidFill>
                  <a:srgbClr val="002060"/>
                </a:solidFill>
                <a:latin typeface="+mj-lt"/>
              </a:rPr>
              <a:t>Tourism</a:t>
            </a: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sz="2800" b="1" dirty="0" smtClean="0">
                <a:solidFill>
                  <a:srgbClr val="002060"/>
                </a:solidFill>
                <a:latin typeface="+mj-lt"/>
              </a:rPr>
              <a:t>  Industry</a:t>
            </a:r>
            <a:endParaRPr lang="fi-FI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500563" y="2928938"/>
            <a:ext cx="4041775" cy="3575050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2800" b="1" dirty="0" smtClean="0">
              <a:solidFill>
                <a:srgbClr val="C0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- Palvelusaksa 1 + 2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          tai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- Palveluranska 1 + 2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          tai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- Palveluvenäjä 1 + 2</a:t>
            </a:r>
            <a:endParaRPr lang="fi-FI" sz="28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51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14313"/>
            <a:ext cx="11049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58175" cy="10715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4400" b="1" dirty="0" smtClean="0">
                <a:solidFill>
                  <a:srgbClr val="7030A0"/>
                </a:solidFill>
              </a:rPr>
              <a:t>Ammatillisesti syventävät kielet:</a:t>
            </a:r>
            <a:r>
              <a:rPr lang="fi-FI" b="1" dirty="0" smtClean="0">
                <a:solidFill>
                  <a:srgbClr val="7030A0"/>
                </a:solidFill>
              </a:rPr>
              <a:t/>
            </a:r>
            <a:br>
              <a:rPr lang="fi-FI" b="1" dirty="0" smtClean="0">
                <a:solidFill>
                  <a:srgbClr val="7030A0"/>
                </a:solidFill>
              </a:rPr>
            </a:br>
            <a:r>
              <a:rPr lang="fi-FI" sz="3100" b="1" dirty="0" smtClean="0">
                <a:solidFill>
                  <a:srgbClr val="7030A0"/>
                </a:solidFill>
              </a:rPr>
              <a:t>valitse näistä vähintään </a:t>
            </a:r>
            <a:r>
              <a:rPr lang="fi-FI" sz="3100" b="1" u="sng" dirty="0" smtClean="0">
                <a:solidFill>
                  <a:srgbClr val="7030A0"/>
                </a:solidFill>
              </a:rPr>
              <a:t>yksi</a:t>
            </a:r>
            <a:r>
              <a:rPr lang="fi-FI" sz="3100" b="1" dirty="0" smtClean="0">
                <a:solidFill>
                  <a:srgbClr val="7030A0"/>
                </a:solidFill>
              </a:rPr>
              <a:t> opintojakso</a:t>
            </a:r>
            <a:endParaRPr lang="fi-FI" b="1" dirty="0">
              <a:solidFill>
                <a:srgbClr val="7030A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0" y="1571625"/>
            <a:ext cx="4211638" cy="12858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dirty="0" smtClean="0">
                <a:solidFill>
                  <a:srgbClr val="7030A0"/>
                </a:solidFill>
                <a:latin typeface="+mj-lt"/>
              </a:rPr>
              <a:t>* Toteutus pääasiassa 3.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dirty="0" smtClean="0">
                <a:solidFill>
                  <a:srgbClr val="7030A0"/>
                </a:solidFill>
                <a:latin typeface="+mj-lt"/>
              </a:rPr>
              <a:t>  vuonna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dirty="0" smtClean="0">
                <a:solidFill>
                  <a:srgbClr val="7030A0"/>
                </a:solidFill>
                <a:latin typeface="+mj-lt"/>
              </a:rPr>
              <a:t>* Laajuus 3 op</a:t>
            </a:r>
            <a:endParaRPr lang="fi-FI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71625"/>
            <a:ext cx="4041775" cy="942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dirty="0" smtClean="0">
                <a:solidFill>
                  <a:srgbClr val="C00000"/>
                </a:solidFill>
                <a:latin typeface="+mj-lt"/>
              </a:rPr>
              <a:t>* Tai muu ammatillinen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dirty="0" smtClean="0">
                <a:solidFill>
                  <a:srgbClr val="C00000"/>
                </a:solidFill>
                <a:latin typeface="+mj-lt"/>
              </a:rPr>
              <a:t>   kieli:</a:t>
            </a:r>
            <a:endParaRPr lang="fi-FI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928938"/>
            <a:ext cx="4040188" cy="34321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-</a:t>
            </a:r>
            <a:r>
              <a:rPr lang="fi-FI" sz="2800" b="1" dirty="0" smtClean="0"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Destination</a:t>
            </a: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Finland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- Finland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som</a:t>
            </a: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resemål</a:t>
            </a:r>
            <a:endParaRPr lang="fi-FI" sz="2800" b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-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Destination</a:t>
            </a: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Finlande</a:t>
            </a:r>
            <a:endParaRPr lang="fi-FI" sz="2800" b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-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Reiseziel</a:t>
            </a: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Finnland</a:t>
            </a:r>
            <a:endParaRPr lang="fi-FI" sz="2800" b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-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Russkij</a:t>
            </a: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jazyk</a:t>
            </a: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v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sfere</a:t>
            </a: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7030A0"/>
                </a:solidFill>
                <a:latin typeface="+mj-lt"/>
              </a:rPr>
              <a:t>  </a:t>
            </a:r>
            <a:r>
              <a:rPr lang="fi-FI" sz="2800" b="1" dirty="0" err="1" smtClean="0">
                <a:solidFill>
                  <a:srgbClr val="7030A0"/>
                </a:solidFill>
                <a:latin typeface="+mj-lt"/>
              </a:rPr>
              <a:t>obsluzivanija</a:t>
            </a:r>
            <a:endParaRPr lang="fi-FI" sz="2800" b="1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28938"/>
            <a:ext cx="4041775" cy="34321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dirty="0" smtClean="0">
                <a:latin typeface="+mj-lt"/>
              </a:rPr>
              <a:t>    </a:t>
            </a: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- Bon </a:t>
            </a:r>
            <a:r>
              <a:rPr lang="fi-FI" sz="2800" b="1" dirty="0" err="1" smtClean="0">
                <a:solidFill>
                  <a:srgbClr val="C00000"/>
                </a:solidFill>
                <a:latin typeface="+mj-lt"/>
              </a:rPr>
              <a:t>appétit</a:t>
            </a:r>
            <a:endParaRPr lang="fi-FI" sz="28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- </a:t>
            </a:r>
            <a:r>
              <a:rPr lang="fi-FI" sz="2800" b="1" dirty="0" err="1" smtClean="0">
                <a:solidFill>
                  <a:srgbClr val="C00000"/>
                </a:solidFill>
                <a:latin typeface="+mj-lt"/>
              </a:rPr>
              <a:t>English</a:t>
            </a: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for the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 Catering and Food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 Industry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- Svenska </a:t>
            </a:r>
            <a:r>
              <a:rPr lang="fi-FI" sz="2800" b="1" dirty="0" err="1" smtClean="0">
                <a:solidFill>
                  <a:srgbClr val="C00000"/>
                </a:solidFill>
                <a:latin typeface="+mj-lt"/>
              </a:rPr>
              <a:t>inom</a:t>
            </a: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C00000"/>
                </a:solidFill>
                <a:latin typeface="+mj-lt"/>
              </a:rPr>
              <a:t>mat-</a:t>
            </a: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 </a:t>
            </a:r>
            <a:r>
              <a:rPr lang="fi-FI" sz="2800" b="1" dirty="0" err="1" smtClean="0">
                <a:solidFill>
                  <a:srgbClr val="C00000"/>
                </a:solidFill>
                <a:latin typeface="+mj-lt"/>
              </a:rPr>
              <a:t>och</a:t>
            </a:r>
            <a:r>
              <a:rPr lang="fi-FI" sz="28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fi-FI" sz="2800" b="1" dirty="0" err="1" smtClean="0">
                <a:solidFill>
                  <a:srgbClr val="C00000"/>
                </a:solidFill>
                <a:latin typeface="+mj-lt"/>
              </a:rPr>
              <a:t>livsmedelsbransch</a:t>
            </a:r>
            <a:endParaRPr lang="fi-FI" sz="2800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dirty="0"/>
          </a:p>
        </p:txBody>
      </p:sp>
      <p:pic>
        <p:nvPicPr>
          <p:cNvPr id="61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3" y="1928813"/>
            <a:ext cx="10715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64293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b="1" dirty="0" smtClean="0">
                <a:solidFill>
                  <a:schemeClr val="accent4"/>
                </a:solidFill>
              </a:rPr>
              <a:t>Muut kieliopinnot</a:t>
            </a:r>
            <a:endParaRPr lang="fi-FI" b="1" dirty="0">
              <a:solidFill>
                <a:schemeClr val="accent4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313" y="857250"/>
            <a:ext cx="8501062" cy="20716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endParaRPr lang="fi-FI" sz="2000" dirty="0" smtClean="0">
              <a:solidFill>
                <a:schemeClr val="accent4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* Valitse edellisten lisäksi näistä, ammatillisesti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   syventävistä kielistä tai 3. kielen valikosta yhteensä </a:t>
            </a:r>
            <a:r>
              <a:rPr lang="fi-FI" sz="2000" u="sng" dirty="0" smtClean="0">
                <a:solidFill>
                  <a:schemeClr val="accent4"/>
                </a:solidFill>
                <a:latin typeface="+mj-lt"/>
              </a:rPr>
              <a:t>vähintään 6 op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=&gt; vähimmäismäärä 27 op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* Oman kiinnostuksesi ja tarpeesi mukaan voit opiskella  lisää kieliä myös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fi-FI" sz="2000" dirty="0" smtClean="0">
                <a:solidFill>
                  <a:schemeClr val="accent4"/>
                </a:solidFill>
                <a:latin typeface="+mj-lt"/>
              </a:rPr>
              <a:t>   </a:t>
            </a:r>
            <a:r>
              <a:rPr lang="fi-FI" sz="2000" u="sng" dirty="0" smtClean="0">
                <a:solidFill>
                  <a:schemeClr val="accent4"/>
                </a:solidFill>
                <a:latin typeface="+mj-lt"/>
              </a:rPr>
              <a:t> </a:t>
            </a:r>
            <a:r>
              <a:rPr lang="fi-FI" sz="2000" u="sng" dirty="0" err="1" smtClean="0">
                <a:solidFill>
                  <a:schemeClr val="accent4"/>
                </a:solidFill>
                <a:latin typeface="+mj-lt"/>
              </a:rPr>
              <a:t>vv-opintoina</a:t>
            </a:r>
            <a:r>
              <a:rPr lang="fi-FI" sz="2000" u="sng" dirty="0" smtClean="0">
                <a:solidFill>
                  <a:schemeClr val="accent4"/>
                </a:solidFill>
                <a:latin typeface="+mj-lt"/>
              </a:rPr>
              <a:t>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28625" y="2928938"/>
            <a:ext cx="8501063" cy="36464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Saksan peruskurssi   6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Ranskan peruskurssi   6 op         </a:t>
            </a:r>
            <a:r>
              <a:rPr lang="fi-FI" b="1" dirty="0" smtClean="0">
                <a:solidFill>
                  <a:srgbClr val="7030A0"/>
                </a:solidFill>
                <a:latin typeface="+mj-lt"/>
              </a:rPr>
              <a:t>Edellytetään 3. kielen opintoihin,</a:t>
            </a:r>
            <a:endParaRPr lang="fi-FI" b="1" dirty="0" smtClean="0">
              <a:solidFill>
                <a:srgbClr val="C00000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Venäjän peruskurssi   6 op          </a:t>
            </a:r>
            <a:r>
              <a:rPr lang="fi-FI" b="1" dirty="0" smtClean="0">
                <a:solidFill>
                  <a:srgbClr val="7030A0"/>
                </a:solidFill>
                <a:latin typeface="+mj-lt"/>
              </a:rPr>
              <a:t>jos pohjalla ≤ 3 lukion kurssia.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Espanjan peruskurssi   6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Palveluespanja 1   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Palveluespanja 2   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Italian peruskurssi    6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rgbClr val="C00000"/>
                </a:solidFill>
                <a:latin typeface="+mj-lt"/>
              </a:rPr>
              <a:t>- Palveluitalia    3 op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b="1" dirty="0" smtClean="0">
                <a:solidFill>
                  <a:schemeClr val="accent4"/>
                </a:solidFill>
                <a:latin typeface="+mj-lt"/>
              </a:rPr>
              <a:t>&amp; Englannin ja Ruotsin tukikurssit  3 op (vain </a:t>
            </a:r>
            <a:r>
              <a:rPr lang="fi-FI" b="1" dirty="0" err="1" smtClean="0">
                <a:solidFill>
                  <a:schemeClr val="accent4"/>
                </a:solidFill>
                <a:latin typeface="+mj-lt"/>
              </a:rPr>
              <a:t>vv-opintoihin</a:t>
            </a:r>
            <a:r>
              <a:rPr lang="fi-FI" b="1" dirty="0" smtClean="0">
                <a:solidFill>
                  <a:schemeClr val="accent4"/>
                </a:solidFill>
                <a:latin typeface="+mj-lt"/>
              </a:rPr>
              <a:t>)</a:t>
            </a:r>
            <a:endParaRPr lang="fi-FI" b="1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8" name="Right Brace 7"/>
          <p:cNvSpPr/>
          <p:nvPr/>
        </p:nvSpPr>
        <p:spPr>
          <a:xfrm rot="10800000" flipH="1">
            <a:off x="4000500" y="3071813"/>
            <a:ext cx="428625" cy="928687"/>
          </a:xfrm>
          <a:prstGeom prst="rightBrace">
            <a:avLst>
              <a:gd name="adj1" fmla="val 8333"/>
              <a:gd name="adj2" fmla="val 484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4429125"/>
            <a:ext cx="1317625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400" b="1" i="1" dirty="0" smtClean="0">
                <a:solidFill>
                  <a:srgbClr val="7030A0"/>
                </a:solidFill>
                <a:latin typeface="+mj-lt"/>
              </a:rPr>
              <a:t>Monipuolinen ja hyvä kielitaito on valttikortti työmarkkinoilla!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4400" b="1" i="1" dirty="0" smtClean="0">
              <a:solidFill>
                <a:srgbClr val="7030A0"/>
              </a:solidFill>
              <a:latin typeface="+mj-lt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sz="4400" b="1" i="1" dirty="0" smtClean="0">
                <a:solidFill>
                  <a:srgbClr val="7030A0"/>
                </a:solidFill>
                <a:latin typeface="+mj-lt"/>
              </a:rPr>
              <a:t>Tervetuloa kielimatkalle!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sz="4000" b="1" i="1" dirty="0">
              <a:solidFill>
                <a:srgbClr val="7030A0"/>
              </a:solidFill>
              <a:latin typeface="+mj-lt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075" y="4286250"/>
            <a:ext cx="163195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rgbClr val="C7E2FA"/>
      </a:lt1>
      <a:dk2>
        <a:srgbClr val="04617B"/>
      </a:dk2>
      <a:lt2>
        <a:srgbClr val="DBF5F9"/>
      </a:lt2>
      <a:accent1>
        <a:srgbClr val="DBF5F9"/>
      </a:accent1>
      <a:accent2>
        <a:srgbClr val="C4EEFF"/>
      </a:accent2>
      <a:accent3>
        <a:srgbClr val="C9FAFC"/>
      </a:accent3>
      <a:accent4>
        <a:srgbClr val="7030A0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</TotalTime>
  <Words>268</Words>
  <Application>Microsoft Office PowerPoint</Application>
  <PresentationFormat>Näytössä katseltava diaesitys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Wingdings</vt:lpstr>
      <vt:lpstr>Flow</vt:lpstr>
      <vt:lpstr>Kieliopinnot Matkailun koulutusohjelma</vt:lpstr>
      <vt:lpstr>Yhteiset opinnot</vt:lpstr>
      <vt:lpstr>               Ammattiopinnot:  ruotsi ja englanti          3. kieli</vt:lpstr>
      <vt:lpstr>Ammatillisesti syventävät kielet: valitse näistä vähintään yksi opintojakso</vt:lpstr>
      <vt:lpstr>Muut kieliopinnot</vt:lpstr>
      <vt:lpstr>PowerPoint-esitys</vt:lpstr>
    </vt:vector>
  </TitlesOfParts>
  <Company>Savonia Ammattikorkeakoulu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kk45463</dc:creator>
  <cp:lastModifiedBy>Mika Siiskonen</cp:lastModifiedBy>
  <cp:revision>16</cp:revision>
  <dcterms:created xsi:type="dcterms:W3CDTF">2008-11-14T10:48:27Z</dcterms:created>
  <dcterms:modified xsi:type="dcterms:W3CDTF">2012-09-05T11:49:45Z</dcterms:modified>
</cp:coreProperties>
</file>