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573FB-57DD-427E-AAA4-1ADFD1D3B0A2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9D918-9EA1-4E14-BED7-5E6F8BBDE7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347954"/>
      </p:ext>
    </p:extLst>
  </p:cSld>
  <p:clrMapOvr>
    <a:masterClrMapping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C9D75-6283-426A-BF10-A53B62BEEB49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C4AA0-FC69-4C04-9C45-2E628EDB4B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538272"/>
      </p:ext>
    </p:extLst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B1F15-337D-4D8B-95DE-E420D3BE0EAF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819E-F979-4B67-9D5E-30CEB644DC3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218183"/>
      </p:ext>
    </p:extLst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8A64-BA15-4EEF-96A2-4EDBA8944C3C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A39B5-DFFA-4A08-A664-35CD527BD66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864949"/>
      </p:ext>
    </p:extLst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A21F9-175D-4331-B01A-7E9C4932B67A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3681A-F7C6-4E16-A9BA-5C2BB87B1FE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268813"/>
      </p:ext>
    </p:extLst>
  </p:cSld>
  <p:clrMapOvr>
    <a:masterClrMapping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3CFB0-B176-4276-B0BB-ABDC280B9825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1CD-1C1A-4F3C-B078-2449141A9B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481798"/>
      </p:ext>
    </p:extLst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8815-C1C3-43D1-AF8D-B6F3F0C812B4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C3BB3-693A-4666-AF8D-F29EFDBCFA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446267"/>
      </p:ext>
    </p:extLst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8684F-5912-4AE8-A63F-1D6622B4042D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5DD92-E5AF-4054-B030-E9B8AC36B2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169262"/>
      </p:ext>
    </p:extLst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C209A-C0C6-4E68-90BB-7262AD791743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BF9B8-FD4E-4562-97CC-4F31F386A3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473572"/>
      </p:ext>
    </p:extLst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F61C-30A9-4C16-8C16-465D97308596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C8CBC-3299-4BA9-8BD1-39C56BA125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3064353"/>
      </p:ext>
    </p:extLst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67FF-311D-4F44-8DD1-CA067D21EAA7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6F997-20AE-41C4-96A9-31217990B54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076607"/>
      </p:ext>
    </p:extLst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D9E961-6166-4DDB-A930-E83272A6F88B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A2519E-08D1-4AEE-9C66-6091E9940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7" r:id="rId9"/>
    <p:sldLayoutId id="2147483885" r:id="rId10"/>
    <p:sldLayoutId id="2147483886" r:id="rId11"/>
  </p:sldLayoutIdLst>
  <p:transition spd="med">
    <p:split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9FAFC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9FAF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851648" cy="2286016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8000" dirty="0" smtClean="0">
                <a:solidFill>
                  <a:srgbClr val="7030A0"/>
                </a:solidFill>
              </a:rPr>
              <a:t>Kieliopinnot</a:t>
            </a:r>
            <a:r>
              <a:rPr lang="fi-FI" sz="6600" dirty="0" smtClean="0">
                <a:solidFill>
                  <a:srgbClr val="7030A0"/>
                </a:solidFill>
              </a:rPr>
              <a:t/>
            </a:r>
            <a:br>
              <a:rPr lang="fi-FI" sz="6600" dirty="0" smtClean="0">
                <a:solidFill>
                  <a:srgbClr val="7030A0"/>
                </a:solidFill>
              </a:rPr>
            </a:br>
            <a:r>
              <a:rPr lang="fi-FI" sz="4800" dirty="0" smtClean="0">
                <a:solidFill>
                  <a:srgbClr val="7030A0"/>
                </a:solidFill>
              </a:rPr>
              <a:t>Hotelli- ja ravintola-alan koulutusohjelma</a:t>
            </a:r>
            <a:endParaRPr lang="fi-FI" sz="3200" dirty="0">
              <a:solidFill>
                <a:srgbClr val="7030A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fi-FI" smtClean="0"/>
          </a:p>
        </p:txBody>
      </p:sp>
      <p:pic>
        <p:nvPicPr>
          <p:cNvPr id="3076" name="Picture 11" descr="D:\Temporary Internet Files\Content.IE5\IQ7NU2GM\MMj0163038000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3362325"/>
            <a:ext cx="2857500" cy="27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642938"/>
            <a:ext cx="8229600" cy="9382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6000" b="1" dirty="0" smtClean="0">
                <a:solidFill>
                  <a:srgbClr val="7030A0"/>
                </a:solidFill>
              </a:rPr>
              <a:t>Yhteiset</a:t>
            </a:r>
            <a:r>
              <a:rPr lang="fi-FI" b="1" dirty="0" smtClean="0">
                <a:solidFill>
                  <a:srgbClr val="7030A0"/>
                </a:solidFill>
              </a:rPr>
              <a:t> </a:t>
            </a:r>
            <a:r>
              <a:rPr lang="fi-FI" sz="6000" b="1" dirty="0" smtClean="0">
                <a:solidFill>
                  <a:srgbClr val="7030A0"/>
                </a:solidFill>
              </a:rPr>
              <a:t>opinnot</a:t>
            </a:r>
            <a:endParaRPr lang="fi-FI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538663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fi-FI" sz="3000" b="1" dirty="0" smtClean="0">
                <a:solidFill>
                  <a:srgbClr val="7030A0"/>
                </a:solidFill>
              </a:rPr>
              <a:t>* </a:t>
            </a: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Toteutus 1. vuoden keväällä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* Laajuus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* Valtakunnallisesti yhteneväiset sisällöt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28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- Svenska för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turism-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och</a:t>
            </a:r>
            <a:endParaRPr lang="fi-FI" sz="40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kosthållsbranschen</a:t>
            </a:r>
            <a:endParaRPr lang="fi-FI" sz="40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English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for the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Tourism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and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Hospitality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Industry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b="1" dirty="0" smtClean="0">
              <a:solidFill>
                <a:srgbClr val="7030A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b="1" dirty="0">
              <a:solidFill>
                <a:srgbClr val="7030A0"/>
              </a:solidFill>
            </a:endParaRPr>
          </a:p>
        </p:txBody>
      </p:sp>
      <p:pic>
        <p:nvPicPr>
          <p:cNvPr id="4100" name="Picture 4" descr="D:\Temporary Internet Files\Content.IE5\S10LPCML\MPj0438405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857250"/>
            <a:ext cx="1558925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229600" cy="12144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>
                <a:solidFill>
                  <a:srgbClr val="7030A0"/>
                </a:solidFill>
              </a:rPr>
              <a:t>               Ammattiopinnot: </a:t>
            </a:r>
            <a:br>
              <a:rPr lang="fi-FI" b="1" dirty="0" smtClean="0">
                <a:solidFill>
                  <a:srgbClr val="7030A0"/>
                </a:solidFill>
              </a:rPr>
            </a:br>
            <a:r>
              <a:rPr lang="fi-FI" b="1" dirty="0" smtClean="0">
                <a:solidFill>
                  <a:srgbClr val="7030A0"/>
                </a:solidFill>
              </a:rPr>
              <a:t>                 </a:t>
            </a:r>
            <a:r>
              <a:rPr lang="fi-FI" sz="4400" b="1" dirty="0" smtClean="0">
                <a:solidFill>
                  <a:srgbClr val="002060"/>
                </a:solidFill>
              </a:rPr>
              <a:t>ruotsi ja englanti</a:t>
            </a:r>
            <a:endParaRPr lang="fi-FI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85750" y="1500188"/>
            <a:ext cx="4040188" cy="2143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Toteutus 2. vuonna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Laajuus 3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Koulutusohjelma-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   </a:t>
            </a:r>
            <a:r>
              <a:rPr lang="fi-FI" sz="2800" dirty="0" err="1" smtClean="0">
                <a:solidFill>
                  <a:srgbClr val="002060"/>
                </a:solidFill>
                <a:latin typeface="+mj-lt"/>
              </a:rPr>
              <a:t>kohtaiset</a:t>
            </a: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 sisällöt</a:t>
            </a:r>
            <a:endParaRPr lang="fi-FI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3438" y="1571625"/>
            <a:ext cx="4041775" cy="2357438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dirty="0" smtClean="0">
                <a:solidFill>
                  <a:srgbClr val="C00000"/>
                </a:solidFill>
                <a:latin typeface="+mj-lt"/>
              </a:rPr>
              <a:t>Täydentäviin ammattiopintoihin voi sisällyttää  </a:t>
            </a:r>
            <a:r>
              <a:rPr lang="fi-FI" sz="2800" u="sng" dirty="0" smtClean="0">
                <a:solidFill>
                  <a:srgbClr val="C00000"/>
                </a:solidFill>
                <a:latin typeface="+mj-lt"/>
              </a:rPr>
              <a:t>3. kielen opinnot</a:t>
            </a:r>
            <a:r>
              <a:rPr lang="fi-FI" sz="2800" dirty="0" smtClean="0">
                <a:solidFill>
                  <a:srgbClr val="C00000"/>
                </a:solidFill>
                <a:latin typeface="+mj-lt"/>
              </a:rPr>
              <a:t>: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600" dirty="0" smtClean="0">
                <a:solidFill>
                  <a:srgbClr val="C00000"/>
                </a:solidFill>
                <a:latin typeface="+mj-lt"/>
              </a:rPr>
              <a:t>* Toteutus 2. vuonna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600" dirty="0" smtClean="0">
                <a:solidFill>
                  <a:srgbClr val="C00000"/>
                </a:solidFill>
                <a:latin typeface="+mj-lt"/>
              </a:rPr>
              <a:t>* Laajuus 3 + 3 op</a:t>
            </a:r>
            <a:endParaRPr lang="fi-FI" sz="2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85750" y="3571875"/>
            <a:ext cx="4211638" cy="2789238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7030A0"/>
                </a:solidFill>
              </a:rPr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- Svenska för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hotell-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och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restaurang-</a:t>
            </a:r>
            <a:endParaRPr lang="fi-FI" sz="2800" b="1" dirty="0" smtClean="0">
              <a:solidFill>
                <a:srgbClr val="00206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branschen</a:t>
            </a:r>
            <a:endParaRPr lang="fi-FI" sz="2800" b="1" dirty="0" smtClean="0">
              <a:solidFill>
                <a:srgbClr val="00206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2800" b="1" dirty="0" smtClean="0">
              <a:solidFill>
                <a:srgbClr val="00206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English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for the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Hospitality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and Catering Industry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00563" y="4071938"/>
            <a:ext cx="4041775" cy="243205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   - Palvelusaksa 1 + 2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          tai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Palveluranska 1 + 2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          tai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Palveluvenäjä 1 + 2</a:t>
            </a:r>
            <a:endParaRPr lang="fi-FI" sz="24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5127" name="Picture 3" descr="D:\Temporary Internet Files\Content.IE5\HEEBLRCH\MCj0334086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428625"/>
            <a:ext cx="998538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58175" cy="1071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4400" b="1" dirty="0" smtClean="0">
                <a:solidFill>
                  <a:srgbClr val="7030A0"/>
                </a:solidFill>
              </a:rPr>
              <a:t>Ammatillisesti syventävät kielet:</a:t>
            </a:r>
            <a:r>
              <a:rPr lang="fi-FI" b="1" dirty="0" smtClean="0">
                <a:solidFill>
                  <a:srgbClr val="7030A0"/>
                </a:solidFill>
              </a:rPr>
              <a:t/>
            </a:r>
            <a:br>
              <a:rPr lang="fi-FI" b="1" dirty="0" smtClean="0">
                <a:solidFill>
                  <a:srgbClr val="7030A0"/>
                </a:solidFill>
              </a:rPr>
            </a:br>
            <a:r>
              <a:rPr lang="fi-FI" sz="3100" b="1" dirty="0" smtClean="0">
                <a:solidFill>
                  <a:srgbClr val="7030A0"/>
                </a:solidFill>
              </a:rPr>
              <a:t>valitse näistä vähintään </a:t>
            </a:r>
            <a:r>
              <a:rPr lang="fi-FI" sz="3100" b="1" u="sng" dirty="0" smtClean="0">
                <a:solidFill>
                  <a:srgbClr val="7030A0"/>
                </a:solidFill>
              </a:rPr>
              <a:t>yksi</a:t>
            </a:r>
            <a:r>
              <a:rPr lang="fi-FI" sz="3100" b="1" dirty="0" smtClean="0">
                <a:solidFill>
                  <a:srgbClr val="7030A0"/>
                </a:solidFill>
              </a:rPr>
              <a:t> opintojakso</a:t>
            </a:r>
            <a:endParaRPr lang="fi-FI" b="1" dirty="0">
              <a:solidFill>
                <a:srgbClr val="7030A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1571625"/>
            <a:ext cx="4211638" cy="1285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* Toteutus pääasiassa 3.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  vuonna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* Laajuus 3 op</a:t>
            </a:r>
            <a:endParaRPr lang="fi-FI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71625"/>
            <a:ext cx="4041775" cy="942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C00000"/>
                </a:solidFill>
                <a:latin typeface="+mj-lt"/>
              </a:rPr>
              <a:t>* Tai muu ammatillinen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C00000"/>
                </a:solidFill>
                <a:latin typeface="+mj-lt"/>
              </a:rPr>
              <a:t>   kieli:</a:t>
            </a:r>
            <a:endParaRPr lang="fi-FI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928938"/>
            <a:ext cx="4040188" cy="34321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000" dirty="0" smtClean="0"/>
              <a:t>    </a:t>
            </a: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- Bon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appétit</a:t>
            </a:r>
            <a:endParaRPr lang="fi-FI" sz="24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English</a:t>
            </a: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for the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 Catering and Food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 Industry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- Svenska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inom</a:t>
            </a: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mat-</a:t>
            </a: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och</a:t>
            </a:r>
            <a:r>
              <a:rPr lang="fi-FI" sz="24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7030A0"/>
                </a:solidFill>
                <a:latin typeface="+mj-lt"/>
              </a:rPr>
              <a:t>livsmedelsbransch</a:t>
            </a:r>
            <a:endParaRPr lang="fi-FI" dirty="0" smtClean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28938"/>
            <a:ext cx="4041775" cy="34321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Destination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Finland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Finland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som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resemål</a:t>
            </a:r>
            <a:endParaRPr lang="fi-FI" sz="24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Destination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Finlande</a:t>
            </a:r>
            <a:endParaRPr lang="fi-FI" sz="24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Reiseziel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Finnland</a:t>
            </a:r>
            <a:endParaRPr lang="fi-FI" sz="24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Russkij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jazyk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v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sfere</a:t>
            </a: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4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2400" b="1" dirty="0" err="1" smtClean="0">
                <a:solidFill>
                  <a:srgbClr val="C00000"/>
                </a:solidFill>
                <a:latin typeface="+mj-lt"/>
              </a:rPr>
              <a:t>obsluzivanija</a:t>
            </a:r>
            <a:endParaRPr lang="fi-FI" sz="24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/>
          </a:p>
        </p:txBody>
      </p:sp>
      <p:pic>
        <p:nvPicPr>
          <p:cNvPr id="6151" name="Picture 3" descr="C:\Program Files\Microsoft Office\MEDIA\CAGCAT10\j029524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2000250"/>
            <a:ext cx="938212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6429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b="1" dirty="0" smtClean="0">
                <a:solidFill>
                  <a:schemeClr val="accent4"/>
                </a:solidFill>
              </a:rPr>
              <a:t>Muut kieliopinnot</a:t>
            </a:r>
            <a:endParaRPr lang="fi-FI" b="1" dirty="0">
              <a:solidFill>
                <a:schemeClr val="accent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313" y="857250"/>
            <a:ext cx="8501062" cy="2071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fi-FI" sz="2000" dirty="0" smtClean="0">
              <a:solidFill>
                <a:schemeClr val="accent4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* Valitse edellisten lisäksi näistä, ammatillisesti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   syventävistä kielistä tai 3. kielen valikosta yhteensä 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vähintään 6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=&gt; vähimmäismäärä 21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* Oman kiinnostuksesi ja tarpeesi mukaan voit opiskella  lisää kieliä myös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   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 </a:t>
            </a:r>
            <a:r>
              <a:rPr lang="fi-FI" sz="2000" u="sng" dirty="0" err="1" smtClean="0">
                <a:solidFill>
                  <a:schemeClr val="accent4"/>
                </a:solidFill>
                <a:latin typeface="+mj-lt"/>
              </a:rPr>
              <a:t>vv-opintoina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28625" y="2928938"/>
            <a:ext cx="8501063" cy="36464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Saksan peruskurssi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Ranskan peruskurssi   6 op         </a:t>
            </a:r>
            <a:r>
              <a:rPr lang="fi-FI" b="1" dirty="0" smtClean="0">
                <a:solidFill>
                  <a:srgbClr val="7030A0"/>
                </a:solidFill>
                <a:latin typeface="+mj-lt"/>
              </a:rPr>
              <a:t>Edellytetään 3. kielen opintoihin,</a:t>
            </a:r>
            <a:endParaRPr lang="fi-FI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Venäjän peruskurssi   6 op          </a:t>
            </a:r>
            <a:r>
              <a:rPr lang="fi-FI" b="1" dirty="0" smtClean="0">
                <a:solidFill>
                  <a:srgbClr val="7030A0"/>
                </a:solidFill>
                <a:latin typeface="+mj-lt"/>
              </a:rPr>
              <a:t>jos pohjalla ≤ 3 lukion kurssia.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Espanjan peruskurssi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Palveluespanja 1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Palveluespanja 2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Italian peruskurssi 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Palveluitalia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chemeClr val="accent4"/>
                </a:solidFill>
                <a:latin typeface="+mj-lt"/>
              </a:rPr>
              <a:t>&amp; Englannin ja Ruotsin tukikurssit  3 op (vain </a:t>
            </a:r>
            <a:r>
              <a:rPr lang="fi-FI" b="1" dirty="0" err="1" smtClean="0">
                <a:solidFill>
                  <a:schemeClr val="accent4"/>
                </a:solidFill>
                <a:latin typeface="+mj-lt"/>
              </a:rPr>
              <a:t>vv-opintoihin</a:t>
            </a:r>
            <a:r>
              <a:rPr lang="fi-FI" b="1" dirty="0" smtClean="0">
                <a:solidFill>
                  <a:schemeClr val="accent4"/>
                </a:solidFill>
                <a:latin typeface="+mj-lt"/>
              </a:rPr>
              <a:t>)</a:t>
            </a:r>
            <a:endParaRPr lang="fi-FI" b="1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Right Brace 7"/>
          <p:cNvSpPr/>
          <p:nvPr/>
        </p:nvSpPr>
        <p:spPr>
          <a:xfrm rot="10800000" flipH="1">
            <a:off x="4000500" y="3071813"/>
            <a:ext cx="428625" cy="928687"/>
          </a:xfrm>
          <a:prstGeom prst="rightBrace">
            <a:avLst>
              <a:gd name="adj1" fmla="val 8333"/>
              <a:gd name="adj2" fmla="val 48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pic>
        <p:nvPicPr>
          <p:cNvPr id="7174" name="Picture 6" descr="D:\Temporary Internet Files\Content.IE5\IQ7NU2GM\MCj0423792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4214813"/>
            <a:ext cx="183991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400" b="1" i="1" dirty="0" smtClean="0">
                <a:solidFill>
                  <a:srgbClr val="7030A0"/>
                </a:solidFill>
                <a:latin typeface="+mj-lt"/>
              </a:rPr>
              <a:t>Monipuolinen ja hyvä kielitaito on valttikortti työmarkkinoilla!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4400" b="1" i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400" b="1" i="1" dirty="0" smtClean="0">
                <a:solidFill>
                  <a:srgbClr val="7030A0"/>
                </a:solidFill>
                <a:latin typeface="+mj-lt"/>
              </a:rPr>
              <a:t>Tervetuloa kielimatkalle!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4000" b="1" i="1" dirty="0">
              <a:solidFill>
                <a:srgbClr val="7030A0"/>
              </a:solidFill>
              <a:latin typeface="+mj-lt"/>
            </a:endParaRPr>
          </a:p>
        </p:txBody>
      </p:sp>
      <p:pic>
        <p:nvPicPr>
          <p:cNvPr id="8195" name="Picture 4" descr="D:\Temporary Internet Files\Content.IE5\4L2X9ULI\MCj0411938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000500"/>
            <a:ext cx="285908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rgbClr val="C7E2FA"/>
      </a:lt1>
      <a:dk2>
        <a:srgbClr val="04617B"/>
      </a:dk2>
      <a:lt2>
        <a:srgbClr val="DBF5F9"/>
      </a:lt2>
      <a:accent1>
        <a:srgbClr val="DBF5F9"/>
      </a:accent1>
      <a:accent2>
        <a:srgbClr val="C4EEFF"/>
      </a:accent2>
      <a:accent3>
        <a:srgbClr val="C9FAFC"/>
      </a:accent3>
      <a:accent4>
        <a:srgbClr val="7030A0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158</TotalTime>
  <Words>283</Words>
  <Application>Microsoft Office PowerPoint</Application>
  <PresentationFormat>Näytössä katseltava diaesitys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Wingdings</vt:lpstr>
      <vt:lpstr>Flow</vt:lpstr>
      <vt:lpstr>Kieliopinnot Hotelli- ja ravintola-alan koulutusohjelma</vt:lpstr>
      <vt:lpstr>Yhteiset opinnot</vt:lpstr>
      <vt:lpstr>               Ammattiopinnot:                   ruotsi ja englanti</vt:lpstr>
      <vt:lpstr>Ammatillisesti syventävät kielet: valitse näistä vähintään yksi opintojakso</vt:lpstr>
      <vt:lpstr>Muut kieliopinnot</vt:lpstr>
      <vt:lpstr>PowerPoint-esitys</vt:lpstr>
    </vt:vector>
  </TitlesOfParts>
  <Company>Savonia 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kk45463</dc:creator>
  <cp:lastModifiedBy>Mika Siiskonen</cp:lastModifiedBy>
  <cp:revision>18</cp:revision>
  <dcterms:created xsi:type="dcterms:W3CDTF">2008-11-14T10:48:27Z</dcterms:created>
  <dcterms:modified xsi:type="dcterms:W3CDTF">2012-09-05T11:50:22Z</dcterms:modified>
</cp:coreProperties>
</file>