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6" saveSubsetFonts="1">
  <p:sldMasterIdLst>
    <p:sldMasterId id="2147483690" r:id="rId1"/>
  </p:sldMasterIdLst>
  <p:notesMasterIdLst>
    <p:notesMasterId r:id="rId13"/>
  </p:notesMasterIdLst>
  <p:handoutMasterIdLst>
    <p:handoutMasterId r:id="rId14"/>
  </p:handoutMasterIdLst>
  <p:sldIdLst>
    <p:sldId id="268" r:id="rId2"/>
    <p:sldId id="269" r:id="rId3"/>
    <p:sldId id="273" r:id="rId4"/>
    <p:sldId id="284" r:id="rId5"/>
    <p:sldId id="274" r:id="rId6"/>
    <p:sldId id="275" r:id="rId7"/>
    <p:sldId id="288" r:id="rId8"/>
    <p:sldId id="290" r:id="rId9"/>
    <p:sldId id="292" r:id="rId10"/>
    <p:sldId id="291" r:id="rId11"/>
    <p:sldId id="286" r:id="rId12"/>
  </p:sldIdLst>
  <p:sldSz cx="9144000" cy="6858000" type="screen4x3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66"/>
    <a:srgbClr val="5F5F5F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9" autoAdjust="0"/>
  </p:normalViewPr>
  <p:slideViewPr>
    <p:cSldViewPr>
      <p:cViewPr>
        <p:scale>
          <a:sx n="100" d="100"/>
          <a:sy n="100" d="100"/>
        </p:scale>
        <p:origin x="-1932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FC4253E-380D-40DC-A3F5-F8CDD8CD4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234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89475"/>
            <a:ext cx="4984750" cy="44434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Muokkaa tekstin perustyylejä napsauttamalla</a:t>
            </a:r>
          </a:p>
          <a:p>
            <a:pPr lvl="1"/>
            <a:r>
              <a:rPr lang="en-US" noProof="0" smtClean="0"/>
              <a:t>Toinen taso</a:t>
            </a:r>
          </a:p>
          <a:p>
            <a:pPr lvl="2"/>
            <a:r>
              <a:rPr lang="en-US" noProof="0" smtClean="0"/>
              <a:t>Kolmas taso</a:t>
            </a:r>
          </a:p>
          <a:p>
            <a:pPr lvl="3"/>
            <a:r>
              <a:rPr lang="en-US" noProof="0" smtClean="0"/>
              <a:t>Neljäs taso</a:t>
            </a:r>
          </a:p>
          <a:p>
            <a:pPr lvl="4"/>
            <a:r>
              <a:rPr lang="en-US" noProof="0" smtClean="0"/>
              <a:t>Viides taso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8950"/>
            <a:ext cx="2946400" cy="493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E8E57E8-C3C3-4DDC-8F81-1037A8CFB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655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Huomautusten paikkamerkki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fi-FI" smtClean="0"/>
          </a:p>
        </p:txBody>
      </p:sp>
      <p:sp>
        <p:nvSpPr>
          <p:cNvPr id="14340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fld id="{8233218B-5B26-40A9-A175-4FD342BC08BB}" type="slidenum">
              <a:rPr lang="en-US" smtClean="0">
                <a:latin typeface="Times New Roman" pitchFamily="18" charset="0"/>
              </a:rPr>
              <a:pPr/>
              <a:t>24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C5B20-FE24-4C7D-A144-FB6760ECDC3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09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4727E9-6D44-4C41-A986-F726FC94F9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2389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EF147-D59A-4204-970B-E61C60164B2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0265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206BD-D080-41BD-9B07-CF8879FCCE2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087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13BF2-BA17-4269-9AA2-1AF8076F899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7036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D5137-404B-4AB4-9556-05F85DDAA96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780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C85B2-1E3F-42B7-BCAF-8C131BC1F6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823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2616D-5E20-4E22-AD49-FD2BB9948B5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0211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0CFC-6A7E-48F6-B95F-B3D71D2253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150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ADC59A-0DE6-4746-9ED8-80D7E1A1F2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83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5C16F-4FD7-4190-B416-06E7FE0DECB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9693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perustyyl. napsautt.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fld id="{85FF5293-E4A2-41B1-B7CD-167778BBBF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anja-riitta.keinanen@savonia.f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404813"/>
            <a:ext cx="7772400" cy="1462087"/>
          </a:xfrm>
        </p:spPr>
        <p:txBody>
          <a:bodyPr/>
          <a:lstStyle/>
          <a:p>
            <a:pPr eaLnBrk="1" hangingPunct="1"/>
            <a:r>
              <a:rPr lang="fi-FI" altLang="zh-CN" sz="3200" b="1" smtClean="0">
                <a:solidFill>
                  <a:srgbClr val="FFFF66"/>
                </a:solidFill>
                <a:ea typeface="宋体" pitchFamily="2" charset="-122"/>
              </a:rPr>
              <a:t>Kehitt</a:t>
            </a:r>
            <a:r>
              <a:rPr lang="fi-FI" altLang="zh-CN" sz="3200" b="1" smtClean="0">
                <a:solidFill>
                  <a:srgbClr val="FFFF66"/>
                </a:solidFill>
                <a:latin typeface="Verdana" pitchFamily="34" charset="0"/>
                <a:ea typeface="宋体" pitchFamily="2" charset="-122"/>
              </a:rPr>
              <a:t>ä</a:t>
            </a:r>
            <a:r>
              <a:rPr lang="fi-FI" altLang="zh-CN" sz="3200" b="1" smtClean="0">
                <a:solidFill>
                  <a:srgbClr val="FFFF66"/>
                </a:solidFill>
                <a:ea typeface="宋体" pitchFamily="2" charset="-122"/>
              </a:rPr>
              <a:t>misprojektin suunnittelu ja toteuttaminen </a:t>
            </a:r>
            <a:br>
              <a:rPr lang="fi-FI" altLang="zh-CN" sz="3200" b="1" smtClean="0">
                <a:solidFill>
                  <a:srgbClr val="FFFF66"/>
                </a:solidFill>
                <a:ea typeface="宋体" pitchFamily="2" charset="-122"/>
              </a:rPr>
            </a:br>
            <a:r>
              <a:rPr lang="fi-FI" altLang="zh-CN" sz="3200" b="1" smtClean="0">
                <a:solidFill>
                  <a:srgbClr val="FFFF66"/>
                </a:solidFill>
                <a:ea typeface="宋体" pitchFamily="2" charset="-122"/>
              </a:rPr>
              <a:t>6op</a:t>
            </a:r>
            <a:endParaRPr lang="fi-FI" sz="3200" b="1" smtClean="0">
              <a:solidFill>
                <a:srgbClr val="FFFF66"/>
              </a:solidFill>
            </a:endParaRP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2565400"/>
            <a:ext cx="8540750" cy="3532188"/>
          </a:xfrm>
        </p:spPr>
        <p:txBody>
          <a:bodyPr/>
          <a:lstStyle/>
          <a:p>
            <a:pPr eaLnBrk="1" hangingPunct="1"/>
            <a:r>
              <a:rPr lang="fi-FI" altLang="zh-CN" sz="2400" i="1" smtClean="0">
                <a:latin typeface="Arial Rounded MT Bold" pitchFamily="34" charset="0"/>
                <a:ea typeface="宋体" pitchFamily="2" charset="-122"/>
              </a:rPr>
              <a:t>Työelämälähtöisen projektin suunnittelu ja toteuttaminen</a:t>
            </a:r>
          </a:p>
          <a:p>
            <a:pPr eaLnBrk="1" hangingPunct="1"/>
            <a:r>
              <a:rPr lang="fi-FI" altLang="zh-CN" sz="2400" i="1" smtClean="0">
                <a:latin typeface="Arial Rounded MT Bold" pitchFamily="34" charset="0"/>
                <a:ea typeface="宋体" pitchFamily="2" charset="-122"/>
              </a:rPr>
              <a:t>Projektityöskentely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4643438" y="4581525"/>
            <a:ext cx="3852862" cy="9540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Anja-Riitta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Keinänen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</a:p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smtClean="0">
                <a:solidFill>
                  <a:srgbClr val="FFFF66"/>
                </a:solidFill>
              </a:rPr>
              <a:t>Projektien aiheita 2012-13</a:t>
            </a:r>
            <a:endParaRPr lang="fi-FI" sz="2000" smtClean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fi-FI" sz="1800" dirty="0" err="1" smtClean="0"/>
              <a:t>Future</a:t>
            </a:r>
            <a:r>
              <a:rPr lang="fi-FI" sz="1800" dirty="0" smtClean="0"/>
              <a:t> Food hanke</a:t>
            </a:r>
          </a:p>
          <a:p>
            <a:pPr>
              <a:defRPr/>
            </a:pPr>
            <a:r>
              <a:rPr lang="fi-FI" sz="1800" dirty="0" smtClean="0"/>
              <a:t>Elintarvikkeiden kehittämistä</a:t>
            </a:r>
          </a:p>
          <a:p>
            <a:pPr>
              <a:defRPr/>
            </a:pPr>
            <a:r>
              <a:rPr lang="fi-FI" sz="1800" dirty="0" smtClean="0"/>
              <a:t>Kuluttajalähtöistä tuotteistamista</a:t>
            </a:r>
          </a:p>
          <a:p>
            <a:pPr>
              <a:defRPr/>
            </a:pPr>
            <a:r>
              <a:rPr lang="fi-FI" sz="1800" dirty="0" smtClean="0"/>
              <a:t>Markkinaselvityksiä</a:t>
            </a:r>
          </a:p>
          <a:p>
            <a:pPr>
              <a:defRPr/>
            </a:pPr>
            <a:r>
              <a:rPr lang="fi-FI" sz="1800" dirty="0" smtClean="0"/>
              <a:t>Kilpailija-analyysejä</a:t>
            </a:r>
          </a:p>
          <a:p>
            <a:pPr>
              <a:defRPr/>
            </a:pPr>
            <a:r>
              <a:rPr lang="fi-FI" sz="1800" dirty="0" smtClean="0"/>
              <a:t>Kuluttaja-arviointeja (aistinvaraisia arviointeja, valintakäyttäytymistä)</a:t>
            </a:r>
          </a:p>
          <a:p>
            <a:pPr>
              <a:defRPr/>
            </a:pPr>
            <a:r>
              <a:rPr lang="fi-FI" sz="1800" dirty="0" smtClean="0"/>
              <a:t>Omavalvonnan suunnittelua</a:t>
            </a:r>
          </a:p>
          <a:p>
            <a:pPr>
              <a:defRPr/>
            </a:pPr>
            <a:r>
              <a:rPr lang="fi-FI" sz="1800" dirty="0" smtClean="0"/>
              <a:t>Ruokaohjeiden kehittämistä ja tarjoiluehdotuksia</a:t>
            </a:r>
          </a:p>
          <a:p>
            <a:pPr>
              <a:defRPr/>
            </a:pPr>
            <a:r>
              <a:rPr lang="fi-FI" sz="1800" dirty="0" smtClean="0"/>
              <a:t>Tuote-esitteiden kehittämistä</a:t>
            </a:r>
          </a:p>
          <a:p>
            <a:pPr>
              <a:defRPr/>
            </a:pPr>
            <a:r>
              <a:rPr lang="fi-FI" sz="1800" dirty="0" smtClean="0"/>
              <a:t>Markkinoinnin ja tuotelanseerauksen suunnittelua</a:t>
            </a:r>
          </a:p>
          <a:p>
            <a:pPr marL="0" indent="0">
              <a:buFontTx/>
              <a:buNone/>
              <a:defRPr/>
            </a:pPr>
            <a:endParaRPr lang="fi-FI" sz="1800" dirty="0" smtClean="0"/>
          </a:p>
          <a:p>
            <a:pPr marL="0" indent="0">
              <a:buFontTx/>
              <a:buNone/>
              <a:defRPr/>
            </a:pPr>
            <a:r>
              <a:rPr lang="fi-FI" sz="1800" dirty="0" smtClean="0"/>
              <a:t>Hankkeessa yli 20 pohjoissavolaista elintarvikeyritystä</a:t>
            </a:r>
          </a:p>
          <a:p>
            <a:pPr marL="0" indent="0">
              <a:buFontTx/>
              <a:buNone/>
              <a:defRPr/>
            </a:pPr>
            <a:r>
              <a:rPr lang="fi-FI" sz="1800" dirty="0" smtClean="0"/>
              <a:t>Työskentely uusissa </a:t>
            </a:r>
            <a:r>
              <a:rPr lang="fi-FI" sz="1800" dirty="0" err="1" smtClean="0"/>
              <a:t>Reston</a:t>
            </a:r>
            <a:r>
              <a:rPr lang="fi-FI" sz="1800" dirty="0" smtClean="0"/>
              <a:t> tuotekehitys- ja kuluttajatutkimustiloissa (4. krs)</a:t>
            </a:r>
          </a:p>
          <a:p>
            <a:pPr marL="0" indent="0">
              <a:buFontTx/>
              <a:buNone/>
              <a:defRPr/>
            </a:pPr>
            <a:endParaRPr lang="fi-FI" sz="1800" dirty="0"/>
          </a:p>
          <a:p>
            <a:pPr marL="0" indent="0">
              <a:buFontTx/>
              <a:buNone/>
              <a:defRPr/>
            </a:pPr>
            <a:r>
              <a:rPr lang="fi-FI" sz="1800" dirty="0" smtClean="0"/>
              <a:t>Yhteyshenkilö Anja-Riitta Keinänen</a:t>
            </a:r>
          </a:p>
          <a:p>
            <a:pPr>
              <a:defRPr/>
            </a:pPr>
            <a:endParaRPr lang="fi-FI" sz="1800" dirty="0" smtClean="0"/>
          </a:p>
          <a:p>
            <a:pPr>
              <a:defRPr/>
            </a:pPr>
            <a:endParaRPr lang="fi-FI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smtClean="0">
                <a:solidFill>
                  <a:srgbClr val="FFFF66"/>
                </a:solidFill>
              </a:rPr>
              <a:t>Tervetuloa mukaan projekteihin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fi-FI" sz="1600" b="1" smtClean="0"/>
              <a:t>Opintojen laajuus: 6op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16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b="1" smtClean="0"/>
              <a:t>Suunnitellaan yhdessä;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i-FI" sz="1600" b="1" smtClean="0"/>
              <a:t>sovitaan mielenkiintoinen projektiaihe,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i-FI" sz="1600" b="1" smtClean="0"/>
              <a:t>kootaan projektiryhmä ja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fi-FI" sz="1600" b="1" smtClean="0"/>
              <a:t>tehdään alustava toteutussuunnitelma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16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b="1" smtClean="0"/>
              <a:t>Ota rohkeasti yhteyttä!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16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smtClean="0"/>
              <a:t>Opintojakson yhteyshenkilö: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1600" b="1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smtClean="0"/>
              <a:t>Anja-Riitta Keinänen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smtClean="0">
                <a:hlinkClick r:id="rId2"/>
              </a:rPr>
              <a:t>anja-riitta.keinanen@savonia.fi</a:t>
            </a:r>
            <a:endParaRPr lang="fi-FI" sz="16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smtClean="0"/>
              <a:t>044-7856050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smtClean="0"/>
              <a:t>Microkadun kampus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smtClean="0"/>
              <a:t>Työhuone S562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smtClean="0"/>
              <a:t>Vastaanottoajat (työhuone):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i-FI" sz="1600" smtClean="0"/>
              <a:t> ti 22.11. klo 9-10, to 24.11. klo 12-14, ti 29.11. klo 11-13 tai sovitaan sähköpostitse</a:t>
            </a:r>
          </a:p>
          <a:p>
            <a:pPr>
              <a:lnSpc>
                <a:spcPct val="80000"/>
              </a:lnSpc>
              <a:buFontTx/>
              <a:buNone/>
            </a:pPr>
            <a:endParaRPr lang="fi-FI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zh-CN" sz="2400" b="1" i="1" smtClean="0">
                <a:solidFill>
                  <a:srgbClr val="FFFF66"/>
                </a:solidFill>
                <a:ea typeface="宋体" pitchFamily="2" charset="-122"/>
              </a:rPr>
              <a:t>Ty</a:t>
            </a:r>
            <a:r>
              <a:rPr lang="fi-FI" altLang="zh-CN" sz="2400" b="1" i="1" smtClean="0">
                <a:solidFill>
                  <a:srgbClr val="FFFF66"/>
                </a:solidFill>
                <a:latin typeface="Verdana" pitchFamily="34" charset="0"/>
                <a:ea typeface="宋体" pitchFamily="2" charset="-122"/>
              </a:rPr>
              <a:t>ö</a:t>
            </a:r>
            <a:r>
              <a:rPr lang="fi-FI" altLang="zh-CN" sz="2400" b="1" i="1" smtClean="0">
                <a:solidFill>
                  <a:srgbClr val="FFFF66"/>
                </a:solidFill>
                <a:ea typeface="宋体" pitchFamily="2" charset="-122"/>
              </a:rPr>
              <a:t>el</a:t>
            </a:r>
            <a:r>
              <a:rPr lang="fi-FI" altLang="zh-CN" sz="2400" b="1" i="1" smtClean="0">
                <a:solidFill>
                  <a:srgbClr val="FFFF66"/>
                </a:solidFill>
                <a:latin typeface="Verdana" pitchFamily="34" charset="0"/>
                <a:ea typeface="宋体" pitchFamily="2" charset="-122"/>
              </a:rPr>
              <a:t>ä</a:t>
            </a:r>
            <a:r>
              <a:rPr lang="fi-FI" altLang="zh-CN" sz="2400" b="1" i="1" smtClean="0">
                <a:solidFill>
                  <a:srgbClr val="FFFF66"/>
                </a:solidFill>
                <a:ea typeface="宋体" pitchFamily="2" charset="-122"/>
              </a:rPr>
              <a:t>m</a:t>
            </a:r>
            <a:r>
              <a:rPr lang="fi-FI" altLang="zh-CN" sz="2400" b="1" i="1" smtClean="0">
                <a:solidFill>
                  <a:srgbClr val="FFFF66"/>
                </a:solidFill>
                <a:latin typeface="Verdana" pitchFamily="34" charset="0"/>
                <a:ea typeface="宋体" pitchFamily="2" charset="-122"/>
              </a:rPr>
              <a:t>ä</a:t>
            </a:r>
            <a:r>
              <a:rPr lang="fi-FI" altLang="zh-CN" sz="2400" b="1" i="1" smtClean="0">
                <a:solidFill>
                  <a:srgbClr val="FFFF66"/>
                </a:solidFill>
                <a:ea typeface="宋体" pitchFamily="2" charset="-122"/>
              </a:rPr>
              <a:t>l</a:t>
            </a:r>
            <a:r>
              <a:rPr lang="fi-FI" altLang="zh-CN" sz="2400" b="1" i="1" smtClean="0">
                <a:solidFill>
                  <a:srgbClr val="FFFF66"/>
                </a:solidFill>
                <a:latin typeface="Verdana" pitchFamily="34" charset="0"/>
                <a:ea typeface="宋体" pitchFamily="2" charset="-122"/>
              </a:rPr>
              <a:t>ä</a:t>
            </a:r>
            <a:r>
              <a:rPr lang="fi-FI" altLang="zh-CN" sz="2400" b="1" i="1" smtClean="0">
                <a:solidFill>
                  <a:srgbClr val="FFFF66"/>
                </a:solidFill>
                <a:ea typeface="宋体" pitchFamily="2" charset="-122"/>
              </a:rPr>
              <a:t>ht</a:t>
            </a:r>
            <a:r>
              <a:rPr lang="fi-FI" altLang="zh-CN" sz="2400" b="1" i="1" smtClean="0">
                <a:solidFill>
                  <a:srgbClr val="FFFF66"/>
                </a:solidFill>
                <a:latin typeface="Verdana" pitchFamily="34" charset="0"/>
                <a:ea typeface="宋体" pitchFamily="2" charset="-122"/>
              </a:rPr>
              <a:t>ö</a:t>
            </a:r>
            <a:r>
              <a:rPr lang="fi-FI" altLang="zh-CN" sz="2400" b="1" i="1" smtClean="0">
                <a:solidFill>
                  <a:srgbClr val="FFFF66"/>
                </a:solidFill>
                <a:ea typeface="宋体" pitchFamily="2" charset="-122"/>
              </a:rPr>
              <a:t>isen projektin suunnittelu ja toteuttaminen</a:t>
            </a:r>
            <a:endParaRPr lang="fi-FI" sz="2400" b="1" smtClean="0">
              <a:solidFill>
                <a:srgbClr val="FFFF66"/>
              </a:solidFill>
            </a:endParaRP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23850" y="1916113"/>
            <a:ext cx="8540750" cy="4175125"/>
          </a:xfrm>
        </p:spPr>
        <p:txBody>
          <a:bodyPr/>
          <a:lstStyle/>
          <a:p>
            <a:pPr eaLnBrk="1" hangingPunct="1"/>
            <a:r>
              <a:rPr lang="fi-FI" altLang="zh-CN" sz="2400" smtClean="0">
                <a:ea typeface="宋体" pitchFamily="2" charset="-122"/>
              </a:rPr>
              <a:t>Projektiosaaminen, projektin suunnittelu ja ohjaus</a:t>
            </a:r>
          </a:p>
          <a:p>
            <a:pPr eaLnBrk="1" hangingPunct="1"/>
            <a:r>
              <a:rPr lang="fi-FI" altLang="zh-CN" sz="2400" smtClean="0">
                <a:ea typeface="宋体" pitchFamily="2" charset="-122"/>
              </a:rPr>
              <a:t>Innovaatiot ja kehittäminen</a:t>
            </a:r>
          </a:p>
          <a:p>
            <a:pPr eaLnBrk="1" hangingPunct="1"/>
            <a:r>
              <a:rPr lang="fi-FI" altLang="zh-CN" sz="2400" smtClean="0">
                <a:ea typeface="宋体" pitchFamily="2" charset="-122"/>
              </a:rPr>
              <a:t>Projektin suunnittelu ja toteutus</a:t>
            </a:r>
          </a:p>
          <a:p>
            <a:pPr eaLnBrk="1" hangingPunct="1"/>
            <a:r>
              <a:rPr lang="fi-FI" altLang="zh-CN" sz="2400" smtClean="0">
                <a:ea typeface="宋体" pitchFamily="2" charset="-122"/>
              </a:rPr>
              <a:t>Projektiesittelyt</a:t>
            </a:r>
          </a:p>
          <a:p>
            <a:pPr eaLnBrk="1" hangingPunct="1">
              <a:buFontTx/>
              <a:buNone/>
            </a:pPr>
            <a:endParaRPr lang="fi-F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zh-CN" sz="3200" b="1" i="1" smtClean="0">
                <a:solidFill>
                  <a:srgbClr val="FFFF66"/>
                </a:solidFill>
                <a:ea typeface="宋体" pitchFamily="2" charset="-122"/>
              </a:rPr>
              <a:t>Projektity</a:t>
            </a:r>
            <a:r>
              <a:rPr lang="fi-FI" altLang="zh-CN" sz="3200" b="1" i="1" smtClean="0">
                <a:solidFill>
                  <a:srgbClr val="FFFF66"/>
                </a:solidFill>
                <a:latin typeface="Verdana" pitchFamily="34" charset="0"/>
                <a:ea typeface="宋体" pitchFamily="2" charset="-122"/>
              </a:rPr>
              <a:t>ö</a:t>
            </a:r>
            <a:r>
              <a:rPr lang="fi-FI" altLang="zh-CN" sz="3200" b="1" i="1" smtClean="0">
                <a:solidFill>
                  <a:srgbClr val="FFFF66"/>
                </a:solidFill>
                <a:ea typeface="宋体" pitchFamily="2" charset="-122"/>
              </a:rPr>
              <a:t>skentely</a:t>
            </a:r>
            <a:endParaRPr lang="fi-FI" sz="3200" b="1" smtClean="0">
              <a:solidFill>
                <a:srgbClr val="FFFF66"/>
              </a:solidFill>
            </a:endParaRPr>
          </a:p>
        </p:txBody>
      </p:sp>
      <p:sp>
        <p:nvSpPr>
          <p:cNvPr id="4099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i-FI" altLang="zh-CN" sz="2800" smtClean="0">
                <a:ea typeface="宋体" pitchFamily="2" charset="-122"/>
              </a:rPr>
              <a:t>Ty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ö</a:t>
            </a:r>
            <a:r>
              <a:rPr lang="fi-FI" altLang="zh-CN" sz="2800" smtClean="0">
                <a:ea typeface="宋体" pitchFamily="2" charset="-122"/>
              </a:rPr>
              <a:t>skentely projektiryhm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ä</a:t>
            </a:r>
            <a:r>
              <a:rPr lang="fi-FI" altLang="zh-CN" sz="2800" smtClean="0">
                <a:ea typeface="宋体" pitchFamily="2" charset="-122"/>
              </a:rPr>
              <a:t>ss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ä</a:t>
            </a:r>
            <a:r>
              <a:rPr lang="fi-FI" altLang="zh-CN" sz="2800" smtClean="0">
                <a:ea typeface="宋体" pitchFamily="2" charset="-122"/>
              </a:rPr>
              <a:t> </a:t>
            </a:r>
          </a:p>
          <a:p>
            <a:pPr eaLnBrk="1" hangingPunct="1">
              <a:buFontTx/>
              <a:buNone/>
            </a:pPr>
            <a:r>
              <a:rPr lang="fi-FI" altLang="zh-CN" sz="2800" smtClean="0">
                <a:ea typeface="宋体" pitchFamily="2" charset="-122"/>
              </a:rPr>
              <a:t>	projektity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ö</a:t>
            </a:r>
            <a:r>
              <a:rPr lang="fi-FI" altLang="zh-CN" sz="2800" smtClean="0">
                <a:ea typeface="宋体" pitchFamily="2" charset="-122"/>
              </a:rPr>
              <a:t>ntekij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ä</a:t>
            </a:r>
            <a:r>
              <a:rPr lang="fi-FI" altLang="zh-CN" sz="2800" smtClean="0">
                <a:ea typeface="宋体" pitchFamily="2" charset="-122"/>
              </a:rPr>
              <a:t>nä</a:t>
            </a:r>
          </a:p>
          <a:p>
            <a:pPr eaLnBrk="1" hangingPunct="1">
              <a:buFontTx/>
              <a:buNone/>
            </a:pPr>
            <a:r>
              <a:rPr lang="fi-FI" altLang="zh-CN" sz="2800" smtClean="0">
                <a:ea typeface="宋体" pitchFamily="2" charset="-122"/>
              </a:rPr>
              <a:t>	suunnittelijana </a:t>
            </a:r>
          </a:p>
          <a:p>
            <a:pPr eaLnBrk="1" hangingPunct="1">
              <a:buFontTx/>
              <a:buNone/>
            </a:pPr>
            <a:r>
              <a:rPr lang="fi-FI" altLang="zh-CN" sz="2800" smtClean="0">
                <a:ea typeface="宋体" pitchFamily="2" charset="-122"/>
              </a:rPr>
              <a:t>	koordinoijana </a:t>
            </a:r>
          </a:p>
          <a:p>
            <a:pPr eaLnBrk="1" hangingPunct="1"/>
            <a:r>
              <a:rPr lang="fi-FI" altLang="zh-CN" sz="2800" smtClean="0">
                <a:ea typeface="宋体" pitchFamily="2" charset="-122"/>
              </a:rPr>
              <a:t>toteutetaan eri toimintaymp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ä</a:t>
            </a:r>
            <a:r>
              <a:rPr lang="fi-FI" altLang="zh-CN" sz="2800" smtClean="0">
                <a:ea typeface="宋体" pitchFamily="2" charset="-122"/>
              </a:rPr>
              <a:t>rist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ö</a:t>
            </a:r>
            <a:r>
              <a:rPr lang="fi-FI" altLang="zh-CN" sz="2800" smtClean="0">
                <a:ea typeface="宋体" pitchFamily="2" charset="-122"/>
              </a:rPr>
              <a:t>iss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ä</a:t>
            </a:r>
            <a:r>
              <a:rPr lang="fi-FI" altLang="zh-CN" sz="2800" smtClean="0">
                <a:ea typeface="宋体" pitchFamily="2" charset="-122"/>
              </a:rPr>
              <a:t> toimeksiantoina</a:t>
            </a:r>
          </a:p>
          <a:p>
            <a:pPr eaLnBrk="1" hangingPunct="1"/>
            <a:r>
              <a:rPr lang="fi-FI" altLang="zh-CN" sz="2800" smtClean="0">
                <a:ea typeface="宋体" pitchFamily="2" charset="-122"/>
              </a:rPr>
              <a:t>ammatillisten tietojen ja taitojen soveltamista toimeksiantoon</a:t>
            </a:r>
          </a:p>
          <a:p>
            <a:pPr eaLnBrk="1" hangingPunct="1"/>
            <a:r>
              <a:rPr lang="fi-FI" altLang="zh-CN" sz="2800" smtClean="0">
                <a:ea typeface="宋体" pitchFamily="2" charset="-122"/>
              </a:rPr>
              <a:t>soveltavaa tutkimusta ja kehitt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ä</a:t>
            </a:r>
            <a:r>
              <a:rPr lang="fi-FI" altLang="zh-CN" sz="2800" smtClean="0">
                <a:ea typeface="宋体" pitchFamily="2" charset="-122"/>
              </a:rPr>
              <a:t>mist</a:t>
            </a:r>
            <a:r>
              <a:rPr lang="fi-FI" altLang="zh-CN" sz="2800" smtClean="0">
                <a:latin typeface="Times New Roman" pitchFamily="18" charset="0"/>
                <a:ea typeface="宋体" pitchFamily="2" charset="-122"/>
              </a:rPr>
              <a:t>ä</a:t>
            </a:r>
            <a:endParaRPr lang="fi-FI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2000" b="1" smtClean="0">
                <a:solidFill>
                  <a:srgbClr val="FFFF66"/>
                </a:solidFill>
              </a:rPr>
              <a:t>Esimerkkejä toteutuneista projekteista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1600200"/>
            <a:ext cx="8842375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i="1" smtClean="0">
                <a:solidFill>
                  <a:srgbClr val="FFFF66"/>
                </a:solidFill>
              </a:rPr>
              <a:t>Vanhusten ravitsemus –hanke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800" b="1" i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smtClean="0"/>
              <a:t>	Elintarvikekaupan katselmukset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u="sng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800" b="1" i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i="1" smtClean="0">
                <a:solidFill>
                  <a:srgbClr val="FFFF66"/>
                </a:solidFill>
              </a:rPr>
              <a:t>LaatuSavo hanke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800" b="1" i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smtClean="0"/>
              <a:t>	Ympäristökatselmukset matkailuyrityksiin ja ravintoloihin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i="1" smtClean="0">
                <a:solidFill>
                  <a:srgbClr val="FFFF00"/>
                </a:solidFill>
              </a:rPr>
              <a:t>Erilaiset tapahtumat ja kampanjat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i-FI" sz="1800" smtClean="0"/>
              <a:t>		esim. City-market –kampanja, juhlat, messut jne…..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200" b="1" smtClean="0"/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2000" b="1" smtClean="0">
                <a:solidFill>
                  <a:srgbClr val="FFFF66"/>
                </a:solidFill>
              </a:rPr>
              <a:t>Esimerkkejä toteutuneista projekteista</a:t>
            </a: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685800" y="1268413"/>
            <a:ext cx="8350250" cy="511333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600" b="1" i="1" smtClean="0">
                <a:solidFill>
                  <a:srgbClr val="FFFF66"/>
                </a:solidFill>
              </a:rPr>
              <a:t>Hyvinvointikauppa –projekti</a:t>
            </a:r>
            <a:r>
              <a:rPr lang="fi-FI" sz="1600" b="1" smtClean="0"/>
              <a:t> (tietoa ohessa)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6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600" b="1" i="1" smtClean="0">
                <a:solidFill>
                  <a:srgbClr val="FFFF66"/>
                </a:solidFill>
              </a:rPr>
              <a:t>Nestori hanke ja OppimisTori hanke</a:t>
            </a:r>
            <a:r>
              <a:rPr lang="fi-FI" sz="1600" b="1" smtClean="0"/>
              <a:t> </a:t>
            </a:r>
            <a:r>
              <a:rPr lang="fi-FI" sz="1600" b="1" smtClean="0">
                <a:solidFill>
                  <a:srgbClr val="FFFF66"/>
                </a:solidFill>
              </a:rPr>
              <a:t>(Pohjois-Savon väestön hyvinvoinnin edistäminen)</a:t>
            </a:r>
            <a:r>
              <a:rPr lang="fi-FI" sz="1600" b="1" smtClean="0"/>
              <a:t> (tietoa ohessa)</a:t>
            </a:r>
            <a:endParaRPr lang="fi-FI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600" b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600" b="1" smtClean="0"/>
              <a:t>	VireRuokakurssien ja Nestori ruokakurssien suunnittelu ja toteutus monialaisesti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600" b="1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600" b="1" i="1" smtClean="0">
                <a:solidFill>
                  <a:srgbClr val="FFFF66"/>
                </a:solidFill>
              </a:rPr>
              <a:t>Kuluma hanke (Kuluttajat painonhallinnan markkinoilla) </a:t>
            </a:r>
            <a:r>
              <a:rPr lang="fi-FI" sz="1600" b="1" smtClean="0"/>
              <a:t>(tietoa ohessa)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600" b="1" i="1" smtClean="0">
              <a:solidFill>
                <a:srgbClr val="FFFF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600" b="1" i="1" smtClean="0">
                <a:solidFill>
                  <a:srgbClr val="FFFF66"/>
                </a:solidFill>
              </a:rPr>
              <a:t>	</a:t>
            </a:r>
            <a:r>
              <a:rPr lang="fi-FI" sz="1600" b="1" smtClean="0"/>
              <a:t>Tuoteryhmäanalyysit  päivittäistavarakaupassa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600" b="1" smtClean="0"/>
              <a:t>	Kuluttajatutkimusaineiston kerääminen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6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6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417513" y="249238"/>
            <a:ext cx="828992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6" tIns="12093" rIns="24186" bIns="12093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sz="1900" b="1"/>
              <a:t>Hyvinvointikauppa-hanke</a:t>
            </a:r>
          </a:p>
          <a:p>
            <a:pPr algn="ctr" eaLnBrk="1" hangingPunct="1">
              <a:spcBef>
                <a:spcPct val="50000"/>
              </a:spcBef>
            </a:pPr>
            <a:r>
              <a:rPr lang="fi-FI" sz="1900" b="1"/>
              <a:t> </a:t>
            </a:r>
            <a:r>
              <a:rPr lang="fi-FI" sz="700"/>
              <a:t> </a:t>
            </a:r>
            <a:r>
              <a:rPr lang="fi-FI" sz="1000"/>
              <a:t>A.Lapveteläinen</a:t>
            </a:r>
            <a:r>
              <a:rPr lang="fi-FI" sz="1000" baseline="30000"/>
              <a:t>1</a:t>
            </a:r>
            <a:r>
              <a:rPr lang="fi-FI" sz="1000"/>
              <a:t>, Tarja Kohvakka</a:t>
            </a:r>
            <a:r>
              <a:rPr lang="fi-FI" sz="1000" baseline="30000"/>
              <a:t>1</a:t>
            </a:r>
            <a:r>
              <a:rPr lang="fi-FI" sz="1000"/>
              <a:t>, Anja-Riitta Keinänen</a:t>
            </a:r>
            <a:r>
              <a:rPr lang="fi-FI" sz="1000" baseline="30000"/>
              <a:t>2</a:t>
            </a:r>
            <a:r>
              <a:rPr lang="fi-FI" sz="1000"/>
              <a:t>, Anne-Mari Ottelin</a:t>
            </a:r>
            <a:r>
              <a:rPr lang="fi-FI" sz="1000" baseline="30000"/>
              <a:t>1</a:t>
            </a:r>
            <a:r>
              <a:rPr lang="fi-FI" sz="1000"/>
              <a:t>, Teuvo Kantanen</a:t>
            </a:r>
            <a:r>
              <a:rPr lang="fi-FI" sz="1000" baseline="30000"/>
              <a:t>3</a:t>
            </a:r>
            <a:r>
              <a:rPr lang="fi-FI" sz="1000"/>
              <a:t>, Riitta Rissanen</a:t>
            </a:r>
            <a:r>
              <a:rPr lang="fi-FI" sz="1000" baseline="30000"/>
              <a:t>2</a:t>
            </a:r>
            <a:r>
              <a:rPr lang="fi-FI" sz="1000"/>
              <a:t>, Kaisa Poutanen</a:t>
            </a:r>
            <a:r>
              <a:rPr lang="fi-FI" sz="1000" baseline="30000"/>
              <a:t>1</a:t>
            </a:r>
            <a:endParaRPr lang="en-GB" sz="1000" baseline="30000"/>
          </a:p>
          <a:p>
            <a:pPr algn="ctr" eaLnBrk="1" hangingPunct="1"/>
            <a:r>
              <a:rPr lang="en-GB" sz="1000" i="1" baseline="30000"/>
              <a:t>1</a:t>
            </a:r>
            <a:r>
              <a:rPr lang="en-GB" sz="1000" i="1"/>
              <a:t>Kuopion yliopisto, Kliinisen ravitsemustieteen yksikkö, ETTK,</a:t>
            </a:r>
            <a:r>
              <a:rPr lang="en-GB" sz="1000" i="1" baseline="30000"/>
              <a:t>2</a:t>
            </a:r>
            <a:r>
              <a:rPr lang="en-GB" sz="1000" i="1"/>
              <a:t>Savonia-ammattikorkeakoulu, Savonia Business</a:t>
            </a:r>
          </a:p>
          <a:p>
            <a:pPr algn="ctr" eaLnBrk="1" hangingPunct="1"/>
            <a:r>
              <a:rPr lang="en-GB" sz="1000" i="1"/>
              <a:t> </a:t>
            </a:r>
            <a:r>
              <a:rPr lang="en-GB" sz="1000" i="1" baseline="30000"/>
              <a:t>3</a:t>
            </a:r>
            <a:r>
              <a:rPr lang="en-GB" sz="1000" i="1"/>
              <a:t>Kuopion yliopisto, Kauppatieteiden laitos</a:t>
            </a:r>
            <a:endParaRPr lang="en-GB" sz="1000" i="1" u="sng"/>
          </a:p>
        </p:txBody>
      </p:sp>
      <p:sp>
        <p:nvSpPr>
          <p:cNvPr id="7171" name="Text Box 4"/>
          <p:cNvSpPr txBox="1">
            <a:spLocks noChangeArrowheads="1"/>
          </p:cNvSpPr>
          <p:nvPr/>
        </p:nvSpPr>
        <p:spPr bwMode="auto">
          <a:xfrm>
            <a:off x="249238" y="4675188"/>
            <a:ext cx="3968750" cy="13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6" tIns="12093" rIns="24186" bIns="12093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700" b="1"/>
          </a:p>
        </p:txBody>
      </p:sp>
      <p:pic>
        <p:nvPicPr>
          <p:cNvPr id="7172" name="Picture 6" descr="tunnus_nimellä-suo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139858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Savonia-amk [perustunnu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88913"/>
            <a:ext cx="14605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9"/>
          <p:cNvSpPr txBox="1">
            <a:spLocks noChangeArrowheads="1"/>
          </p:cNvSpPr>
          <p:nvPr/>
        </p:nvSpPr>
        <p:spPr bwMode="auto">
          <a:xfrm>
            <a:off x="173038" y="1341438"/>
            <a:ext cx="424021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6" tIns="12093" rIns="24186" bIns="12093">
            <a:spAutoFit/>
          </a:bodyPr>
          <a:lstStyle>
            <a:lvl1pPr marL="90488" indent="-90488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AutoNum type="arabicPeriod"/>
            </a:pPr>
            <a:r>
              <a:rPr lang="fi-FI" sz="1400" b="1"/>
              <a:t>NUTRITION SHOP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fi-FI" sz="1400" b="1"/>
              <a:t>Paikka: Kuopion Prisma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fi-FI" sz="1400" b="1"/>
              <a:t>Asiakkailla mahdollisuus kysyä mieltä askarruttavia kysymyksiä liittyen ravitsemukseen, elintarvikkeisiin tai terveyteen. Info-pisteen teemana oli:  ’ Kuitu kunniaan – osaatko ostaa terveellisesti?’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fi-FI" sz="1400" b="1"/>
              <a:t>Vastaajina 2 ravitsemusterapeuttia (tai ravitsemustieteen loppuvaiheen opiskelijoita; Kuopion yliopisto); lisäksi info-pisteellä 1-2 Savonia-amk:n restonomiopiskelijaa kirjaamassa tapahtumia &amp; kysyttyjä asioita havainnointilomakkeille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fi-FI" sz="1400" b="1"/>
              <a:t>Asiakkailla mahdollisuus ottaa mukaan kirjallista materiaalia:  4 esitettä vapaasti jaossa + oheismateriaalia annettiin mukaan tarpeen mukaan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fi-FI" sz="1400" b="1"/>
              <a:t>Havainnointi: kävijämäärät; teemat/yksittäiset kysymykset; kuitupitoisten tuotteiden myynti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i-FI" sz="1400" b="1"/>
          </a:p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endParaRPr lang="fi-FI" sz="1200" b="1"/>
          </a:p>
        </p:txBody>
      </p:sp>
      <p:pic>
        <p:nvPicPr>
          <p:cNvPr id="7175" name="Picture 10" descr="nutritionshop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0" y="1628775"/>
            <a:ext cx="4373563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 Box 12"/>
          <p:cNvSpPr txBox="1">
            <a:spLocks noChangeArrowheads="1"/>
          </p:cNvSpPr>
          <p:nvPr/>
        </p:nvSpPr>
        <p:spPr bwMode="auto">
          <a:xfrm>
            <a:off x="4440238" y="4365625"/>
            <a:ext cx="4703762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6" tIns="12093" rIns="24186" bIns="12093">
            <a:spAutoFit/>
          </a:bodyPr>
          <a:lstStyle>
            <a:lvl1pPr marL="90488" indent="-90488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700" b="1"/>
              <a:t>. 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endParaRPr lang="en-GB" sz="700" b="1"/>
          </a:p>
        </p:txBody>
      </p:sp>
      <p:sp>
        <p:nvSpPr>
          <p:cNvPr id="7177" name="Text Box 13"/>
          <p:cNvSpPr txBox="1">
            <a:spLocks noChangeArrowheads="1"/>
          </p:cNvSpPr>
          <p:nvPr/>
        </p:nvSpPr>
        <p:spPr bwMode="auto">
          <a:xfrm>
            <a:off x="4545013" y="5373688"/>
            <a:ext cx="4241800" cy="793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4186" tIns="12093" rIns="24186" bIns="12093">
            <a:spAutoFit/>
          </a:bodyPr>
          <a:lstStyle>
            <a:lvl1pPr marL="90488" indent="-90488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1pPr>
            <a:lvl2pPr marL="742950" indent="-28575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2pPr>
            <a:lvl3pPr marL="11430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3pPr>
            <a:lvl4pPr marL="16002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4pPr>
            <a:lvl5pPr marL="2057400" indent="-228600" defTabSz="957263"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i-FI" sz="1000" b="1"/>
              <a:t>Hankkeen taustatiedot: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fi-FI" sz="1000" b="1"/>
              <a:t>Rahoittajina: Sitra, Elintarvike- ja ravitsemusohjelma ja SOK</a:t>
            </a: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v"/>
            </a:pPr>
            <a:r>
              <a:rPr lang="fi-FI" sz="1000" b="1"/>
              <a:t>Yhteistyökumppanit: Kuopion yliopisto, ETTK ja Savonia-ammattikorkeakoulu, Resto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6"/>
          <p:cNvSpPr txBox="1">
            <a:spLocks noChangeArrowheads="1"/>
          </p:cNvSpPr>
          <p:nvPr/>
        </p:nvSpPr>
        <p:spPr bwMode="auto">
          <a:xfrm>
            <a:off x="415925" y="615950"/>
            <a:ext cx="8212138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1" tIns="12090" rIns="24181" bIns="12090">
            <a:spAutoFit/>
          </a:bodyPr>
          <a:lstStyle>
            <a:lvl1pPr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fi-FI" sz="1800" b="1" i="1" dirty="0" smtClean="0">
                <a:cs typeface="+mn-cs"/>
              </a:rPr>
              <a:t>NESTORI projekti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fi-FI" sz="1400" b="1" dirty="0" smtClean="0">
                <a:cs typeface="+mn-cs"/>
              </a:rPr>
              <a:t>Ravinnon merkitys ikääntyneen toimintakyvyssä ja itsenäisessä selviytymisessä</a:t>
            </a:r>
            <a:endParaRPr lang="en-GB" b="1" dirty="0" smtClean="0">
              <a:cs typeface="+mn-cs"/>
            </a:endParaRPr>
          </a:p>
        </p:txBody>
      </p:sp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415925" y="1470025"/>
            <a:ext cx="38973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1" tIns="12090" rIns="24181" bIns="12090">
            <a:spAutoFit/>
          </a:bodyPr>
          <a:lstStyle>
            <a:lvl1pPr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i-FI" sz="800" b="1" dirty="0" smtClean="0">
                <a:cs typeface="+mn-cs"/>
              </a:rPr>
              <a:t>Yhteistyössä</a:t>
            </a:r>
            <a:r>
              <a:rPr lang="fi-FI" sz="800" dirty="0" smtClean="0">
                <a:cs typeface="+mn-cs"/>
              </a:rPr>
              <a:t> </a:t>
            </a:r>
            <a:endParaRPr lang="fi-FI" sz="800" b="1" dirty="0" smtClean="0">
              <a:cs typeface="+mn-cs"/>
            </a:endParaRPr>
          </a:p>
          <a:p>
            <a:pPr eaLnBrk="1" hangingPunct="1">
              <a:defRPr/>
            </a:pPr>
            <a:r>
              <a:rPr lang="fi-FI" sz="700" b="1" dirty="0" err="1" smtClean="0">
                <a:cs typeface="+mn-cs"/>
              </a:rPr>
              <a:t>Savonia-ammattikorkeakoulu</a:t>
            </a:r>
            <a:r>
              <a:rPr lang="fi-FI" sz="700" b="1" dirty="0" smtClean="0">
                <a:cs typeface="+mn-cs"/>
              </a:rPr>
              <a:t>, </a:t>
            </a:r>
            <a:r>
              <a:rPr lang="fi-FI" sz="700" b="1" dirty="0" err="1" smtClean="0">
                <a:cs typeface="+mn-cs"/>
              </a:rPr>
              <a:t>Rvitsemis-</a:t>
            </a:r>
            <a:r>
              <a:rPr lang="fi-FI" sz="700" b="1" dirty="0" smtClean="0">
                <a:cs typeface="+mn-cs"/>
              </a:rPr>
              <a:t> ja elintarvikeala, Sosiaali- ja terveysala, </a:t>
            </a:r>
            <a:r>
              <a:rPr lang="fi-FI" sz="700" b="1" dirty="0" err="1" smtClean="0">
                <a:cs typeface="+mn-cs"/>
              </a:rPr>
              <a:t>aupan</a:t>
            </a:r>
            <a:r>
              <a:rPr lang="fi-FI" sz="700" b="1" dirty="0" smtClean="0">
                <a:cs typeface="+mn-cs"/>
              </a:rPr>
              <a:t> ja hallinnon ala, Tekniikan ja liikenteen ala, Kulttuuriala</a:t>
            </a:r>
          </a:p>
          <a:p>
            <a:pPr eaLnBrk="1" hangingPunct="1">
              <a:defRPr/>
            </a:pPr>
            <a:r>
              <a:rPr lang="fi-FI" sz="700" b="1" dirty="0" smtClean="0">
                <a:cs typeface="+mn-cs"/>
              </a:rPr>
              <a:t>Kuopion yliopisto</a:t>
            </a:r>
          </a:p>
          <a:p>
            <a:pPr eaLnBrk="1" hangingPunct="1">
              <a:defRPr/>
            </a:pPr>
            <a:r>
              <a:rPr lang="fi-FI" sz="700" b="1" dirty="0" smtClean="0">
                <a:cs typeface="+mn-cs"/>
              </a:rPr>
              <a:t>Joensuun yliopisto	</a:t>
            </a:r>
          </a:p>
          <a:p>
            <a:pPr eaLnBrk="1" hangingPunct="1">
              <a:defRPr/>
            </a:pPr>
            <a:r>
              <a:rPr lang="fi-FI" sz="700" b="1" dirty="0" smtClean="0">
                <a:cs typeface="+mn-cs"/>
              </a:rPr>
              <a:t>Puijonlaakso seura / </a:t>
            </a:r>
            <a:r>
              <a:rPr lang="fi-FI" sz="700" b="1" dirty="0" err="1" smtClean="0">
                <a:cs typeface="+mn-cs"/>
              </a:rPr>
              <a:t>Yhessä</a:t>
            </a:r>
            <a:r>
              <a:rPr lang="fi-FI" sz="700" b="1" dirty="0" smtClean="0">
                <a:cs typeface="+mn-cs"/>
              </a:rPr>
              <a:t> </a:t>
            </a:r>
            <a:r>
              <a:rPr lang="fi-FI" sz="700" b="1" dirty="0" err="1" smtClean="0">
                <a:cs typeface="+mn-cs"/>
              </a:rPr>
              <a:t>immeisiks</a:t>
            </a:r>
            <a:r>
              <a:rPr lang="fi-FI" sz="700" b="1" dirty="0" smtClean="0">
                <a:cs typeface="+mn-cs"/>
              </a:rPr>
              <a:t> -hanke</a:t>
            </a:r>
          </a:p>
          <a:p>
            <a:pPr eaLnBrk="1" hangingPunct="1">
              <a:defRPr/>
            </a:pPr>
            <a:r>
              <a:rPr lang="fi-FI" sz="700" b="1" dirty="0" smtClean="0">
                <a:cs typeface="+mn-cs"/>
              </a:rPr>
              <a:t>Kuopion kaupunki / Leväsen ja Puijonlaakson palvelukeskukset, Suokadun palvelutalo, Harjulan sairaala, Kuopion Ateria</a:t>
            </a:r>
          </a:p>
          <a:p>
            <a:pPr eaLnBrk="1" hangingPunct="1">
              <a:defRPr/>
            </a:pPr>
            <a:r>
              <a:rPr lang="fi-FI" sz="700" b="1" dirty="0" smtClean="0">
                <a:cs typeface="+mn-cs"/>
              </a:rPr>
              <a:t>Kiuruveden kaupunki / Ateriapalvelut</a:t>
            </a:r>
          </a:p>
          <a:p>
            <a:pPr eaLnBrk="1" hangingPunct="1">
              <a:defRPr/>
            </a:pPr>
            <a:r>
              <a:rPr lang="fi-FI" sz="700" b="1" dirty="0" smtClean="0">
                <a:cs typeface="+mn-cs"/>
              </a:rPr>
              <a:t>Lapinlahden kunta / Ravintokeskus</a:t>
            </a:r>
          </a:p>
          <a:p>
            <a:pPr eaLnBrk="1" hangingPunct="1">
              <a:defRPr/>
            </a:pPr>
            <a:r>
              <a:rPr lang="fi-FI" sz="700" b="1" dirty="0" smtClean="0">
                <a:cs typeface="+mn-cs"/>
              </a:rPr>
              <a:t>Suonenjoen kaupunki / Sisä-Savon terveyskeskus</a:t>
            </a:r>
          </a:p>
          <a:p>
            <a:pPr eaLnBrk="1" hangingPunct="1">
              <a:defRPr/>
            </a:pPr>
            <a:r>
              <a:rPr lang="fi-FI" sz="700" b="1" dirty="0" smtClean="0">
                <a:cs typeface="+mn-cs"/>
              </a:rPr>
              <a:t>Juankosken ja Kuopion kaupungin alueen yritykset	</a:t>
            </a:r>
          </a:p>
        </p:txBody>
      </p:sp>
      <p:sp>
        <p:nvSpPr>
          <p:cNvPr id="2052" name="Text Box 13"/>
          <p:cNvSpPr txBox="1">
            <a:spLocks noChangeArrowheads="1"/>
          </p:cNvSpPr>
          <p:nvPr/>
        </p:nvSpPr>
        <p:spPr bwMode="auto">
          <a:xfrm>
            <a:off x="249238" y="4675188"/>
            <a:ext cx="396875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1" tIns="12090" rIns="24181" bIns="12090">
            <a:spAutoFit/>
          </a:bodyPr>
          <a:lstStyle>
            <a:lvl1pPr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GB" sz="700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3" name="Text Box 267"/>
          <p:cNvSpPr txBox="1">
            <a:spLocks noChangeArrowheads="1"/>
          </p:cNvSpPr>
          <p:nvPr/>
        </p:nvSpPr>
        <p:spPr bwMode="auto">
          <a:xfrm>
            <a:off x="4492625" y="3027363"/>
            <a:ext cx="44465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1" tIns="12090" rIns="24181" bIns="12090">
            <a:spAutoFit/>
          </a:bodyPr>
          <a:lstStyle>
            <a:lvl1pPr marL="342900" indent="-3429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300" b="1" smtClean="0">
                <a:solidFill>
                  <a:srgbClr val="000000"/>
                </a:solidFill>
                <a:cs typeface="+mn-cs"/>
              </a:rPr>
              <a:t> </a:t>
            </a:r>
            <a:endParaRPr lang="en-GB" sz="700" b="1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8198" name="Picture 286" descr="Savonia-amk [perustunnus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46050"/>
            <a:ext cx="11017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Text Box 288"/>
          <p:cNvSpPr txBox="1">
            <a:spLocks noChangeArrowheads="1"/>
          </p:cNvSpPr>
          <p:nvPr/>
        </p:nvSpPr>
        <p:spPr bwMode="auto">
          <a:xfrm>
            <a:off x="4386263" y="2444750"/>
            <a:ext cx="42418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1" tIns="12090" rIns="24181" bIns="12090">
            <a:spAutoFit/>
          </a:bodyPr>
          <a:lstStyle>
            <a:lvl1pPr marL="342900" indent="-3429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  <a:defRPr/>
            </a:pPr>
            <a:endParaRPr lang="fi-FI" sz="700" b="1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2056" name="Text Box 296"/>
          <p:cNvSpPr txBox="1">
            <a:spLocks noChangeArrowheads="1"/>
          </p:cNvSpPr>
          <p:nvPr/>
        </p:nvSpPr>
        <p:spPr bwMode="auto">
          <a:xfrm>
            <a:off x="4440238" y="4343400"/>
            <a:ext cx="4703762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1" tIns="12090" rIns="24181" bIns="12090">
            <a:spAutoFit/>
          </a:bodyPr>
          <a:lstStyle>
            <a:lvl1pPr marL="342900" indent="-3429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3621088" eaLnBrk="0" hangingPunct="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3621088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300" b="1" smtClean="0">
                <a:solidFill>
                  <a:srgbClr val="000000"/>
                </a:solidFill>
                <a:cs typeface="+mn-cs"/>
              </a:rPr>
              <a:t> </a:t>
            </a:r>
            <a:endParaRPr lang="en-GB" sz="700" b="1" smtClean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8201" name="Picture 298" descr="logofinal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187325"/>
            <a:ext cx="12715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2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90" r="76802"/>
          <a:stretch>
            <a:fillRect/>
          </a:stretch>
        </p:blipFill>
        <p:spPr bwMode="auto">
          <a:xfrm>
            <a:off x="5870575" y="187325"/>
            <a:ext cx="87471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187325"/>
            <a:ext cx="7651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01" descr="arvo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58750"/>
            <a:ext cx="954087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1" name="Rectangle 302"/>
          <p:cNvSpPr>
            <a:spLocks noChangeArrowheads="1"/>
          </p:cNvSpPr>
          <p:nvPr/>
        </p:nvSpPr>
        <p:spPr bwMode="auto">
          <a:xfrm>
            <a:off x="415925" y="3040063"/>
            <a:ext cx="3897313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1" tIns="12090" rIns="24181" bIns="12090">
            <a:spAutoFit/>
          </a:bodyPr>
          <a:lstStyle/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TUTKIMUS</a:t>
            </a:r>
          </a:p>
          <a:p>
            <a:pPr defTabSz="957571" eaLnBrk="1" hangingPunct="1">
              <a:defRPr/>
            </a:pPr>
            <a:endParaRPr lang="fi-FI" sz="700" b="1" dirty="0">
              <a:cs typeface="+mn-cs"/>
            </a:endParaRP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13 opinnäytetyötä; </a:t>
            </a:r>
            <a:r>
              <a:rPr lang="fi-FI" sz="700" b="1" dirty="0" err="1">
                <a:cs typeface="+mn-cs"/>
              </a:rPr>
              <a:t>Savonia-ammattikorkeakoulu</a:t>
            </a:r>
            <a:r>
              <a:rPr lang="fi-FI" sz="700" b="1" dirty="0">
                <a:cs typeface="+mn-cs"/>
              </a:rPr>
              <a:t> 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Mäki, S. 2005. Ikääntyneiden ravitsemispalvelujen nykytila-analyysi Pohjois-Savon alueella</a:t>
            </a:r>
          </a:p>
          <a:p>
            <a:pPr defTabSz="957571" eaLnBrk="1" hangingPunct="1">
              <a:defRPr/>
            </a:pPr>
            <a:endParaRPr lang="fi-FI" sz="700" b="1" dirty="0">
              <a:cs typeface="+mn-cs"/>
            </a:endParaRP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Tutkimuksiin osallistuneet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Kuopion kaupungin kotona asuva ikääntynyt väestö (100 henkilöä)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Kuopion ja Juankosken kaupungin alueen ikääntyvä työssäkäyvä väestö (12 toimipaikkaa, 124 henkilöä)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Kiuruveden kaupungin alueen kotona asuva ikääntynyt väestö (31 henkilöä)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Lapinlahden ravintokeskuksen ikääntyneet asiakkaat (19 henkilöä)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Kuopion, Lapinlahden ja Suonenjoen alueen palvelukeskusten johto- ja keittiöhenkilökunta (yhteensä 46 henkilöä)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Kuopion alueen ravintolahenkilökunta (10 ravintolaa)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Kuopion alueen päivittäistavarakauppiaat (10 kauppiasta)</a:t>
            </a:r>
          </a:p>
          <a:p>
            <a:pPr defTabSz="957571" eaLnBrk="1" hangingPunct="1">
              <a:defRPr/>
            </a:pPr>
            <a:endParaRPr lang="fi-FI" sz="700" b="1" dirty="0">
              <a:cs typeface="+mn-cs"/>
            </a:endParaRP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Aihealueita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Ikääntyneiden käsityksiä ja tarpeita elintarvike-tarjonnasta, terveysvaikutteisista elintarvikkeista ja elintarvikekaupan palveluista sekä ravitsemis-palveluista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Ruokapalvelu- ja ravintolahenkilöstön sekä elintarvikekauppiaiden näkemykset ikääntyneistä asiakkaana ja palvelujen tuottamisesta ikääntyneille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Ikääntyneiden ravinnon saanti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Ikääntyneiden ruokaturvallisuus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 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KEHITYS</a:t>
            </a:r>
          </a:p>
          <a:p>
            <a:pPr defTabSz="957571" eaLnBrk="1" hangingPunct="1">
              <a:defRPr/>
            </a:pPr>
            <a:endParaRPr lang="fi-FI" sz="700" b="1" dirty="0">
              <a:cs typeface="+mn-cs"/>
            </a:endParaRP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Ikääntyneiden ruokapalveluprosessin kehittäminen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Ikääntyneiden asiakaspalautejärjestelmän kehittäminen / </a:t>
            </a:r>
            <a:r>
              <a:rPr lang="fi-FI" sz="700" b="1" dirty="0" err="1">
                <a:cs typeface="+mn-cs"/>
              </a:rPr>
              <a:t>pilotointi</a:t>
            </a:r>
            <a:r>
              <a:rPr lang="fi-FI" sz="700" b="1" dirty="0">
                <a:cs typeface="+mn-cs"/>
              </a:rPr>
              <a:t> Best Western Hotelli-ravintola </a:t>
            </a:r>
            <a:r>
              <a:rPr lang="fi-FI" sz="700" b="1" dirty="0" err="1">
                <a:cs typeface="+mn-cs"/>
              </a:rPr>
              <a:t>Savoniassa</a:t>
            </a:r>
            <a:endParaRPr lang="fi-FI" sz="700" b="1" dirty="0">
              <a:cs typeface="+mn-cs"/>
            </a:endParaRPr>
          </a:p>
          <a:p>
            <a:pPr defTabSz="957571" eaLnBrk="1" hangingPunct="1">
              <a:defRPr/>
            </a:pPr>
            <a:r>
              <a:rPr lang="fi-FI" sz="700" b="1" dirty="0" err="1">
                <a:cs typeface="+mn-cs"/>
              </a:rPr>
              <a:t>Reseptiikan</a:t>
            </a:r>
            <a:r>
              <a:rPr lang="fi-FI" sz="700" b="1" dirty="0">
                <a:cs typeface="+mn-cs"/>
              </a:rPr>
              <a:t> kehittäminen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Ruokapalveluprosessin kehittäminen</a:t>
            </a: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Toimintamallien kehittäminen ja tuotteistaminen	</a:t>
            </a:r>
          </a:p>
          <a:p>
            <a:pPr defTabSz="957571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fi-FI" sz="700" b="1" dirty="0">
              <a:cs typeface="+mn-cs"/>
            </a:endParaRPr>
          </a:p>
        </p:txBody>
      </p:sp>
      <p:sp>
        <p:nvSpPr>
          <p:cNvPr id="2063" name="Rectangle 305"/>
          <p:cNvSpPr>
            <a:spLocks noChangeArrowheads="1"/>
          </p:cNvSpPr>
          <p:nvPr/>
        </p:nvSpPr>
        <p:spPr bwMode="auto">
          <a:xfrm>
            <a:off x="4573588" y="1470025"/>
            <a:ext cx="389572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1" tIns="12090" rIns="24181" bIns="12090">
            <a:spAutoFit/>
          </a:bodyPr>
          <a:lstStyle/>
          <a:p>
            <a:pPr defTabSz="957571" eaLnBrk="1" hangingPunct="1">
              <a:defRPr/>
            </a:pPr>
            <a:r>
              <a:rPr lang="fi-FI" sz="800" b="1" dirty="0">
                <a:solidFill>
                  <a:srgbClr val="CC3300"/>
                </a:solidFill>
                <a:cs typeface="+mn-cs"/>
              </a:rPr>
              <a:t>	</a:t>
            </a:r>
            <a:r>
              <a:rPr lang="fi-FI" sz="800" b="1" dirty="0">
                <a:cs typeface="+mn-cs"/>
              </a:rPr>
              <a:t>NESTORI -ruokakurssit ikääntyneille</a:t>
            </a:r>
            <a:br>
              <a:rPr lang="fi-FI" sz="800" b="1" dirty="0">
                <a:cs typeface="+mn-cs"/>
              </a:rPr>
            </a:br>
            <a:r>
              <a:rPr lang="fi-FI" sz="800" b="1" dirty="0">
                <a:cs typeface="+mn-cs"/>
              </a:rPr>
              <a:t>           ”Hyvää ruokaa hyvässä seurassa” </a:t>
            </a:r>
            <a:br>
              <a:rPr lang="fi-FI" sz="800" b="1" dirty="0">
                <a:cs typeface="+mn-cs"/>
              </a:rPr>
            </a:br>
            <a:endParaRPr lang="fi-FI" sz="800" b="1" dirty="0">
              <a:cs typeface="+mn-cs"/>
            </a:endParaRPr>
          </a:p>
        </p:txBody>
      </p:sp>
      <p:sp>
        <p:nvSpPr>
          <p:cNvPr id="2064" name="Rectangle 306"/>
          <p:cNvSpPr>
            <a:spLocks noChangeArrowheads="1"/>
          </p:cNvSpPr>
          <p:nvPr/>
        </p:nvSpPr>
        <p:spPr bwMode="auto">
          <a:xfrm>
            <a:off x="4859338" y="1822450"/>
            <a:ext cx="3687762" cy="110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4181" tIns="12090" rIns="24181" bIns="12090">
            <a:spAutoFit/>
          </a:bodyPr>
          <a:lstStyle/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Tavoitteet ikääntyneille</a:t>
            </a:r>
          </a:p>
          <a:p>
            <a:pPr defTabSz="957571" eaLnBrk="1" hangingPunct="1">
              <a:buFontTx/>
              <a:buChar char="•"/>
              <a:defRPr/>
            </a:pPr>
            <a:r>
              <a:rPr lang="fi-FI" sz="700" b="1" dirty="0">
                <a:cs typeface="+mn-cs"/>
              </a:rPr>
              <a:t>edistää terveellistä ja turvallista ravitsemusta</a:t>
            </a:r>
          </a:p>
          <a:p>
            <a:pPr defTabSz="957571" eaLnBrk="1" hangingPunct="1">
              <a:buFontTx/>
              <a:buChar char="•"/>
              <a:defRPr/>
            </a:pPr>
            <a:r>
              <a:rPr lang="fi-FI" sz="700" b="1" dirty="0">
                <a:cs typeface="+mn-cs"/>
              </a:rPr>
              <a:t>harjaannuttaa itsenäiseen selviytymisen taitoja</a:t>
            </a:r>
          </a:p>
          <a:p>
            <a:pPr defTabSz="957571" eaLnBrk="1" hangingPunct="1">
              <a:buFontTx/>
              <a:buChar char="•"/>
              <a:defRPr/>
            </a:pPr>
            <a:r>
              <a:rPr lang="fi-FI" sz="700" b="1" dirty="0">
                <a:cs typeface="+mn-cs"/>
              </a:rPr>
              <a:t>edistää kanssakäymistä, yhteisöllisyyttä ja verkostoitumista</a:t>
            </a:r>
          </a:p>
          <a:p>
            <a:pPr defTabSz="957571" eaLnBrk="1" hangingPunct="1">
              <a:buFontTx/>
              <a:buChar char="•"/>
              <a:defRPr/>
            </a:pPr>
            <a:r>
              <a:rPr lang="fi-FI" sz="700" b="1" dirty="0">
                <a:cs typeface="+mn-cs"/>
              </a:rPr>
              <a:t>tuottaa elämyksiä </a:t>
            </a:r>
          </a:p>
          <a:p>
            <a:pPr defTabSz="957571" eaLnBrk="1" hangingPunct="1">
              <a:defRPr/>
            </a:pPr>
            <a:endParaRPr lang="fi-FI" sz="700" b="1" dirty="0">
              <a:cs typeface="+mn-cs"/>
            </a:endParaRPr>
          </a:p>
          <a:p>
            <a:pPr defTabSz="957571" eaLnBrk="1" hangingPunct="1">
              <a:defRPr/>
            </a:pPr>
            <a:r>
              <a:rPr lang="fi-FI" sz="700" b="1" dirty="0">
                <a:cs typeface="+mn-cs"/>
              </a:rPr>
              <a:t>Tavoitteet opetukseen ja oppimiseen</a:t>
            </a:r>
          </a:p>
          <a:p>
            <a:pPr defTabSz="957571" eaLnBrk="1" hangingPunct="1">
              <a:buFontTx/>
              <a:buChar char="•"/>
              <a:defRPr/>
            </a:pPr>
            <a:r>
              <a:rPr lang="fi-FI" sz="700" b="1" dirty="0">
                <a:cs typeface="+mn-cs"/>
              </a:rPr>
              <a:t>edistää </a:t>
            </a:r>
            <a:r>
              <a:rPr lang="fi-FI" sz="700" b="1" dirty="0" err="1">
                <a:cs typeface="+mn-cs"/>
              </a:rPr>
              <a:t>moniammatillista</a:t>
            </a:r>
            <a:r>
              <a:rPr lang="fi-FI" sz="700" b="1" dirty="0">
                <a:cs typeface="+mn-cs"/>
              </a:rPr>
              <a:t> yhteistyötä	</a:t>
            </a:r>
          </a:p>
          <a:p>
            <a:pPr defTabSz="957571" eaLnBrk="1" hangingPunct="1">
              <a:buFontTx/>
              <a:buChar char="•"/>
              <a:defRPr/>
            </a:pPr>
            <a:r>
              <a:rPr lang="fi-FI" sz="700" b="1" dirty="0" err="1">
                <a:cs typeface="+mn-cs"/>
              </a:rPr>
              <a:t>pilotoida</a:t>
            </a:r>
            <a:r>
              <a:rPr lang="fi-FI" sz="700" b="1" dirty="0">
                <a:cs typeface="+mn-cs"/>
              </a:rPr>
              <a:t> </a:t>
            </a:r>
            <a:r>
              <a:rPr lang="fi-FI" sz="700" b="1" dirty="0" err="1">
                <a:cs typeface="+mn-cs"/>
              </a:rPr>
              <a:t>moniammatillisia</a:t>
            </a:r>
            <a:r>
              <a:rPr lang="fi-FI" sz="700" b="1" dirty="0">
                <a:cs typeface="+mn-cs"/>
              </a:rPr>
              <a:t> opetus- ja oppimismenetelmiä </a:t>
            </a:r>
          </a:p>
          <a:p>
            <a:pPr defTabSz="957571" eaLnBrk="1" hangingPunct="1">
              <a:defRPr/>
            </a:pPr>
            <a:endParaRPr lang="fi-FI" sz="700" b="1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8208" name="Picture 308" descr="Ruokakurssi 0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1833562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309" descr="Ruokakurssi 0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288" y="2924175"/>
            <a:ext cx="1882775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310" descr="Ruokakurssi 0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4197350"/>
            <a:ext cx="1838325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311" descr="Ruokakurssi 0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738" y="5492750"/>
            <a:ext cx="1838325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312" descr="Ruokakurssi 0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5492750"/>
            <a:ext cx="1839912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313" descr="Ruokakurssi 01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46563"/>
            <a:ext cx="1836737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6192838" cy="655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b="1" smtClean="0">
                <a:solidFill>
                  <a:srgbClr val="FFFF66"/>
                </a:solidFill>
              </a:rPr>
              <a:t>Projektin aiheita 2012-13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smtClean="0"/>
              <a:t>	Kehittämisprojektit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900" b="1" smtClean="0"/>
              <a:t>	</a:t>
            </a:r>
            <a:r>
              <a:rPr lang="fi-FI" sz="1800" b="1" smtClean="0"/>
              <a:t>Oman tai jonkun toimeksiantajan (työ- tai harjoittelupaikan, verkoston, hankkeen) palvelu/tuoteidean eteenpäin työstämistä projektimaisesti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i="1" smtClean="0">
                <a:solidFill>
                  <a:schemeClr val="tx2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smtClean="0"/>
              <a:t>	Esimerkiksi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smtClean="0"/>
              <a:t>	elintarvikkeen tai ruokatuotteen tai palvelujen kehittäminen (ravitsemis- ja elintarvikeala)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smtClean="0"/>
              <a:t>	ohjelmapalvelun tai tapahtuman kehittäminen (matkailuala)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fi-FI" sz="18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smtClean="0"/>
              <a:t>	Yhteyshenkilöt Anja-Riitta Keinänen (ravitsemis- ja elintarvikeala) ja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smtClean="0"/>
              <a:t>			   Jorma Korhonen (matkailuala)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fi-FI" sz="1800" b="1" smtClean="0"/>
              <a:t>				</a:t>
            </a:r>
          </a:p>
          <a:p>
            <a:pPr>
              <a:lnSpc>
                <a:spcPct val="80000"/>
              </a:lnSpc>
            </a:pPr>
            <a:endParaRPr lang="fi-FI" sz="9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letusrakenne">
  <a:themeElements>
    <a:clrScheme name="Oletusrakenne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Oletusrakenn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Oletusraken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etusraken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etusraken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892</TotalTime>
  <Words>529</Words>
  <Application>Microsoft Office PowerPoint</Application>
  <PresentationFormat>Näytössä katseltava diaesitys (4:3)</PresentationFormat>
  <Paragraphs>160</Paragraphs>
  <Slides>11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8" baseType="lpstr">
      <vt:lpstr>Arial</vt:lpstr>
      <vt:lpstr>Times New Roman</vt:lpstr>
      <vt:lpstr>宋体</vt:lpstr>
      <vt:lpstr>Verdana</vt:lpstr>
      <vt:lpstr>Arial Rounded MT Bold</vt:lpstr>
      <vt:lpstr>Wingdings</vt:lpstr>
      <vt:lpstr>Oletusrakenne</vt:lpstr>
      <vt:lpstr>Kehittämisprojektin suunnittelu ja toteuttaminen  6op</vt:lpstr>
      <vt:lpstr>Työelämälähtöisen projektin suunnittelu ja toteuttaminen</vt:lpstr>
      <vt:lpstr>Projektityöskentely</vt:lpstr>
      <vt:lpstr>Esimerkkejä toteutuneista projekteista</vt:lpstr>
      <vt:lpstr>Esimerkkejä toteutuneista projekteista</vt:lpstr>
      <vt:lpstr>PowerPoint-esitys</vt:lpstr>
      <vt:lpstr>PowerPoint-esitys</vt:lpstr>
      <vt:lpstr>PowerPoint-esitys</vt:lpstr>
      <vt:lpstr>Projektin aiheita 2012-13</vt:lpstr>
      <vt:lpstr>Projektien aiheita 2012-13</vt:lpstr>
      <vt:lpstr>Tervetuloa mukaan projekteihin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AISTINVARAISEN ARVIOINNIN MENETELMÄT  II KULUTTAJATESTIT              mieltymysmittaukset</dc:title>
  <dc:creator>Anja Riitta</dc:creator>
  <cp:lastModifiedBy>Mika Siiskonen</cp:lastModifiedBy>
  <cp:revision>33</cp:revision>
  <cp:lastPrinted>2011-11-21T10:08:04Z</cp:lastPrinted>
  <dcterms:created xsi:type="dcterms:W3CDTF">2006-11-22T13:19:34Z</dcterms:created>
  <dcterms:modified xsi:type="dcterms:W3CDTF">2012-09-05T11:24:52Z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TC010183731035</vt:lpwstr>
  </property>
</Properties>
</file>