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354" r:id="rId2"/>
    <p:sldId id="353" r:id="rId3"/>
    <p:sldId id="352" r:id="rId4"/>
    <p:sldId id="350" r:id="rId5"/>
    <p:sldId id="348" r:id="rId6"/>
    <p:sldId id="349" r:id="rId7"/>
    <p:sldId id="351" r:id="rId8"/>
    <p:sldId id="355" r:id="rId9"/>
  </p:sldIdLst>
  <p:sldSz cx="9144000" cy="6858000" type="screen4x3"/>
  <p:notesSz cx="7099300" cy="10234613"/>
  <p:defaultTextStyle>
    <a:defPPr>
      <a:defRPr lang="fi-FI"/>
    </a:defPPr>
    <a:lvl1pPr algn="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9900"/>
    <a:srgbClr val="969696"/>
    <a:srgbClr val="E10B2F"/>
    <a:srgbClr val="FFFFCC"/>
    <a:srgbClr val="5C788F"/>
    <a:srgbClr val="002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60" autoAdjust="0"/>
    <p:restoredTop sz="94660" autoAdjust="0"/>
  </p:normalViewPr>
  <p:slideViewPr>
    <p:cSldViewPr>
      <p:cViewPr varScale="1">
        <p:scale>
          <a:sx n="117" d="100"/>
          <a:sy n="117" d="100"/>
        </p:scale>
        <p:origin x="-187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624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 b="0">
                <a:solidFill>
                  <a:srgbClr val="5C788F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defTabSz="955675">
              <a:defRPr sz="1300" b="0">
                <a:solidFill>
                  <a:srgbClr val="5C788F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 b="0">
                <a:solidFill>
                  <a:srgbClr val="5C788F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defTabSz="955675">
              <a:defRPr sz="1300" b="0">
                <a:solidFill>
                  <a:srgbClr val="5C788F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18B6452F-4F1B-481B-99AC-F7A686AB26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486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algn="l" defTabSz="955675">
              <a:defRPr sz="11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defTabSz="955675">
              <a:defRPr sz="11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algn="l" defTabSz="955675">
              <a:defRPr sz="11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defTabSz="955675">
              <a:defRPr sz="1100" b="0"/>
            </a:lvl1pPr>
          </a:lstStyle>
          <a:p>
            <a:pPr>
              <a:defRPr/>
            </a:pPr>
            <a:fld id="{13FDBEFC-45D9-4E0B-B5C1-55EF37F87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42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54AF746-A887-4FA7-8811-A8DCCCEFA8A3}" type="slidenum">
              <a:rPr lang="en-US" sz="1100" b="0" smtClean="0"/>
              <a:pPr/>
              <a:t>1</a:t>
            </a:fld>
            <a:endParaRPr lang="en-US" sz="1100" b="0" smtClean="0"/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41E69C-033D-4344-8137-CA78E4AD8518}" type="slidenum">
              <a:rPr lang="en-US" sz="1100" b="0" smtClean="0"/>
              <a:pPr/>
              <a:t>2</a:t>
            </a:fld>
            <a:endParaRPr lang="en-US" sz="1100" b="0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574523C-F593-4B30-9F9A-2129FBEB9814}" type="slidenum">
              <a:rPr lang="en-US" sz="1100" b="0" smtClean="0"/>
              <a:pPr/>
              <a:t>3</a:t>
            </a:fld>
            <a:endParaRPr lang="en-US" sz="1100" b="0" smtClean="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4131C09-4D38-4268-9340-B9BCE554B58B}" type="slidenum">
              <a:rPr lang="en-US" sz="1100" b="0" smtClean="0"/>
              <a:pPr/>
              <a:t>4</a:t>
            </a:fld>
            <a:endParaRPr lang="en-US" sz="1100" b="0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850FB02-056A-4B62-AB73-118EA28E29AE}" type="slidenum">
              <a:rPr lang="en-US" sz="1100" b="0" smtClean="0"/>
              <a:pPr/>
              <a:t>5</a:t>
            </a:fld>
            <a:endParaRPr lang="en-US" sz="1100" b="0" smtClean="0"/>
          </a:p>
        </p:txBody>
      </p:sp>
      <p:sp>
        <p:nvSpPr>
          <p:cNvPr id="266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2513"/>
            <a:ext cx="5680075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smtClean="0"/>
              <a:t>K-diili on mahdollinen kick-off, jonka oppilaitos voi halutessaan järjestää. Se ei ole edellytys kauppiasyrittäjyyspolun opiskelulle. Myös mestarimyyjäopiskelu on hyvä tapa tutustua vähittäiskauppaan. Mestarimyyjäopinnot soveltuvat myös työharjoittelun lomaan.</a:t>
            </a:r>
          </a:p>
          <a:p>
            <a:pPr eaLnBrk="1" hangingPunct="1"/>
            <a:r>
              <a:rPr lang="fi-FI" smtClean="0"/>
              <a:t>Opintojaksot suoritetaan järjestyksessä. KYP-opiskelun voi lopettaa minkä tahansa opintojakson jälkeen.</a:t>
            </a:r>
          </a:p>
          <a:p>
            <a:pPr eaLnBrk="1" hangingPunct="1"/>
            <a:r>
              <a:rPr lang="fi-FI" smtClean="0"/>
              <a:t>Kesätyöpaikan tai osa-aikaisen työpaikan kaupasta opiskelija hankkii itse; samoin työharjoittelupaikan, jonka hakemista kuitenkin ohjaa ja koordinoi Ruokakesko.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1F00B78-3D20-43DB-95E8-9D4CB99A1321}" type="slidenum">
              <a:rPr lang="en-US" sz="1100" b="0" smtClean="0"/>
              <a:pPr/>
              <a:t>6</a:t>
            </a:fld>
            <a:endParaRPr lang="en-US" sz="1100" b="0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smtClean="0"/>
              <a:t>Tässä tehty pientä väkivaltaa. Kyse on myös makuasioista.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15097F-B9CC-46B9-846A-B7D34DD9ADAE}" type="slidenum">
              <a:rPr lang="en-US" sz="1100" b="0" smtClean="0"/>
              <a:pPr/>
              <a:t>7</a:t>
            </a:fld>
            <a:endParaRPr lang="en-US" sz="1100" b="0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56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56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9556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2637E76-B862-4824-A0FC-9668083D4E2D}" type="slidenum">
              <a:rPr lang="en-US" sz="1100" b="0" smtClean="0"/>
              <a:pPr/>
              <a:t>8</a:t>
            </a:fld>
            <a:endParaRPr lang="en-US" sz="1100" b="0" smtClean="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834526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81366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33375"/>
            <a:ext cx="19431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3375"/>
            <a:ext cx="56769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19912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574991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8226848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57338"/>
            <a:ext cx="381000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57338"/>
            <a:ext cx="3810000" cy="4538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909919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593970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33551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220483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971719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580247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vaali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5373688"/>
            <a:ext cx="1979613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57338"/>
            <a:ext cx="7772400" cy="453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742" tIns="44871" rIns="89742" bIns="448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33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742" tIns="44871" rIns="89742" bIns="4487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otsikon perustyyliä napsauttamalla </a:t>
            </a:r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sp>
        <p:nvSpPr>
          <p:cNvPr id="30618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127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742" tIns="44871" rIns="89742" bIns="44871" anchor="ctr"/>
          <a:lstStyle/>
          <a:p>
            <a:pPr algn="ctr" defTabSz="896938">
              <a:defRPr/>
            </a:pPr>
            <a:r>
              <a:rPr lang="en-US" sz="2300">
                <a:latin typeface="Times" pitchFamily="18" charset="0"/>
              </a:rPr>
              <a:t> </a:t>
            </a:r>
          </a:p>
        </p:txBody>
      </p:sp>
      <p:sp>
        <p:nvSpPr>
          <p:cNvPr id="306185" name="Rectangle 9"/>
          <p:cNvSpPr>
            <a:spLocks noChangeArrowheads="1"/>
          </p:cNvSpPr>
          <p:nvPr/>
        </p:nvSpPr>
        <p:spPr bwMode="auto">
          <a:xfrm>
            <a:off x="395288" y="6381750"/>
            <a:ext cx="2806700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742" tIns="44871" rIns="89742" bIns="44871">
            <a:spAutoFit/>
          </a:bodyPr>
          <a:lstStyle/>
          <a:p>
            <a:pPr algn="l" defTabSz="896938">
              <a:defRPr/>
            </a:pPr>
            <a:r>
              <a:rPr lang="fi-FI" sz="900" b="0"/>
              <a:t>Ruokakesko Oy/Kauppiasyrittäjyyspolku/4-2009</a:t>
            </a:r>
          </a:p>
        </p:txBody>
      </p:sp>
      <p:sp>
        <p:nvSpPr>
          <p:cNvPr id="306182" name="Line 6"/>
          <p:cNvSpPr>
            <a:spLocks noChangeShapeType="1"/>
          </p:cNvSpPr>
          <p:nvPr/>
        </p:nvSpPr>
        <p:spPr bwMode="auto">
          <a:xfrm flipH="1">
            <a:off x="0" y="6400800"/>
            <a:ext cx="8686800" cy="317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wipe dir="d"/>
  </p:transition>
  <p:txStyles>
    <p:titleStyle>
      <a:lvl1pPr algn="ctr" defTabSz="89693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defTabSz="89693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ctr" defTabSz="89693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ctr" defTabSz="89693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ctr" defTabSz="89693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ctr" defTabSz="896938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ctr" defTabSz="896938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ctr" defTabSz="896938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ctr" defTabSz="896938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36550" indent="-336550" algn="l" defTabSz="896938" rtl="0" eaLnBrk="0" fontAlgn="base" hangingPunct="0">
        <a:spcBef>
          <a:spcPct val="20000"/>
        </a:spcBef>
        <a:spcAft>
          <a:spcPct val="0"/>
        </a:spcAft>
        <a:buChar char="•"/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80988" algn="l" defTabSz="896938" rtl="0" eaLnBrk="0" fontAlgn="base" hangingPunct="0">
        <a:spcBef>
          <a:spcPct val="20000"/>
        </a:spcBef>
        <a:spcAft>
          <a:spcPct val="0"/>
        </a:spcAft>
        <a:buChar char="•"/>
        <a:defRPr sz="2200" b="1">
          <a:solidFill>
            <a:schemeClr val="tx1"/>
          </a:solidFill>
          <a:latin typeface="+mn-lt"/>
        </a:defRPr>
      </a:lvl2pPr>
      <a:lvl3pPr marL="1122363" indent="-225425" algn="l" defTabSz="896938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3pPr>
      <a:lvl4pPr marL="1571625" indent="-225425" algn="l" defTabSz="896938" rtl="0" eaLnBrk="0" fontAlgn="base" hangingPunct="0">
        <a:spcBef>
          <a:spcPct val="20000"/>
        </a:spcBef>
        <a:spcAft>
          <a:spcPct val="0"/>
        </a:spcAft>
        <a:buChar char="–"/>
        <a:defRPr sz="1700" b="1">
          <a:solidFill>
            <a:schemeClr val="tx1"/>
          </a:solidFill>
          <a:latin typeface="+mn-lt"/>
        </a:defRPr>
      </a:lvl4pPr>
      <a:lvl5pPr marL="2019300" indent="-225425" algn="l" defTabSz="896938" rtl="0" eaLnBrk="0" fontAlgn="base" hangingPunct="0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5pPr>
      <a:lvl6pPr marL="2476500" indent="-225425" algn="l" defTabSz="896938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6pPr>
      <a:lvl7pPr marL="2933700" indent="-225425" algn="l" defTabSz="896938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7pPr>
      <a:lvl8pPr marL="3390900" indent="-225425" algn="l" defTabSz="896938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8pPr>
      <a:lvl9pPr marL="3848100" indent="-225425" algn="l" defTabSz="896938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z="3600" smtClean="0"/>
              <a:t>Kauppiasyrittäjyyspolku, ”KYP” ammattikorkeakouluissa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Mikä ihmeen KYP?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558088" cy="45386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1900" u="sng" dirty="0" smtClean="0"/>
              <a:t>Systemaattinen </a:t>
            </a:r>
            <a:r>
              <a:rPr lang="fi-FI" sz="1900" u="sng" dirty="0" err="1" smtClean="0"/>
              <a:t>amk-opiskelijan</a:t>
            </a:r>
            <a:r>
              <a:rPr lang="fi-FI" sz="1900" u="sng" dirty="0" smtClean="0"/>
              <a:t> väylä K-kauppiaaksi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smtClean="0"/>
              <a:t>Oppimisprosessin omistaa </a:t>
            </a:r>
            <a:r>
              <a:rPr lang="fi-FI" sz="1900" dirty="0" err="1" smtClean="0"/>
              <a:t>Ruokakesko</a:t>
            </a:r>
            <a:r>
              <a:rPr lang="fi-FI" sz="1900" dirty="0" smtClean="0"/>
              <a:t> Oy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smtClean="0"/>
              <a:t>Kehitetty yhteistyössä ammattikorkeakoulujen kanssa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err="1" smtClean="0"/>
              <a:t>Haaga-Helia</a:t>
            </a:r>
            <a:r>
              <a:rPr lang="fi-FI" sz="1600" dirty="0" smtClean="0"/>
              <a:t>, Jyväskylä, Oulu ja Turku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smtClean="0"/>
              <a:t>Tiedollinen osuus, "K-kuutio", osoitteessa </a:t>
            </a:r>
            <a:r>
              <a:rPr lang="fi-FI" sz="1900" dirty="0" err="1" smtClean="0"/>
              <a:t>kauppiasura.net</a:t>
            </a:r>
            <a:endParaRPr lang="fi-FI" sz="1900" dirty="0" smtClean="0"/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Neljä opintojaksoa, á 5 op, yht. 20 op 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Verkko-opintoina, oman vastuuopettajan ohjauksessa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smtClean="0"/>
              <a:t>Mahdollista myös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Työharjoittelu: 30 op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Opinnäytetyö: 15 op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err="1" smtClean="0"/>
              <a:t>Pilotoitu</a:t>
            </a:r>
            <a:r>
              <a:rPr lang="fi-FI" sz="1900" dirty="0" smtClean="0"/>
              <a:t> lukuvuonna 2008-2009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Neljässä oppilaitoksessa x opiskelijaa aloittanut opinnot</a:t>
            </a:r>
          </a:p>
          <a:p>
            <a:pPr lvl="2" eaLnBrk="1" hangingPunct="1">
              <a:lnSpc>
                <a:spcPct val="80000"/>
              </a:lnSpc>
            </a:pPr>
            <a:r>
              <a:rPr lang="fi-FI" sz="1600" dirty="0" smtClean="0"/>
              <a:t>Arviolta y opiskelijaa suorittaa tiedollisen osuuden loppuun ennen syksyä 2009</a:t>
            </a:r>
          </a:p>
          <a:p>
            <a:pPr eaLnBrk="1" hangingPunct="1">
              <a:lnSpc>
                <a:spcPct val="80000"/>
              </a:lnSpc>
            </a:pPr>
            <a:r>
              <a:rPr lang="fi-FI" sz="1900" dirty="0" err="1" smtClean="0"/>
              <a:t>KYP-mahdollisuus</a:t>
            </a:r>
            <a:r>
              <a:rPr lang="fi-FI" sz="1900" dirty="0" smtClean="0"/>
              <a:t> tarjolla kaikille oppilaitoksille syksystä 2009 alkaen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eaLnBrk="1" hangingPunct="1"/>
            <a:r>
              <a:rPr lang="fi-FI" sz="3600" smtClean="0"/>
              <a:t>K-kauppiasyrittäjäksi ammattikorkeakoulusta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1979613" y="1412875"/>
            <a:ext cx="4824412" cy="4962525"/>
            <a:chOff x="1247" y="894"/>
            <a:chExt cx="3039" cy="3126"/>
          </a:xfrm>
        </p:grpSpPr>
        <p:pic>
          <p:nvPicPr>
            <p:cNvPr id="15364" name="Picture 4" descr="hakuohjee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894"/>
              <a:ext cx="3018" cy="3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5" name="Oval 5"/>
            <p:cNvSpPr>
              <a:spLocks noChangeArrowheads="1"/>
            </p:cNvSpPr>
            <p:nvPr/>
          </p:nvSpPr>
          <p:spPr bwMode="auto">
            <a:xfrm>
              <a:off x="2835" y="1480"/>
              <a:ext cx="1451" cy="68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eaLnBrk="1" hangingPunct="1"/>
            <a:r>
              <a:rPr lang="fi-FI" smtClean="0"/>
              <a:t>Periaatteita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8207375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100" smtClean="0"/>
              <a:t>Kauppiasyrittäjyyspolun tavoitteena on tiedot ja taidot, </a:t>
            </a:r>
            <a:br>
              <a:rPr lang="fi-FI" sz="2100" smtClean="0"/>
            </a:br>
            <a:r>
              <a:rPr lang="fi-FI" sz="2100" smtClean="0"/>
              <a:t>jotka luovat pohjaa vähittäiskauppayrittäjyydelle päivittäistavarakaupassa tai vastuullisissa tehtävissä päivittäistavaramarkkinoilla</a:t>
            </a:r>
          </a:p>
          <a:p>
            <a:pPr eaLnBrk="1" hangingPunct="1">
              <a:lnSpc>
                <a:spcPct val="90000"/>
              </a:lnSpc>
            </a:pPr>
            <a:r>
              <a:rPr lang="fi-FI" sz="2100" smtClean="0"/>
              <a:t>Edellyttää amk-perusopintojen suorittamista ensin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800" smtClean="0"/>
              <a:t>KYP-opintojaksoilla 1-2: markkinointi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800" smtClean="0"/>
              <a:t>KYP-opintojaksoilla 3-4: henkilöstöasiat ja laskentatoimi</a:t>
            </a:r>
          </a:p>
          <a:p>
            <a:pPr eaLnBrk="1" hangingPunct="1">
              <a:lnSpc>
                <a:spcPct val="90000"/>
              </a:lnSpc>
            </a:pPr>
            <a:r>
              <a:rPr lang="fi-FI" sz="2100" smtClean="0"/>
              <a:t>KYP-opintojaksot suoritetaan järjestyksessä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800" smtClean="0"/>
              <a:t>Myöhempi opintojakso edellyttää aikaisemman/aikaisempien jaksojen sisällön hallintaa</a:t>
            </a:r>
          </a:p>
          <a:p>
            <a:pPr eaLnBrk="1" hangingPunct="1">
              <a:lnSpc>
                <a:spcPct val="90000"/>
              </a:lnSpc>
            </a:pPr>
            <a:r>
              <a:rPr lang="fi-FI" sz="2100" smtClean="0"/>
              <a:t>Vähittäiskauppakokemus edesauttaa oppimista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800" smtClean="0"/>
              <a:t>Opintojaksoilla 3-4 on suorastaan edellytys</a:t>
            </a:r>
          </a:p>
          <a:p>
            <a:pPr eaLnBrk="1" hangingPunct="1">
              <a:lnSpc>
                <a:spcPct val="90000"/>
              </a:lnSpc>
            </a:pPr>
            <a:r>
              <a:rPr lang="fi-FI" sz="2100" smtClean="0"/>
              <a:t>Opiskelun voi lopettaa minkä tahansa opintojakson jälkeen</a:t>
            </a:r>
          </a:p>
          <a:p>
            <a:pPr eaLnBrk="1" hangingPunct="1">
              <a:lnSpc>
                <a:spcPct val="90000"/>
              </a:lnSpc>
            </a:pPr>
            <a:r>
              <a:rPr lang="fi-FI" sz="2100" smtClean="0"/>
              <a:t>Yksi vastuuopettaja/oppilaitos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1800" smtClean="0"/>
              <a:t>Opiskelun ohjaaja, harjoitustehtävien arvioija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uoli oikealle 6"/>
          <p:cNvSpPr/>
          <p:nvPr/>
        </p:nvSpPr>
        <p:spPr>
          <a:xfrm>
            <a:off x="250825" y="3357563"/>
            <a:ext cx="7345363" cy="42862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 sz="1800" b="0"/>
          </a:p>
        </p:txBody>
      </p:sp>
      <p:sp>
        <p:nvSpPr>
          <p:cNvPr id="17411" name="Suorakulmio 3"/>
          <p:cNvSpPr>
            <a:spLocks noChangeArrowheads="1"/>
          </p:cNvSpPr>
          <p:nvPr/>
        </p:nvSpPr>
        <p:spPr bwMode="auto">
          <a:xfrm>
            <a:off x="1403350" y="2027238"/>
            <a:ext cx="863600" cy="3238500"/>
          </a:xfrm>
          <a:prstGeom prst="rect">
            <a:avLst/>
          </a:prstGeom>
          <a:solidFill>
            <a:srgbClr val="C6D9F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54000" rIns="54000" anchor="ctr"/>
          <a:lstStyle/>
          <a:p>
            <a:pPr algn="ctr" eaLnBrk="1" hangingPunct="1"/>
            <a:r>
              <a:rPr lang="fi-FI" sz="1400" b="0" i="1">
                <a:latin typeface="Calibri" pitchFamily="34" charset="0"/>
              </a:rPr>
              <a:t>KYP-opinto-jakso 1: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Pt-kaupan toiminta-ympäristö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(5 op)</a:t>
            </a:r>
          </a:p>
        </p:txBody>
      </p:sp>
      <p:sp>
        <p:nvSpPr>
          <p:cNvPr id="17412" name="Suorakulmio 3"/>
          <p:cNvSpPr>
            <a:spLocks noChangeArrowheads="1"/>
          </p:cNvSpPr>
          <p:nvPr/>
        </p:nvSpPr>
        <p:spPr bwMode="auto">
          <a:xfrm>
            <a:off x="2339975" y="2386013"/>
            <a:ext cx="863600" cy="2879725"/>
          </a:xfrm>
          <a:prstGeom prst="rect">
            <a:avLst/>
          </a:prstGeom>
          <a:solidFill>
            <a:srgbClr val="C6D9F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54000" rIns="54000" anchor="ctr"/>
          <a:lstStyle/>
          <a:p>
            <a:pPr algn="ctr" eaLnBrk="1" hangingPunct="1"/>
            <a:r>
              <a:rPr lang="fi-FI" sz="1400" b="0" i="1">
                <a:latin typeface="Calibri" pitchFamily="34" charset="0"/>
              </a:rPr>
              <a:t>KYP-opinto-jakso 2: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Vähit-täis-kaupan kilpailu-keinot </a:t>
            </a:r>
            <a:br>
              <a:rPr lang="fi-FI" sz="1400" b="0">
                <a:latin typeface="Calibri" pitchFamily="34" charset="0"/>
              </a:rPr>
            </a:br>
            <a:r>
              <a:rPr lang="fi-FI" sz="1400" b="0">
                <a:latin typeface="Calibri" pitchFamily="34" charset="0"/>
              </a:rPr>
              <a:t>(5 op)</a:t>
            </a:r>
          </a:p>
        </p:txBody>
      </p:sp>
      <p:sp>
        <p:nvSpPr>
          <p:cNvPr id="17413" name="Suorakulmio 4"/>
          <p:cNvSpPr>
            <a:spLocks noChangeArrowheads="1"/>
          </p:cNvSpPr>
          <p:nvPr/>
        </p:nvSpPr>
        <p:spPr bwMode="auto">
          <a:xfrm>
            <a:off x="3273425" y="2746375"/>
            <a:ext cx="1803400" cy="2519363"/>
          </a:xfrm>
          <a:prstGeom prst="rect">
            <a:avLst/>
          </a:prstGeom>
          <a:solidFill>
            <a:srgbClr val="8EB4E3"/>
          </a:solidFill>
          <a:ln w="25400" algn="ctr">
            <a:solidFill>
              <a:srgbClr val="385D8A"/>
            </a:solidFill>
            <a:prstDash val="sysDot"/>
            <a:miter lim="800000"/>
            <a:headEnd/>
            <a:tailEnd/>
          </a:ln>
        </p:spPr>
        <p:txBody>
          <a:bodyPr lIns="54000" rIns="54000" anchor="ctr"/>
          <a:lstStyle/>
          <a:p>
            <a:pPr algn="l" eaLnBrk="1" hangingPunct="1"/>
            <a:r>
              <a:rPr lang="fi-FI" sz="1400" b="0">
                <a:latin typeface="Calibri" pitchFamily="34" charset="0"/>
              </a:rPr>
              <a:t>Työs-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ken-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tely 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kau-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passa</a:t>
            </a:r>
            <a:endParaRPr lang="fi-FI" sz="1400" b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74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9875"/>
            <a:ext cx="7772400" cy="1143000"/>
          </a:xfrm>
        </p:spPr>
        <p:txBody>
          <a:bodyPr/>
          <a:lstStyle/>
          <a:p>
            <a:pPr eaLnBrk="1" hangingPunct="1"/>
            <a:r>
              <a:rPr lang="fi-FI" sz="3600" smtClean="0"/>
              <a:t>Kauppiasyrittäjyyspolku</a:t>
            </a:r>
            <a:br>
              <a:rPr lang="fi-FI" sz="3600" smtClean="0"/>
            </a:br>
            <a:r>
              <a:rPr lang="fi-FI" sz="3600" smtClean="0"/>
              <a:t>ammattikorkeakouluissa</a:t>
            </a:r>
          </a:p>
        </p:txBody>
      </p:sp>
      <p:cxnSp>
        <p:nvCxnSpPr>
          <p:cNvPr id="17415" name="Suora nuoliyhdysviiva 22"/>
          <p:cNvCxnSpPr>
            <a:cxnSpLocks noChangeShapeType="1"/>
          </p:cNvCxnSpPr>
          <p:nvPr/>
        </p:nvCxnSpPr>
        <p:spPr bwMode="auto">
          <a:xfrm flipH="1">
            <a:off x="2301875" y="2060575"/>
            <a:ext cx="1588" cy="1079500"/>
          </a:xfrm>
          <a:prstGeom prst="straightConnector1">
            <a:avLst/>
          </a:prstGeom>
          <a:noFill/>
          <a:ln w="19050" algn="ctr">
            <a:solidFill>
              <a:srgbClr val="E10B2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16" name="Text Box 6"/>
          <p:cNvSpPr txBox="1">
            <a:spLocks noChangeArrowheads="1"/>
          </p:cNvSpPr>
          <p:nvPr/>
        </p:nvSpPr>
        <p:spPr bwMode="auto">
          <a:xfrm>
            <a:off x="468313" y="588486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i-FI" sz="1800" b="0">
                <a:solidFill>
                  <a:srgbClr val="E10B2F"/>
                </a:solidFill>
                <a:latin typeface="Calibri" pitchFamily="34" charset="0"/>
              </a:rPr>
              <a:t>1. v.</a:t>
            </a:r>
          </a:p>
        </p:txBody>
      </p:sp>
      <p:sp>
        <p:nvSpPr>
          <p:cNvPr id="17417" name="Text Box 7"/>
          <p:cNvSpPr txBox="1">
            <a:spLocks noChangeArrowheads="1"/>
          </p:cNvSpPr>
          <p:nvPr/>
        </p:nvSpPr>
        <p:spPr bwMode="auto">
          <a:xfrm>
            <a:off x="2124075" y="5884863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i-FI" sz="1800" b="0">
                <a:solidFill>
                  <a:srgbClr val="E10B2F"/>
                </a:solidFill>
                <a:latin typeface="Calibri" pitchFamily="34" charset="0"/>
              </a:rPr>
              <a:t>2. v.</a:t>
            </a:r>
          </a:p>
        </p:txBody>
      </p:sp>
      <p:sp>
        <p:nvSpPr>
          <p:cNvPr id="17418" name="Suorakulmio 2"/>
          <p:cNvSpPr>
            <a:spLocks noChangeArrowheads="1"/>
          </p:cNvSpPr>
          <p:nvPr/>
        </p:nvSpPr>
        <p:spPr bwMode="auto">
          <a:xfrm>
            <a:off x="250825" y="1666875"/>
            <a:ext cx="1081088" cy="3598863"/>
          </a:xfrm>
          <a:prstGeom prst="rect">
            <a:avLst/>
          </a:prstGeom>
          <a:solidFill>
            <a:srgbClr val="E4EDF8"/>
          </a:solidFill>
          <a:ln w="25400" algn="ctr">
            <a:solidFill>
              <a:srgbClr val="385D8A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fi-FI" sz="1400" b="0">
                <a:latin typeface="Calibri" pitchFamily="34" charset="0"/>
              </a:rPr>
              <a:t>Tutustu-minen Ruoka-keskon vähittäis-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kauppaan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case-esi-merkkien 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kautta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(K-diili)</a:t>
            </a:r>
          </a:p>
        </p:txBody>
      </p:sp>
      <p:sp>
        <p:nvSpPr>
          <p:cNvPr id="17419" name="Pilvi 9"/>
          <p:cNvSpPr>
            <a:spLocks noChangeArrowheads="1"/>
          </p:cNvSpPr>
          <p:nvPr/>
        </p:nvSpPr>
        <p:spPr bwMode="auto">
          <a:xfrm>
            <a:off x="7596188" y="2935288"/>
            <a:ext cx="1509712" cy="1285875"/>
          </a:xfrm>
          <a:custGeom>
            <a:avLst/>
            <a:gdLst>
              <a:gd name="T0" fmla="*/ 1830657657 w 43200"/>
              <a:gd name="T1" fmla="*/ 569641705 h 43200"/>
              <a:gd name="T2" fmla="*/ 916092072 w 43200"/>
              <a:gd name="T3" fmla="*/ 1138069925 h 43200"/>
              <a:gd name="T4" fmla="*/ 5682703 w 43200"/>
              <a:gd name="T5" fmla="*/ 569641705 h 43200"/>
              <a:gd name="T6" fmla="*/ 916092072 w 43200"/>
              <a:gd name="T7" fmla="*/ 65139933 h 432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954 w 43200"/>
              <a:gd name="T13" fmla="*/ 6524 h 43200"/>
              <a:gd name="T14" fmla="*/ 34174 w 43200"/>
              <a:gd name="T15" fmla="*/ 34674 h 43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00" h="43200">
                <a:moveTo>
                  <a:pt x="3900" y="14370"/>
                </a:moveTo>
                <a:lnTo>
                  <a:pt x="3899" y="14370"/>
                </a:lnTo>
                <a:cubicBezTo>
                  <a:pt x="3858" y="13959"/>
                  <a:pt x="3838" y="13545"/>
                  <a:pt x="3838" y="13131"/>
                </a:cubicBezTo>
                <a:cubicBezTo>
                  <a:pt x="3838" y="8055"/>
                  <a:pt x="6861" y="3941"/>
                  <a:pt x="10591" y="3941"/>
                </a:cubicBezTo>
                <a:cubicBezTo>
                  <a:pt x="11791" y="3940"/>
                  <a:pt x="12969" y="4376"/>
                  <a:pt x="14005" y="5201"/>
                </a:cubicBezTo>
                <a:lnTo>
                  <a:pt x="14005" y="5202"/>
                </a:lnTo>
                <a:cubicBezTo>
                  <a:pt x="14930" y="2828"/>
                  <a:pt x="16742" y="1343"/>
                  <a:pt x="18715" y="1344"/>
                </a:cubicBezTo>
                <a:cubicBezTo>
                  <a:pt x="20114" y="1344"/>
                  <a:pt x="21458" y="2093"/>
                  <a:pt x="22456" y="3431"/>
                </a:cubicBezTo>
                <a:lnTo>
                  <a:pt x="22456" y="3432"/>
                </a:lnTo>
                <a:cubicBezTo>
                  <a:pt x="23194" y="1415"/>
                  <a:pt x="24707" y="140"/>
                  <a:pt x="26362" y="141"/>
                </a:cubicBezTo>
                <a:cubicBezTo>
                  <a:pt x="27723" y="141"/>
                  <a:pt x="29007" y="1006"/>
                  <a:pt x="29832" y="2481"/>
                </a:cubicBezTo>
                <a:lnTo>
                  <a:pt x="29832" y="2480"/>
                </a:lnTo>
                <a:cubicBezTo>
                  <a:pt x="30755" y="1002"/>
                  <a:pt x="32110" y="149"/>
                  <a:pt x="33538" y="150"/>
                </a:cubicBezTo>
                <a:cubicBezTo>
                  <a:pt x="35888" y="150"/>
                  <a:pt x="37901" y="2435"/>
                  <a:pt x="38318" y="5575"/>
                </a:cubicBezTo>
                <a:lnTo>
                  <a:pt x="38317" y="5576"/>
                </a:lnTo>
                <a:cubicBezTo>
                  <a:pt x="40639" y="6438"/>
                  <a:pt x="42250" y="9313"/>
                  <a:pt x="42250" y="12594"/>
                </a:cubicBezTo>
                <a:cubicBezTo>
                  <a:pt x="42250" y="13579"/>
                  <a:pt x="42103" y="14554"/>
                  <a:pt x="41818" y="15460"/>
                </a:cubicBezTo>
                <a:lnTo>
                  <a:pt x="41818" y="15459"/>
                </a:lnTo>
                <a:cubicBezTo>
                  <a:pt x="42727" y="17070"/>
                  <a:pt x="43220" y="19044"/>
                  <a:pt x="43220" y="21076"/>
                </a:cubicBezTo>
                <a:cubicBezTo>
                  <a:pt x="43220" y="25663"/>
                  <a:pt x="40741" y="29553"/>
                  <a:pt x="37404" y="30203"/>
                </a:cubicBezTo>
                <a:lnTo>
                  <a:pt x="37403" y="30202"/>
                </a:lnTo>
                <a:cubicBezTo>
                  <a:pt x="37378" y="34523"/>
                  <a:pt x="34795" y="38006"/>
                  <a:pt x="31619" y="38007"/>
                </a:cubicBezTo>
                <a:cubicBezTo>
                  <a:pt x="30535" y="38007"/>
                  <a:pt x="29474" y="37593"/>
                  <a:pt x="28555" y="36813"/>
                </a:cubicBezTo>
                <a:lnTo>
                  <a:pt x="28556" y="36813"/>
                </a:lnTo>
                <a:cubicBezTo>
                  <a:pt x="27694" y="40699"/>
                  <a:pt x="25069" y="43357"/>
                  <a:pt x="22094" y="43358"/>
                </a:cubicBezTo>
                <a:cubicBezTo>
                  <a:pt x="19839" y="43358"/>
                  <a:pt x="17733" y="41821"/>
                  <a:pt x="16480" y="39263"/>
                </a:cubicBezTo>
                <a:lnTo>
                  <a:pt x="16480" y="39264"/>
                </a:lnTo>
                <a:cubicBezTo>
                  <a:pt x="15279" y="40250"/>
                  <a:pt x="13904" y="40770"/>
                  <a:pt x="12503" y="40771"/>
                </a:cubicBezTo>
                <a:cubicBezTo>
                  <a:pt x="9735" y="40771"/>
                  <a:pt x="7180" y="38748"/>
                  <a:pt x="5804" y="35469"/>
                </a:cubicBezTo>
                <a:lnTo>
                  <a:pt x="5803" y="35469"/>
                </a:lnTo>
                <a:cubicBezTo>
                  <a:pt x="5635" y="35496"/>
                  <a:pt x="5465" y="35509"/>
                  <a:pt x="5296" y="35510"/>
                </a:cubicBezTo>
                <a:cubicBezTo>
                  <a:pt x="2888" y="35510"/>
                  <a:pt x="936" y="32860"/>
                  <a:pt x="936" y="29592"/>
                </a:cubicBezTo>
                <a:cubicBezTo>
                  <a:pt x="935" y="28090"/>
                  <a:pt x="1356" y="26644"/>
                  <a:pt x="2112" y="25547"/>
                </a:cubicBezTo>
                <a:lnTo>
                  <a:pt x="2113" y="25547"/>
                </a:lnTo>
                <a:cubicBezTo>
                  <a:pt x="781" y="24481"/>
                  <a:pt x="-36" y="22528"/>
                  <a:pt x="-36" y="20418"/>
                </a:cubicBezTo>
                <a:cubicBezTo>
                  <a:pt x="-37" y="17370"/>
                  <a:pt x="1647" y="14817"/>
                  <a:pt x="3863" y="14504"/>
                </a:cubicBezTo>
                <a:close/>
              </a:path>
              <a:path w="43200" h="43200" fill="none">
                <a:moveTo>
                  <a:pt x="4693" y="26177"/>
                </a:moveTo>
                <a:lnTo>
                  <a:pt x="4693" y="26177"/>
                </a:lnTo>
                <a:cubicBezTo>
                  <a:pt x="4580" y="26189"/>
                  <a:pt x="4468" y="26194"/>
                  <a:pt x="4356" y="26195"/>
                </a:cubicBezTo>
                <a:cubicBezTo>
                  <a:pt x="3584" y="26195"/>
                  <a:pt x="2826" y="25913"/>
                  <a:pt x="2160" y="25379"/>
                </a:cubicBezTo>
                <a:moveTo>
                  <a:pt x="6928" y="34899"/>
                </a:moveTo>
                <a:lnTo>
                  <a:pt x="6927" y="34898"/>
                </a:lnTo>
                <a:cubicBezTo>
                  <a:pt x="6572" y="35091"/>
                  <a:pt x="6200" y="35219"/>
                  <a:pt x="5820" y="35280"/>
                </a:cubicBezTo>
                <a:moveTo>
                  <a:pt x="16478" y="39090"/>
                </a:moveTo>
                <a:lnTo>
                  <a:pt x="16477" y="39090"/>
                </a:lnTo>
                <a:cubicBezTo>
                  <a:pt x="16210" y="38544"/>
                  <a:pt x="15986" y="37960"/>
                  <a:pt x="15809" y="37350"/>
                </a:cubicBezTo>
                <a:moveTo>
                  <a:pt x="28827" y="34751"/>
                </a:moveTo>
                <a:lnTo>
                  <a:pt x="28826" y="34750"/>
                </a:lnTo>
                <a:cubicBezTo>
                  <a:pt x="28787" y="35398"/>
                  <a:pt x="28698" y="36038"/>
                  <a:pt x="28560" y="36660"/>
                </a:cubicBezTo>
                <a:moveTo>
                  <a:pt x="34129" y="22954"/>
                </a:moveTo>
                <a:lnTo>
                  <a:pt x="34128" y="22954"/>
                </a:lnTo>
                <a:cubicBezTo>
                  <a:pt x="36118" y="24271"/>
                  <a:pt x="37381" y="27017"/>
                  <a:pt x="37381" y="30027"/>
                </a:cubicBezTo>
                <a:cubicBezTo>
                  <a:pt x="37381" y="30048"/>
                  <a:pt x="37380" y="30069"/>
                  <a:pt x="37380" y="30090"/>
                </a:cubicBezTo>
                <a:moveTo>
                  <a:pt x="41798" y="15354"/>
                </a:moveTo>
                <a:lnTo>
                  <a:pt x="41798" y="15354"/>
                </a:ln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lnTo>
                  <a:pt x="38324" y="5425"/>
                </a:lnTo>
                <a:cubicBezTo>
                  <a:pt x="38375" y="5811"/>
                  <a:pt x="38401" y="6202"/>
                  <a:pt x="38401" y="6595"/>
                </a:cubicBezTo>
                <a:cubicBezTo>
                  <a:pt x="38401" y="6626"/>
                  <a:pt x="38400" y="6658"/>
                  <a:pt x="38400" y="6690"/>
                </a:cubicBezTo>
                <a:moveTo>
                  <a:pt x="29078" y="3952"/>
                </a:moveTo>
                <a:lnTo>
                  <a:pt x="29078" y="3952"/>
                </a:lnTo>
                <a:cubicBezTo>
                  <a:pt x="29266" y="3369"/>
                  <a:pt x="29516" y="2826"/>
                  <a:pt x="29820" y="2340"/>
                </a:cubicBezTo>
                <a:moveTo>
                  <a:pt x="22141" y="4720"/>
                </a:moveTo>
                <a:lnTo>
                  <a:pt x="22140" y="4719"/>
                </a:lnTo>
                <a:cubicBezTo>
                  <a:pt x="22217" y="4238"/>
                  <a:pt x="22338" y="3771"/>
                  <a:pt x="22500" y="3330"/>
                </a:cubicBezTo>
                <a:moveTo>
                  <a:pt x="14000" y="5192"/>
                </a:moveTo>
                <a:lnTo>
                  <a:pt x="14000" y="5191"/>
                </a:lnTo>
                <a:cubicBezTo>
                  <a:pt x="14471" y="5568"/>
                  <a:pt x="14908" y="6020"/>
                  <a:pt x="15299" y="6540"/>
                </a:cubicBezTo>
                <a:moveTo>
                  <a:pt x="4127" y="15789"/>
                </a:moveTo>
                <a:lnTo>
                  <a:pt x="4127" y="15788"/>
                </a:lnTo>
                <a:cubicBezTo>
                  <a:pt x="4024" y="15324"/>
                  <a:pt x="3948" y="14850"/>
                  <a:pt x="3900" y="14369"/>
                </a:cubicBezTo>
              </a:path>
            </a:pathLst>
          </a:custGeom>
          <a:solidFill>
            <a:schemeClr val="accent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/>
            <a:r>
              <a:rPr lang="fi-FI" sz="1800" b="0">
                <a:solidFill>
                  <a:srgbClr val="FFFFFF"/>
                </a:solidFill>
                <a:latin typeface="Calibri" pitchFamily="34" charset="0"/>
              </a:rPr>
              <a:t>Syventävä</a:t>
            </a:r>
          </a:p>
          <a:p>
            <a:pPr algn="ctr" eaLnBrk="1" hangingPunct="1"/>
            <a:r>
              <a:rPr lang="fi-FI" sz="1800" b="0">
                <a:solidFill>
                  <a:srgbClr val="FFFFFF"/>
                </a:solidFill>
                <a:latin typeface="Calibri" pitchFamily="34" charset="0"/>
              </a:rPr>
              <a:t>intensiivi-osio</a:t>
            </a:r>
          </a:p>
        </p:txBody>
      </p:sp>
      <p:cxnSp>
        <p:nvCxnSpPr>
          <p:cNvPr id="12" name="Suora nuoliyhdysviiva 11"/>
          <p:cNvCxnSpPr/>
          <p:nvPr/>
        </p:nvCxnSpPr>
        <p:spPr>
          <a:xfrm>
            <a:off x="107950" y="5264150"/>
            <a:ext cx="8001000" cy="1588"/>
          </a:xfrm>
          <a:prstGeom prst="straightConnector1">
            <a:avLst/>
          </a:prstGeom>
          <a:ln w="38100"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Tekstikehys 12"/>
          <p:cNvSpPr txBox="1">
            <a:spLocks noChangeArrowheads="1"/>
          </p:cNvSpPr>
          <p:nvPr/>
        </p:nvSpPr>
        <p:spPr bwMode="auto">
          <a:xfrm>
            <a:off x="250825" y="5300663"/>
            <a:ext cx="1152525" cy="5175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400" b="0">
                <a:latin typeface="Calibri" pitchFamily="34" charset="0"/>
              </a:rPr>
              <a:t>Kaikille 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avoin</a:t>
            </a:r>
          </a:p>
        </p:txBody>
      </p:sp>
      <p:sp>
        <p:nvSpPr>
          <p:cNvPr id="17422" name="Suorakulmio 13"/>
          <p:cNvSpPr>
            <a:spLocks noChangeArrowheads="1"/>
          </p:cNvSpPr>
          <p:nvPr/>
        </p:nvSpPr>
        <p:spPr bwMode="auto">
          <a:xfrm>
            <a:off x="1403350" y="5300663"/>
            <a:ext cx="1800225" cy="5175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i-FI" sz="1400" b="0">
                <a:latin typeface="Calibri" pitchFamily="34" charset="0"/>
              </a:rPr>
              <a:t>Kaikille 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avoin</a:t>
            </a:r>
          </a:p>
        </p:txBody>
      </p:sp>
      <p:sp>
        <p:nvSpPr>
          <p:cNvPr id="17423" name="Tekstikehys 14"/>
          <p:cNvSpPr txBox="1">
            <a:spLocks noChangeArrowheads="1"/>
          </p:cNvSpPr>
          <p:nvPr/>
        </p:nvSpPr>
        <p:spPr bwMode="auto">
          <a:xfrm>
            <a:off x="4859338" y="5300663"/>
            <a:ext cx="2376487" cy="5175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400" b="0">
                <a:latin typeface="Calibri" pitchFamily="34" charset="0"/>
              </a:rPr>
              <a:t>Kauppias-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potentiaali</a:t>
            </a:r>
          </a:p>
        </p:txBody>
      </p:sp>
      <p:sp>
        <p:nvSpPr>
          <p:cNvPr id="17424" name="Tekstikehys 15"/>
          <p:cNvSpPr txBox="1">
            <a:spLocks noChangeArrowheads="1"/>
          </p:cNvSpPr>
          <p:nvPr/>
        </p:nvSpPr>
        <p:spPr bwMode="auto">
          <a:xfrm>
            <a:off x="7777163" y="4221163"/>
            <a:ext cx="10398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400" b="0">
                <a:latin typeface="Calibri" pitchFamily="34" charset="0"/>
              </a:rPr>
              <a:t>Niille, jotka 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valitaan</a:t>
            </a:r>
          </a:p>
        </p:txBody>
      </p:sp>
      <p:sp>
        <p:nvSpPr>
          <p:cNvPr id="17425" name="Tekstikehys 17"/>
          <p:cNvSpPr txBox="1">
            <a:spLocks noChangeArrowheads="1"/>
          </p:cNvSpPr>
          <p:nvPr/>
        </p:nvSpPr>
        <p:spPr bwMode="auto">
          <a:xfrm>
            <a:off x="7248525" y="5026025"/>
            <a:ext cx="9715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i-FI" sz="1200" b="0">
                <a:latin typeface="Calibri" pitchFamily="34" charset="0"/>
              </a:rPr>
              <a:t>Opiskeluaika</a:t>
            </a:r>
          </a:p>
        </p:txBody>
      </p:sp>
      <p:sp>
        <p:nvSpPr>
          <p:cNvPr id="17426" name="Tekstikehys 23"/>
          <p:cNvSpPr txBox="1">
            <a:spLocks noChangeArrowheads="1"/>
          </p:cNvSpPr>
          <p:nvPr/>
        </p:nvSpPr>
        <p:spPr bwMode="auto">
          <a:xfrm>
            <a:off x="6985000" y="1706563"/>
            <a:ext cx="2339975" cy="85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7788" indent="-7778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409575" indent="-1428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i-FI" sz="1400">
                <a:latin typeface="Calibri" pitchFamily="34" charset="0"/>
              </a:rPr>
              <a:t>2. seulontavaihe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a) Soveltuvuusarviointi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b) K-kauppiastraineesopimus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    (mahd. aikaisemminkin)</a:t>
            </a:r>
          </a:p>
        </p:txBody>
      </p:sp>
      <p:sp>
        <p:nvSpPr>
          <p:cNvPr id="17427" name="Line 26"/>
          <p:cNvSpPr>
            <a:spLocks noChangeShapeType="1"/>
          </p:cNvSpPr>
          <p:nvPr/>
        </p:nvSpPr>
        <p:spPr bwMode="auto">
          <a:xfrm>
            <a:off x="1366838" y="5156200"/>
            <a:ext cx="0" cy="21748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7428" name="Text Box 29"/>
          <p:cNvSpPr txBox="1">
            <a:spLocks noChangeArrowheads="1"/>
          </p:cNvSpPr>
          <p:nvPr/>
        </p:nvSpPr>
        <p:spPr bwMode="auto">
          <a:xfrm>
            <a:off x="2339975" y="1706563"/>
            <a:ext cx="1531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i-FI" sz="1400">
                <a:latin typeface="Calibri" pitchFamily="34" charset="0"/>
              </a:rPr>
              <a:t>Motivaatio seuloo</a:t>
            </a:r>
          </a:p>
        </p:txBody>
      </p:sp>
      <p:sp>
        <p:nvSpPr>
          <p:cNvPr id="17429" name="Text Box 31"/>
          <p:cNvSpPr txBox="1">
            <a:spLocks noChangeArrowheads="1"/>
          </p:cNvSpPr>
          <p:nvPr/>
        </p:nvSpPr>
        <p:spPr bwMode="auto">
          <a:xfrm>
            <a:off x="4356100" y="5884863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800" b="0">
                <a:solidFill>
                  <a:srgbClr val="E10B2F"/>
                </a:solidFill>
                <a:latin typeface="Calibri" pitchFamily="34" charset="0"/>
              </a:rPr>
              <a:t>3.-4. v.</a:t>
            </a:r>
          </a:p>
        </p:txBody>
      </p:sp>
      <p:sp>
        <p:nvSpPr>
          <p:cNvPr id="17430" name="Tekstikehys 14"/>
          <p:cNvSpPr txBox="1">
            <a:spLocks noChangeArrowheads="1"/>
          </p:cNvSpPr>
          <p:nvPr/>
        </p:nvSpPr>
        <p:spPr bwMode="auto">
          <a:xfrm>
            <a:off x="3203575" y="5300663"/>
            <a:ext cx="1655763" cy="51752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i-FI" sz="1400" b="0">
                <a:latin typeface="Calibri" pitchFamily="34" charset="0"/>
              </a:rPr>
              <a:t>Pt-kaupan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potentiaali</a:t>
            </a:r>
          </a:p>
        </p:txBody>
      </p:sp>
      <p:cxnSp>
        <p:nvCxnSpPr>
          <p:cNvPr id="17431" name="Suora nuoliyhdysviiva 11"/>
          <p:cNvCxnSpPr>
            <a:cxnSpLocks noChangeShapeType="1"/>
          </p:cNvCxnSpPr>
          <p:nvPr/>
        </p:nvCxnSpPr>
        <p:spPr bwMode="auto">
          <a:xfrm flipV="1">
            <a:off x="250825" y="1123950"/>
            <a:ext cx="0" cy="4176713"/>
          </a:xfrm>
          <a:prstGeom prst="straightConnector1">
            <a:avLst/>
          </a:prstGeom>
          <a:noFill/>
          <a:ln w="38100" algn="ctr">
            <a:solidFill>
              <a:srgbClr val="215968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32" name="Text Box 37"/>
          <p:cNvSpPr txBox="1">
            <a:spLocks noChangeArrowheads="1"/>
          </p:cNvSpPr>
          <p:nvPr/>
        </p:nvSpPr>
        <p:spPr bwMode="auto">
          <a:xfrm rot="-5400000">
            <a:off x="-481013" y="1741488"/>
            <a:ext cx="11795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9693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6938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i-FI" sz="1200" b="0">
                <a:latin typeface="Calibri" pitchFamily="34" charset="0"/>
              </a:rPr>
              <a:t>Opiskelijamäärä</a:t>
            </a:r>
          </a:p>
        </p:txBody>
      </p:sp>
      <p:sp>
        <p:nvSpPr>
          <p:cNvPr id="17433" name="Line 27"/>
          <p:cNvSpPr>
            <a:spLocks noChangeShapeType="1"/>
          </p:cNvSpPr>
          <p:nvPr/>
        </p:nvSpPr>
        <p:spPr bwMode="auto">
          <a:xfrm>
            <a:off x="3236913" y="5157788"/>
            <a:ext cx="0" cy="217487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cxnSp>
        <p:nvCxnSpPr>
          <p:cNvPr id="17434" name="Suora nuoliyhdysviiva 22"/>
          <p:cNvCxnSpPr>
            <a:cxnSpLocks noChangeShapeType="1"/>
          </p:cNvCxnSpPr>
          <p:nvPr/>
        </p:nvCxnSpPr>
        <p:spPr bwMode="auto">
          <a:xfrm flipH="1">
            <a:off x="7162800" y="2060575"/>
            <a:ext cx="1588" cy="1079500"/>
          </a:xfrm>
          <a:prstGeom prst="straightConnector1">
            <a:avLst/>
          </a:prstGeom>
          <a:noFill/>
          <a:ln w="19050" algn="ctr">
            <a:solidFill>
              <a:srgbClr val="E10B2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35" name="Suorakulmio 3"/>
          <p:cNvSpPr>
            <a:spLocks noChangeArrowheads="1"/>
          </p:cNvSpPr>
          <p:nvPr/>
        </p:nvSpPr>
        <p:spPr bwMode="auto">
          <a:xfrm>
            <a:off x="3849688" y="3106738"/>
            <a:ext cx="1728787" cy="2159000"/>
          </a:xfrm>
          <a:prstGeom prst="rect">
            <a:avLst/>
          </a:prstGeom>
          <a:solidFill>
            <a:srgbClr val="C6D9F1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54000" rIns="54000" anchor="ctr"/>
          <a:lstStyle/>
          <a:p>
            <a:pPr algn="l" eaLnBrk="1" hangingPunct="1"/>
            <a:r>
              <a:rPr lang="fi-FI" sz="1400" b="0" i="1">
                <a:latin typeface="Calibri" pitchFamily="34" charset="0"/>
              </a:rPr>
              <a:t>KYP-opintojaksot 3-4:</a:t>
            </a:r>
            <a:r>
              <a:rPr lang="fi-FI" sz="1400" b="0">
                <a:latin typeface="Calibri" pitchFamily="34" charset="0"/>
              </a:rPr>
              <a:t> </a:t>
            </a:r>
          </a:p>
          <a:p>
            <a:pPr algn="l" eaLnBrk="1" hangingPunct="1"/>
            <a:endParaRPr lang="fi-FI" sz="800" b="0">
              <a:latin typeface="Calibri" pitchFamily="34" charset="0"/>
            </a:endParaRP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Kaupan henkilöstö-johtaminen </a:t>
            </a:r>
            <a:br>
              <a:rPr lang="fi-FI" sz="1400" b="0">
                <a:latin typeface="Calibri" pitchFamily="34" charset="0"/>
              </a:rPr>
            </a:br>
            <a:r>
              <a:rPr lang="fi-FI" sz="1400" b="0">
                <a:latin typeface="Calibri" pitchFamily="34" charset="0"/>
              </a:rPr>
              <a:t>(5 op) sekä 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Toiminnan </a:t>
            </a:r>
          </a:p>
          <a:p>
            <a:pPr algn="l" eaLnBrk="1" hangingPunct="1"/>
            <a:r>
              <a:rPr lang="fi-FI" sz="1400" b="0">
                <a:latin typeface="Calibri" pitchFamily="34" charset="0"/>
              </a:rPr>
              <a:t>suunnittelu ja seuranta (5 op)</a:t>
            </a:r>
          </a:p>
          <a:p>
            <a:pPr algn="l" eaLnBrk="1" hangingPunct="1"/>
            <a:endParaRPr lang="fi-FI" sz="1400" b="0">
              <a:latin typeface="Calibri" pitchFamily="34" charset="0"/>
            </a:endParaRPr>
          </a:p>
          <a:p>
            <a:pPr algn="l" eaLnBrk="1" hangingPunct="1"/>
            <a:endParaRPr lang="fi-FI" sz="1400" b="0">
              <a:latin typeface="Calibri" pitchFamily="34" charset="0"/>
            </a:endParaRPr>
          </a:p>
        </p:txBody>
      </p:sp>
      <p:sp>
        <p:nvSpPr>
          <p:cNvPr id="17436" name="Suorakulmio 4"/>
          <p:cNvSpPr>
            <a:spLocks noChangeArrowheads="1"/>
          </p:cNvSpPr>
          <p:nvPr/>
        </p:nvSpPr>
        <p:spPr bwMode="auto">
          <a:xfrm>
            <a:off x="5073650" y="3825875"/>
            <a:ext cx="1296988" cy="1439863"/>
          </a:xfrm>
          <a:prstGeom prst="rect">
            <a:avLst/>
          </a:prstGeom>
          <a:solidFill>
            <a:srgbClr val="8EB4E3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54000" rIns="54000" anchor="ctr"/>
          <a:lstStyle/>
          <a:p>
            <a:pPr algn="ctr" eaLnBrk="1" hangingPunct="1"/>
            <a:r>
              <a:rPr lang="fi-FI" sz="1400" b="0">
                <a:latin typeface="Calibri" pitchFamily="34" charset="0"/>
              </a:rPr>
              <a:t>Työ-</a:t>
            </a:r>
            <a:br>
              <a:rPr lang="fi-FI" sz="1400" b="0">
                <a:latin typeface="Calibri" pitchFamily="34" charset="0"/>
              </a:rPr>
            </a:br>
            <a:r>
              <a:rPr lang="fi-FI" sz="1400" b="0">
                <a:latin typeface="Calibri" pitchFamily="34" charset="0"/>
              </a:rPr>
              <a:t>harjoittelut</a:t>
            </a:r>
          </a:p>
          <a:p>
            <a:pPr algn="ctr" eaLnBrk="1" hangingPunct="1"/>
            <a:r>
              <a:rPr lang="fi-FI" sz="1400" b="0">
                <a:latin typeface="Calibri" pitchFamily="34" charset="0"/>
              </a:rPr>
              <a:t>(30 op)</a:t>
            </a:r>
            <a:endParaRPr lang="fi-FI" sz="1400" b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6226175" y="4186238"/>
            <a:ext cx="936625" cy="10795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200" b="0">
                <a:solidFill>
                  <a:schemeClr val="tx1"/>
                </a:solidFill>
                <a:latin typeface="Calibri" pitchFamily="34" charset="0"/>
              </a:rPr>
              <a:t>Opinnäyte-työ (15 op)</a:t>
            </a:r>
          </a:p>
        </p:txBody>
      </p:sp>
      <p:sp>
        <p:nvSpPr>
          <p:cNvPr id="17438" name="Line 28"/>
          <p:cNvSpPr>
            <a:spLocks noChangeShapeType="1"/>
          </p:cNvSpPr>
          <p:nvPr/>
        </p:nvSpPr>
        <p:spPr bwMode="auto">
          <a:xfrm>
            <a:off x="5291138" y="5156200"/>
            <a:ext cx="0" cy="217488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7439" name="Text Box 43"/>
          <p:cNvSpPr txBox="1">
            <a:spLocks noChangeArrowheads="1"/>
          </p:cNvSpPr>
          <p:nvPr/>
        </p:nvSpPr>
        <p:spPr bwMode="auto">
          <a:xfrm>
            <a:off x="4202113" y="6381750"/>
            <a:ext cx="11620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89693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6938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6938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defTabSz="89693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i-FI" sz="900" b="0"/>
              <a:t>Psycon  Oy/Opintie</a:t>
            </a:r>
          </a:p>
        </p:txBody>
      </p:sp>
      <p:cxnSp>
        <p:nvCxnSpPr>
          <p:cNvPr id="17440" name="Suora nuoliyhdysviiva 22"/>
          <p:cNvCxnSpPr>
            <a:cxnSpLocks noChangeShapeType="1"/>
          </p:cNvCxnSpPr>
          <p:nvPr/>
        </p:nvCxnSpPr>
        <p:spPr bwMode="auto">
          <a:xfrm flipH="1">
            <a:off x="3848100" y="2060575"/>
            <a:ext cx="1588" cy="1079500"/>
          </a:xfrm>
          <a:prstGeom prst="straightConnector1">
            <a:avLst/>
          </a:prstGeom>
          <a:noFill/>
          <a:ln w="19050" algn="ctr">
            <a:solidFill>
              <a:srgbClr val="E10B2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uora yhdysviiva 8"/>
          <p:cNvCxnSpPr/>
          <p:nvPr/>
        </p:nvCxnSpPr>
        <p:spPr>
          <a:xfrm rot="5400000">
            <a:off x="5365750" y="3929063"/>
            <a:ext cx="3816350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42" name="Suora nuoliyhdysviiva 22"/>
          <p:cNvCxnSpPr>
            <a:cxnSpLocks noChangeShapeType="1"/>
          </p:cNvCxnSpPr>
          <p:nvPr/>
        </p:nvCxnSpPr>
        <p:spPr bwMode="auto">
          <a:xfrm flipH="1">
            <a:off x="5578475" y="2060575"/>
            <a:ext cx="1588" cy="1079500"/>
          </a:xfrm>
          <a:prstGeom prst="straightConnector1">
            <a:avLst/>
          </a:prstGeom>
          <a:noFill/>
          <a:ln w="19050" algn="ctr">
            <a:solidFill>
              <a:srgbClr val="E10B2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3" name="Tekstikehys 20"/>
          <p:cNvSpPr txBox="1">
            <a:spLocks noChangeArrowheads="1"/>
          </p:cNvSpPr>
          <p:nvPr/>
        </p:nvSpPr>
        <p:spPr bwMode="auto">
          <a:xfrm>
            <a:off x="5292725" y="1706563"/>
            <a:ext cx="223202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0488" indent="-9048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444500" indent="-17462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i-FI" sz="1400">
                <a:latin typeface="Calibri" pitchFamily="34" charset="0"/>
              </a:rPr>
              <a:t>1. seulontavaihe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a) Opintojaksojen </a:t>
            </a:r>
            <a:br>
              <a:rPr lang="fi-FI" sz="1200" b="0">
                <a:latin typeface="Calibri" pitchFamily="34" charset="0"/>
              </a:rPr>
            </a:br>
            <a:r>
              <a:rPr lang="fi-FI" sz="1200" b="0">
                <a:latin typeface="Calibri" pitchFamily="34" charset="0"/>
              </a:rPr>
              <a:t>suorittaminen hyväksytysti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b) Ruokakeskon </a:t>
            </a:r>
            <a:br>
              <a:rPr lang="fi-FI" sz="1200" b="0">
                <a:latin typeface="Calibri" pitchFamily="34" charset="0"/>
              </a:rPr>
            </a:br>
            <a:r>
              <a:rPr lang="fi-FI" sz="1200" b="0">
                <a:latin typeface="Calibri" pitchFamily="34" charset="0"/>
              </a:rPr>
              <a:t>haastattelut</a:t>
            </a:r>
          </a:p>
          <a:p>
            <a:pPr lvl="1" algn="l" eaLnBrk="1" hangingPunct="1"/>
            <a:r>
              <a:rPr lang="fi-FI" sz="1200" b="0">
                <a:latin typeface="Calibri" pitchFamily="34" charset="0"/>
              </a:rPr>
              <a:t>c)  Oma motivaatio</a:t>
            </a:r>
          </a:p>
        </p:txBody>
      </p:sp>
      <p:cxnSp>
        <p:nvCxnSpPr>
          <p:cNvPr id="17444" name="Suora nuoliyhdysviiva 22"/>
          <p:cNvCxnSpPr>
            <a:cxnSpLocks noChangeShapeType="1"/>
          </p:cNvCxnSpPr>
          <p:nvPr/>
        </p:nvCxnSpPr>
        <p:spPr bwMode="auto">
          <a:xfrm flipH="1">
            <a:off x="3238500" y="2060575"/>
            <a:ext cx="1588" cy="1079500"/>
          </a:xfrm>
          <a:prstGeom prst="straightConnector1">
            <a:avLst/>
          </a:prstGeom>
          <a:noFill/>
          <a:ln w="19050" algn="ctr">
            <a:solidFill>
              <a:srgbClr val="E10B2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eaLnBrk="1" hangingPunct="1"/>
            <a:r>
              <a:rPr lang="fi-FI" sz="3600" smtClean="0"/>
              <a:t>Neljä opintojaksoa, </a:t>
            </a:r>
            <a:br>
              <a:rPr lang="fi-FI" sz="3600" smtClean="0"/>
            </a:br>
            <a:r>
              <a:rPr lang="fi-FI" sz="3600" smtClean="0"/>
              <a:t>á 5 opintopistettä 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7450" y="4365625"/>
            <a:ext cx="4678363" cy="143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36000"/>
          <a:lstStyle>
            <a:lvl1pPr marL="182563" indent="-182563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625475" indent="-26352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>
                <a:solidFill>
                  <a:srgbClr val="E10B2F"/>
                </a:solidFill>
              </a:rPr>
              <a:t>1.	Päivittäistavarakaupan toimintaympäristö </a:t>
            </a:r>
            <a:r>
              <a:rPr lang="fi-FI" sz="1200">
                <a:solidFill>
                  <a:srgbClr val="E10B2F"/>
                </a:solidFill>
              </a:rPr>
              <a:t>(5 op)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1.1  Päivittäistavarakaupan markkinat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1.2  Päivittäistavarakaupan asiakkaat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1.3  Ketjutoiminta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1.4  Yhteiskuntavastuu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1.5  Päivittäistavarakauppa työpaikkana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95288" y="5300663"/>
            <a:ext cx="720725" cy="504825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/>
              <a:t>K-diili</a:t>
            </a: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1547813" y="2852738"/>
            <a:ext cx="4678362" cy="1439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36000"/>
          <a:lstStyle>
            <a:lvl1pPr marL="179388" indent="-17938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628650" indent="-268288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>
                <a:solidFill>
                  <a:srgbClr val="E10B2F"/>
                </a:solidFill>
              </a:rPr>
              <a:t>2. Vähittäiskaupan kilpailukeinot </a:t>
            </a:r>
            <a:r>
              <a:rPr lang="fi-FI" sz="1200">
                <a:solidFill>
                  <a:srgbClr val="E10B2F"/>
                </a:solidFill>
              </a:rPr>
              <a:t>(5 op)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2.1  Kauppapaikka ja myymälä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2.2  Tuotteet ja palvelut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2.3  Hinta ja laatu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2.4  Asiakaspalvelu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2.5  Markkinointiviestintä</a:t>
            </a:r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1908175" y="1341438"/>
            <a:ext cx="3419475" cy="1439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18000"/>
          <a:lstStyle>
            <a:lvl1pPr marL="179388" indent="-179388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625475" indent="-265113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>
                <a:solidFill>
                  <a:srgbClr val="E10B2F"/>
                </a:solidFill>
              </a:rPr>
              <a:t>3. Kaupan henkilöstöjohtaminen </a:t>
            </a:r>
            <a:r>
              <a:rPr lang="fi-FI" sz="1200">
                <a:solidFill>
                  <a:srgbClr val="E10B2F"/>
                </a:solidFill>
              </a:rPr>
              <a:t>(5 op)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3.1  Työsuojelu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3.2  Toiminnan laatu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3.3  Kaupan töiden organisointi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3.4  Henkilöstön johtamisen ja</a:t>
            </a:r>
            <a:br>
              <a:rPr lang="fi-FI" sz="1300"/>
            </a:br>
            <a:r>
              <a:rPr lang="fi-FI" sz="1300"/>
              <a:t> kehittämisen työvälineet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5397500" y="1341438"/>
            <a:ext cx="3670300" cy="14398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18000"/>
          <a:lstStyle>
            <a:lvl1pPr marL="179388" indent="-179388"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625475" indent="-265113"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79388" algn="l"/>
              </a:tabLs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>
                <a:solidFill>
                  <a:srgbClr val="E10B2F"/>
                </a:solidFill>
              </a:rPr>
              <a:t>4. Toiminnan suunnittelu ja seuranta </a:t>
            </a:r>
            <a:r>
              <a:rPr lang="fi-FI" sz="1200">
                <a:solidFill>
                  <a:srgbClr val="E10B2F"/>
                </a:solidFill>
              </a:rPr>
              <a:t>(5 op)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4.1 Kauppayrityksen perustaminen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4.2 Toimintasuunnitelma</a:t>
            </a:r>
          </a:p>
          <a:p>
            <a:pPr lvl="1" algn="l">
              <a:buFont typeface="Wingdings" pitchFamily="2" charset="2"/>
              <a:buNone/>
            </a:pPr>
            <a:r>
              <a:rPr lang="fi-FI" sz="1300"/>
              <a:t>4.3 Tuloksen suunnittelu ja seuranta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 rot="-5400000">
            <a:off x="3193256" y="3056732"/>
            <a:ext cx="358775" cy="599916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36000" bIns="36000"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400"/>
              <a:t>Mestarimyyjäopiskelu </a:t>
            </a:r>
            <a:r>
              <a:rPr lang="fi-FI" sz="1200"/>
              <a:t>(tukee työharjoittelua)</a:t>
            </a:r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 rot="-2637502">
            <a:off x="-63500" y="4902200"/>
            <a:ext cx="1263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800" i="1">
                <a:solidFill>
                  <a:srgbClr val="E10B2F"/>
                </a:solidFill>
              </a:rPr>
              <a:t>Motivointi</a:t>
            </a: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 rot="-2637502">
            <a:off x="-69850" y="3389313"/>
            <a:ext cx="1301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800" i="1">
                <a:solidFill>
                  <a:srgbClr val="E10B2F"/>
                </a:solidFill>
              </a:rPr>
              <a:t>Perustieto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 rot="-2637502">
            <a:off x="-120650" y="1878013"/>
            <a:ext cx="1670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fi-FI" sz="1800" i="1">
                <a:solidFill>
                  <a:srgbClr val="E10B2F"/>
                </a:solidFill>
              </a:rPr>
              <a:t>Soveltaminen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</p:spPr>
        <p:txBody>
          <a:bodyPr/>
          <a:lstStyle/>
          <a:p>
            <a:pPr eaLnBrk="1" hangingPunct="1"/>
            <a:r>
              <a:rPr lang="fi-FI" sz="3600" smtClean="0"/>
              <a:t>KYP-opintojaksojen oppimistavoitteet</a:t>
            </a:r>
          </a:p>
        </p:txBody>
      </p:sp>
      <p:graphicFrame>
        <p:nvGraphicFramePr>
          <p:cNvPr id="314410" name="Group 42"/>
          <p:cNvGraphicFramePr>
            <a:graphicFrameLocks noGrp="1"/>
          </p:cNvGraphicFramePr>
          <p:nvPr>
            <p:ph idx="1"/>
          </p:nvPr>
        </p:nvGraphicFramePr>
        <p:xfrm>
          <a:off x="179388" y="1341438"/>
          <a:ext cx="8278812" cy="4654551"/>
        </p:xfrm>
        <a:graphic>
          <a:graphicData uri="http://schemas.openxmlformats.org/drawingml/2006/table">
            <a:tbl>
              <a:tblPr/>
              <a:tblGrid>
                <a:gridCol w="1427162"/>
                <a:gridCol w="2389188"/>
                <a:gridCol w="2535237"/>
                <a:gridCol w="1927225"/>
              </a:tblGrid>
              <a:tr h="28958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Tavoitteet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Tiedot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Taidot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Kompetenssit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Opintojaksot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883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Päivittäis-tavarakaupan toiminta-ympäristö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Opintojakson tavoitteena on antaa perustietoa päivittäistavarakaupan markkinoista ja asiakkaista sekä Ruokakeskon ketjutoiminnasta ja kauppiaan roolista.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Tiedon pohjalta opiskelija kykenee miettimään omaa kiinnostustaan päivittäistavarakauppaan ja yrittäjyyteen.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9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Vähittäis-kaupan kilpailukeinot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Opintojakson tavoitteena on luoda kokonaiskäsitys yrittäjäpohjaisen  päivittäistavarakaupan kilpailukeinoista.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Opiskelija osaa ideoida, tunnistaa ja hyödyntää erilaisten pt-kauppojen ja ketjujen käyttämiä kilpailukeinoja sekä suunnitella yksittäisen pt-kaupan kilpailukeinot yrittäjäpohjaisessa ketjussa. 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Kaupan henkilöstö-johtaminen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Opintojakson tavoitteena on antaa pt-kaupan henkilöstömitoituksessa, työvuorosuunnittelussa ja ihmisten johtamisessa tarvittavia perustietoja.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Opiskelija osaa suunnitella, organisoida ja johtaa kaupan töitä sekä mitoittaa henkilöstön tavoitteiden mukaisesti. Lisäksi hän osaa käyttää henkilöstön kehittämisen työvälineitä.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Osaa laatia oman kauppansa strategiaan pohjautuvaa toimintasuunnitelman ja jalkauttaa sen käytännön toimenpiteiksi.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15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Toiminnan suunnittelu ja seuranta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Opintojakson tavoitteena on antaa valmiuksia pt-kaupan toimintasuunnitelman ja budjetin tekoon sekä luoda käsitys pt-kaupan johtamisessa käytettävistä työvälineistä, tunnusluvuista ja tutkimustiedoista.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Opiskelija osaa analysoida pt-kaupan keskeisiä tutkimus- ja kannattavuustietoja sekä laatia niiden pohjalta toimintasuunnitelman ja tulosbudjetin.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Vastuut KYPissä</a:t>
            </a:r>
          </a:p>
        </p:txBody>
      </p:sp>
      <p:graphicFrame>
        <p:nvGraphicFramePr>
          <p:cNvPr id="322598" name="Group 38"/>
          <p:cNvGraphicFramePr>
            <a:graphicFrameLocks noGrp="1"/>
          </p:cNvGraphicFramePr>
          <p:nvPr>
            <p:ph idx="4294967295"/>
          </p:nvPr>
        </p:nvGraphicFramePr>
        <p:xfrm>
          <a:off x="322263" y="1279525"/>
          <a:ext cx="8497887" cy="3210177"/>
        </p:xfrm>
        <a:graphic>
          <a:graphicData uri="http://schemas.openxmlformats.org/drawingml/2006/table">
            <a:tbl>
              <a:tblPr/>
              <a:tblGrid>
                <a:gridCol w="1417637"/>
                <a:gridCol w="1557338"/>
                <a:gridCol w="1770062"/>
                <a:gridCol w="1912938"/>
                <a:gridCol w="1839912"/>
              </a:tblGrid>
              <a:tr h="360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19100" marR="0" lvl="0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vuosi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19100" marR="0" lvl="0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vuosi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19100" marR="0" lvl="0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vuosi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19100" marR="0" lvl="0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vuosi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Opiskelija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Kyp huomioon opsissa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KYP-opiskelu, hyg.osaaminen, kesätyöpaikan etsiminen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KYP-opiskelu, harjoittelupaikan etsiminen, opinnäytetyön aihe mietintään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Opinnäytetyö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Kauppiastrainee-sopimus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Amk-opettaja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Mahdollisten opiskelijoiden hakeminen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Opiskelun ohjaus ja arviointi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Opiskelun ohjaus ja arviointi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Opiskelun ohjaus ja arviointi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1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Rekrytointi-päällikkö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Tiedotustilaisuus ensimmäisen vuosikurssin opiskelijoille</a:t>
                      </a: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Haastattelut, avustaminen harjoittelupaikan ja opinnäytetyön aiheen löytämisessä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Kesko">
  <a:themeElements>
    <a:clrScheme name="1_Kesko 14">
      <a:dk1>
        <a:srgbClr val="003082"/>
      </a:dk1>
      <a:lt1>
        <a:srgbClr val="FFFFFF"/>
      </a:lt1>
      <a:dk2>
        <a:srgbClr val="A67AA3"/>
      </a:dk2>
      <a:lt2>
        <a:srgbClr val="EED075"/>
      </a:lt2>
      <a:accent1>
        <a:srgbClr val="003082"/>
      </a:accent1>
      <a:accent2>
        <a:srgbClr val="85C7E3"/>
      </a:accent2>
      <a:accent3>
        <a:srgbClr val="FFFFFF"/>
      </a:accent3>
      <a:accent4>
        <a:srgbClr val="00276E"/>
      </a:accent4>
      <a:accent5>
        <a:srgbClr val="AAADC1"/>
      </a:accent5>
      <a:accent6>
        <a:srgbClr val="78B4CE"/>
      </a:accent6>
      <a:hlink>
        <a:srgbClr val="915B64"/>
      </a:hlink>
      <a:folHlink>
        <a:srgbClr val="94BAA3"/>
      </a:folHlink>
    </a:clrScheme>
    <a:fontScheme name="1_Kesk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969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8969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esk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esko 13">
        <a:dk1>
          <a:srgbClr val="003082"/>
        </a:dk1>
        <a:lt1>
          <a:srgbClr val="FFFFFF"/>
        </a:lt1>
        <a:dk2>
          <a:srgbClr val="A67AA3"/>
        </a:dk2>
        <a:lt2>
          <a:srgbClr val="EED075"/>
        </a:lt2>
        <a:accent1>
          <a:srgbClr val="5C788F"/>
        </a:accent1>
        <a:accent2>
          <a:srgbClr val="85C7E3"/>
        </a:accent2>
        <a:accent3>
          <a:srgbClr val="FFFFFF"/>
        </a:accent3>
        <a:accent4>
          <a:srgbClr val="00276E"/>
        </a:accent4>
        <a:accent5>
          <a:srgbClr val="B5BEC6"/>
        </a:accent5>
        <a:accent6>
          <a:srgbClr val="78B4CE"/>
        </a:accent6>
        <a:hlink>
          <a:srgbClr val="915B64"/>
        </a:hlink>
        <a:folHlink>
          <a:srgbClr val="94BA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esko 14">
        <a:dk1>
          <a:srgbClr val="003082"/>
        </a:dk1>
        <a:lt1>
          <a:srgbClr val="FFFFFF"/>
        </a:lt1>
        <a:dk2>
          <a:srgbClr val="A67AA3"/>
        </a:dk2>
        <a:lt2>
          <a:srgbClr val="EED075"/>
        </a:lt2>
        <a:accent1>
          <a:srgbClr val="003082"/>
        </a:accent1>
        <a:accent2>
          <a:srgbClr val="85C7E3"/>
        </a:accent2>
        <a:accent3>
          <a:srgbClr val="FFFFFF"/>
        </a:accent3>
        <a:accent4>
          <a:srgbClr val="00276E"/>
        </a:accent4>
        <a:accent5>
          <a:srgbClr val="AAADC1"/>
        </a:accent5>
        <a:accent6>
          <a:srgbClr val="78B4CE"/>
        </a:accent6>
        <a:hlink>
          <a:srgbClr val="915B64"/>
        </a:hlink>
        <a:folHlink>
          <a:srgbClr val="94BAA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KYP_alusta</Template>
  <TotalTime>1859</TotalTime>
  <Words>580</Words>
  <Application>Microsoft Office PowerPoint</Application>
  <PresentationFormat>Näytössä katseltava diaesitys (4:3)</PresentationFormat>
  <Paragraphs>157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Times</vt:lpstr>
      <vt:lpstr>Calibri</vt:lpstr>
      <vt:lpstr>Wingdings</vt:lpstr>
      <vt:lpstr>1_Kesko</vt:lpstr>
      <vt:lpstr>Kauppiasyrittäjyyspolku, ”KYP” ammattikorkeakouluissa</vt:lpstr>
      <vt:lpstr>Mikä ihmeen KYP?</vt:lpstr>
      <vt:lpstr>K-kauppiasyrittäjäksi ammattikorkeakoulusta</vt:lpstr>
      <vt:lpstr>Periaatteita</vt:lpstr>
      <vt:lpstr>Kauppiasyrittäjyyspolku ammattikorkeakouluissa</vt:lpstr>
      <vt:lpstr>Neljä opintojaksoa,  á 5 opintopistettä </vt:lpstr>
      <vt:lpstr>KYP-opintojaksojen oppimistavoitteet</vt:lpstr>
      <vt:lpstr>Vastuut KYPissä</vt:lpstr>
    </vt:vector>
  </TitlesOfParts>
  <Company>Ruokakesko/Opintie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KYP-esittely</dc:title>
  <dc:creator>Mika Siiskonen</dc:creator>
  <cp:lastModifiedBy>Mika Siiskonen</cp:lastModifiedBy>
  <cp:revision>113</cp:revision>
  <cp:lastPrinted>2002-04-08T11:23:58Z</cp:lastPrinted>
  <dcterms:created xsi:type="dcterms:W3CDTF">2008-05-20T11:29:10Z</dcterms:created>
  <dcterms:modified xsi:type="dcterms:W3CDTF">2012-09-05T12:18:29Z</dcterms:modified>
</cp:coreProperties>
</file>