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15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78" autoAdjust="0"/>
    <p:restoredTop sz="86971" autoAdjust="0"/>
  </p:normalViewPr>
  <p:slideViewPr>
    <p:cSldViewPr>
      <p:cViewPr>
        <p:scale>
          <a:sx n="80" d="100"/>
          <a:sy n="80" d="100"/>
        </p:scale>
        <p:origin x="-246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12ABF-9E76-4F2D-B942-0D357FE58466}" type="datetimeFigureOut">
              <a:rPr lang="fi-FI" smtClean="0"/>
              <a:pPr/>
              <a:t>30.11.2012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59D1C-49D3-496E-BC06-54514F7EC28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668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6908" y="8686362"/>
            <a:ext cx="2971092" cy="4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28B1424-FC64-46C8-B894-DAAC2D7655A9}" type="slidenum">
              <a:rPr lang="fi-FI" sz="1200"/>
              <a:pPr algn="r"/>
              <a:t>4</a:t>
            </a:fld>
            <a:endParaRPr lang="fi-FI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703263"/>
            <a:ext cx="4591050" cy="3443287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0" y="4357071"/>
            <a:ext cx="5006780" cy="4077809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6908" y="8686362"/>
            <a:ext cx="2971092" cy="4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008D785-42F4-4A45-B237-F4BE38860233}" type="slidenum">
              <a:rPr lang="fi-FI" sz="1200"/>
              <a:pPr algn="r"/>
              <a:t>6</a:t>
            </a:fld>
            <a:endParaRPr lang="fi-FI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703263"/>
            <a:ext cx="4591050" cy="344328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0" y="4357071"/>
            <a:ext cx="5006780" cy="4077809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86908" y="8686362"/>
            <a:ext cx="2971092" cy="4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525B0A3-02F1-4464-BD16-8DA9E0702138}" type="slidenum">
              <a:rPr lang="fi-FI" sz="1200"/>
              <a:pPr algn="r"/>
              <a:t>9</a:t>
            </a:fld>
            <a:endParaRPr lang="fi-FI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703263"/>
            <a:ext cx="4591050" cy="34432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0" y="4357071"/>
            <a:ext cx="5006780" cy="4077809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056784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9995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42792" cy="35283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42792" cy="35283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2879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17230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6182" y="3573016"/>
            <a:ext cx="4041206" cy="26642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55370" y="2717230"/>
            <a:ext cx="4106068" cy="63976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4008" y="3573016"/>
            <a:ext cx="4042793" cy="266429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8" name="Tekstiruutu 7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6918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7" y="1340768"/>
            <a:ext cx="3008313" cy="1162050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1" y="1340768"/>
            <a:ext cx="5101405" cy="48965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08920"/>
            <a:ext cx="3008313" cy="35283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238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80305" y="5157192"/>
            <a:ext cx="5486400" cy="4261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7444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 smtClean="0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661248"/>
            <a:ext cx="5486400" cy="51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7672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6065290" cy="4032448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55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1"/>
            <a:ext cx="6192635" cy="3953995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virhe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1"/>
            <a:ext cx="6497338" cy="4032449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333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fuks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849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_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487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-otsikko-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926" y="2276872"/>
            <a:ext cx="5993282" cy="4032448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378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128792" cy="43204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</a:p>
        </p:txBody>
      </p:sp>
    </p:spTree>
    <p:extLst>
      <p:ext uri="{BB962C8B-B14F-4D97-AF65-F5344CB8AC3E}">
        <p14:creationId xmlns:p14="http://schemas.microsoft.com/office/powerpoint/2010/main" val="2043746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3" name="Tekstiruutu 2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6441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8823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vihre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16824" cy="43204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7087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fuks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497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_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856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6550496" cy="3816424"/>
          </a:xfrm>
        </p:spPr>
        <p:txBody>
          <a:bodyPr anchor="t">
            <a:normAutofit/>
          </a:bodyPr>
          <a:lstStyle>
            <a:lvl1pPr algn="l">
              <a:defRPr sz="66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628800"/>
            <a:ext cx="7488832" cy="432048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OTSIKON TARKENNE/TEKIJÄ/YKSIKKÖ/ALA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6962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5" name="Tekstiruutu 4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10" name="Tekstin paikkamerkki 2"/>
          <p:cNvSpPr>
            <a:spLocks noGrp="1"/>
          </p:cNvSpPr>
          <p:nvPr>
            <p:ph idx="10"/>
          </p:nvPr>
        </p:nvSpPr>
        <p:spPr>
          <a:xfrm>
            <a:off x="457200" y="2708920"/>
            <a:ext cx="822960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616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lkkä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240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lkkä otsikko-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52128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  <p:sp>
        <p:nvSpPr>
          <p:cNvPr id="4" name="Tekstiruutu 3"/>
          <p:cNvSpPr txBox="1"/>
          <p:nvPr userDrawn="1"/>
        </p:nvSpPr>
        <p:spPr>
          <a:xfrm>
            <a:off x="8460432" y="6381328"/>
            <a:ext cx="6835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4A5F528-9D8A-4A45-AA9F-9934AA974D96}" type="slidenum">
              <a:rPr lang="fi-FI" sz="1200" smtClean="0">
                <a:latin typeface="+mj-lt"/>
              </a:rPr>
              <a:pPr algn="l"/>
              <a:t>‹#›</a:t>
            </a:fld>
            <a:endParaRPr lang="fi-FI" sz="1200" dirty="0" smtClean="0">
              <a:latin typeface="+mj-lt"/>
            </a:endParaRPr>
          </a:p>
          <a:p>
            <a:pPr algn="l"/>
            <a:endParaRPr lang="fi-FI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7876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 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59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83" r:id="rId4"/>
    <p:sldLayoutId id="2147483685" r:id="rId5"/>
    <p:sldLayoutId id="2147483688" r:id="rId6"/>
    <p:sldLayoutId id="2147483671" r:id="rId7"/>
    <p:sldLayoutId id="2147483672" r:id="rId8"/>
    <p:sldLayoutId id="2147483687" r:id="rId9"/>
    <p:sldLayoutId id="2147483673" r:id="rId10"/>
    <p:sldLayoutId id="2147483674" r:id="rId11"/>
    <p:sldLayoutId id="2147483681" r:id="rId12"/>
    <p:sldLayoutId id="2147483682" r:id="rId13"/>
    <p:sldLayoutId id="2147483675" r:id="rId14"/>
    <p:sldLayoutId id="2147483676" r:id="rId15"/>
    <p:sldLayoutId id="2147483677" r:id="rId16"/>
    <p:sldLayoutId id="2147483684" r:id="rId17"/>
    <p:sldLayoutId id="2147483686" r:id="rId18"/>
    <p:sldLayoutId id="2147483689" r:id="rId19"/>
    <p:sldLayoutId id="2147483679" r:id="rId20"/>
    <p:sldLayoutId id="2147483680" r:id="rId2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152128"/>
          </a:xfrm>
        </p:spPr>
        <p:txBody>
          <a:bodyPr/>
          <a:lstStyle/>
          <a:p>
            <a:pPr algn="ctr"/>
            <a:r>
              <a:rPr lang="fi-FI" b="1" dirty="0" smtClean="0"/>
              <a:t>HOPS –info 27.11</a:t>
            </a:r>
          </a:p>
        </p:txBody>
      </p:sp>
      <p:sp>
        <p:nvSpPr>
          <p:cNvPr id="4099" name="Sisällön paikkamerkki 2"/>
          <p:cNvSpPr>
            <a:spLocks noGrp="1"/>
          </p:cNvSpPr>
          <p:nvPr>
            <p:ph idx="4294967295"/>
          </p:nvPr>
        </p:nvSpPr>
        <p:spPr>
          <a:xfrm>
            <a:off x="395288" y="1916113"/>
            <a:ext cx="8291512" cy="345598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ctr">
              <a:buFontTx/>
              <a:buNone/>
            </a:pPr>
            <a:endParaRPr lang="fi-FI" sz="2800" b="1" dirty="0" smtClean="0"/>
          </a:p>
          <a:p>
            <a:pPr algn="ctr">
              <a:buFontTx/>
              <a:buNone/>
            </a:pPr>
            <a:r>
              <a:rPr lang="fi-FI" sz="2800" b="1" dirty="0" smtClean="0"/>
              <a:t>Ohjeistus:</a:t>
            </a:r>
          </a:p>
          <a:p>
            <a:pPr algn="ctr">
              <a:buFontTx/>
              <a:buNone/>
            </a:pPr>
            <a:r>
              <a:rPr lang="fi-FI" sz="2800" b="1" dirty="0" smtClean="0"/>
              <a:t>Alustava opintojen kokonaissuunnitelma</a:t>
            </a:r>
            <a:endParaRPr lang="fi-FI" b="1" dirty="0" smtClean="0"/>
          </a:p>
          <a:p>
            <a:pPr algn="ctr">
              <a:buFontTx/>
              <a:buNone/>
            </a:pPr>
            <a:endParaRPr lang="fi-FI" b="1" dirty="0" smtClean="0"/>
          </a:p>
          <a:p>
            <a:pPr algn="ctr">
              <a:buFontTx/>
              <a:buNone/>
            </a:pPr>
            <a:endParaRPr lang="fi-FI" b="1" dirty="0" smtClean="0"/>
          </a:p>
          <a:p>
            <a:pPr algn="ctr">
              <a:buFontTx/>
              <a:buNone/>
            </a:pPr>
            <a:endParaRPr lang="fi-FI" b="1" dirty="0" smtClean="0"/>
          </a:p>
          <a:p>
            <a:pPr algn="ctr">
              <a:buFontTx/>
              <a:buNone/>
            </a:pPr>
            <a:r>
              <a:rPr lang="fi-FI" sz="2600" dirty="0" smtClean="0"/>
              <a:t>Anna-Maria Saarela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52128"/>
          </a:xfrm>
        </p:spPr>
        <p:txBody>
          <a:bodyPr/>
          <a:lstStyle/>
          <a:p>
            <a:r>
              <a:rPr lang="fi-FI" sz="2400" b="1" dirty="0" smtClean="0">
                <a:latin typeface="Times New Roman" pitchFamily="18" charset="0"/>
                <a:cs typeface="Times New Roman" pitchFamily="18" charset="0"/>
              </a:rPr>
              <a:t>Yhteystiedot ja lisätietoja: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323528" y="1772816"/>
            <a:ext cx="8291512" cy="345598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fi-FI" sz="2400" dirty="0" err="1" smtClean="0">
                <a:latin typeface="Times New Roman" pitchFamily="18" charset="0"/>
                <a:cs typeface="Times New Roman" pitchFamily="18" charset="0"/>
              </a:rPr>
              <a:t>Opettajatuutorit</a:t>
            </a:r>
            <a:endParaRPr lang="fi-FI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Aineenopettajat</a:t>
            </a: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Kieliopinnot / Seija Lötjönen</a:t>
            </a: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ISAT / Venäjä –opinnot / 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Jorma 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Korhonen</a:t>
            </a:r>
          </a:p>
          <a:p>
            <a:r>
              <a:rPr lang="fi-FI" sz="2400" dirty="0" err="1" smtClean="0">
                <a:latin typeface="Times New Roman" pitchFamily="18" charset="0"/>
                <a:cs typeface="Times New Roman" pitchFamily="18" charset="0"/>
              </a:rPr>
              <a:t>yTiimi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 / Jari-Pekka Jääskeläinen</a:t>
            </a: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Kauppiasyrittäjyys –opinnot / Sirpa Vauhkonen</a:t>
            </a: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Opinto-ohjaaja / Anna-Maria Saarela</a:t>
            </a:r>
          </a:p>
          <a:p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Koulutus- ja kehittämispäällikkö Kaisa Aninko</a:t>
            </a:r>
          </a:p>
          <a:p>
            <a:pPr>
              <a:buFontTx/>
              <a:buNone/>
            </a:pPr>
            <a:endParaRPr lang="fi-FI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fi-FI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fi-F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282575" y="509588"/>
            <a:ext cx="8291513" cy="503237"/>
          </a:xfrm>
        </p:spPr>
        <p:txBody>
          <a:bodyPr/>
          <a:lstStyle/>
          <a:p>
            <a:r>
              <a:rPr lang="fi-FI" sz="1800" b="1" dirty="0" smtClean="0"/>
              <a:t/>
            </a:r>
            <a:br>
              <a:rPr lang="fi-FI" sz="1800" b="1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b="1" dirty="0" err="1" smtClean="0"/>
              <a:t>HOPS-info</a:t>
            </a:r>
            <a:r>
              <a:rPr lang="fi-FI" sz="1800" b="1" dirty="0" smtClean="0"/>
              <a:t> 27.11.2011 (Matkailu)</a:t>
            </a:r>
            <a:r>
              <a:rPr lang="fi-FI" sz="1800" dirty="0" smtClean="0"/>
              <a:t> klo 13.00 – 17 tila S534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4294967295"/>
          </p:nvPr>
        </p:nvSpPr>
        <p:spPr>
          <a:xfrm>
            <a:off x="251520" y="1340768"/>
            <a:ext cx="8670925" cy="34559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100" dirty="0"/>
              <a:t>klo 13.00 – 13.30</a:t>
            </a:r>
          </a:p>
          <a:p>
            <a:pPr marL="0" lvl="0" indent="0">
              <a:buNone/>
            </a:pPr>
            <a:r>
              <a:rPr lang="fi-FI" sz="1100" dirty="0"/>
              <a:t>Opintojen rakenne ja pakollisten ammattiopintojen sisältö / koulutus- ja kehittämispäällikkö Kaisa Aninko</a:t>
            </a:r>
          </a:p>
          <a:p>
            <a:pPr marL="0" lvl="0" indent="0">
              <a:buNone/>
            </a:pPr>
            <a:r>
              <a:rPr lang="fi-FI" sz="1100" dirty="0"/>
              <a:t>Ohjeistus ja kokonaisuuden aikataulu käytännön toteutuksesta / Anna-Maria</a:t>
            </a:r>
          </a:p>
          <a:p>
            <a:pPr marL="0" lvl="0" indent="0">
              <a:buNone/>
            </a:pPr>
            <a:r>
              <a:rPr lang="fi-FI" sz="1100" dirty="0"/>
              <a:t>Valinnaiset opinnot / Anna-Maria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/>
              <a:t>klo 13.30–13.45</a:t>
            </a:r>
          </a:p>
          <a:p>
            <a:pPr marL="0" lvl="0" indent="0">
              <a:buNone/>
            </a:pPr>
            <a:r>
              <a:rPr lang="fi-FI" sz="1100" dirty="0"/>
              <a:t>Venäjä -opinnot / Jorma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>
                <a:solidFill>
                  <a:srgbClr val="FF0000"/>
                </a:solidFill>
              </a:rPr>
              <a:t>klo 13.45 – 14.00 TAUKO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/>
              <a:t>klo 14.00 – 15.40 Täydentävät ammattiopinnot </a:t>
            </a:r>
          </a:p>
          <a:p>
            <a:pPr marL="0" lvl="0" indent="0">
              <a:buNone/>
            </a:pPr>
            <a:r>
              <a:rPr lang="fi-FI" sz="1100" dirty="0"/>
              <a:t>klo 14.00 – 14.25 Kokous-, kongressi- ja tapahtumamatkailu / Pauli</a:t>
            </a:r>
          </a:p>
          <a:p>
            <a:pPr marL="0" lvl="0" indent="0">
              <a:buNone/>
            </a:pPr>
            <a:r>
              <a:rPr lang="fi-FI" sz="1100" dirty="0"/>
              <a:t>klo 14.25 – 14.50 Ravitsemispalvelujen </a:t>
            </a:r>
            <a:r>
              <a:rPr lang="fi-FI" sz="1100" dirty="0" err="1"/>
              <a:t>syvent</a:t>
            </a:r>
            <a:r>
              <a:rPr lang="fi-FI" sz="1100" dirty="0"/>
              <a:t>. opinnot / Markku ja Sinikka </a:t>
            </a:r>
          </a:p>
          <a:p>
            <a:pPr marL="0" lvl="0" indent="0">
              <a:buNone/>
            </a:pPr>
            <a:r>
              <a:rPr lang="fi-FI" sz="1100" dirty="0"/>
              <a:t>klo 14.50 – 15.15 Palvelujen ja tuotteiden kehittäminen / Anja-Riitta</a:t>
            </a:r>
          </a:p>
          <a:p>
            <a:pPr marL="0" lvl="0" indent="0">
              <a:buNone/>
            </a:pPr>
            <a:r>
              <a:rPr lang="fi-FI" sz="1100" dirty="0"/>
              <a:t>klo 15.15 – 15.40 Majoituspalvelut / Sari 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>
                <a:solidFill>
                  <a:srgbClr val="FF0000"/>
                </a:solidFill>
              </a:rPr>
              <a:t>klo 15.40 – 16.00 TAUKO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/>
              <a:t>klo 16.00 – 16.30 Kieliopinnot / Seija L 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pPr marL="0" indent="0">
              <a:buNone/>
            </a:pPr>
            <a:r>
              <a:rPr lang="fi-FI" sz="1100" dirty="0"/>
              <a:t>klo 16.30 – 17.00</a:t>
            </a:r>
          </a:p>
          <a:p>
            <a:pPr marL="0" lvl="0" indent="0">
              <a:buNone/>
            </a:pPr>
            <a:r>
              <a:rPr lang="fi-FI" sz="1100" dirty="0" err="1"/>
              <a:t>yTiimi</a:t>
            </a:r>
            <a:r>
              <a:rPr lang="fi-FI" sz="1100" dirty="0"/>
              <a:t> ja Kauppiasyrittäjyys –opinnot ja / J-P Jääskeläinen ja Sirpa Vauhkonen </a:t>
            </a:r>
          </a:p>
          <a:p>
            <a:endParaRPr lang="fi-FI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291513" cy="503237"/>
          </a:xfrm>
        </p:spPr>
        <p:txBody>
          <a:bodyPr/>
          <a:lstStyle/>
          <a:p>
            <a:r>
              <a:rPr lang="fi-FI" sz="1800" b="1" dirty="0" err="1" smtClean="0"/>
              <a:t>HOPS-infot</a:t>
            </a:r>
            <a:r>
              <a:rPr lang="fi-FI" sz="1800" b="1" dirty="0" smtClean="0"/>
              <a:t> 27.11.2011 (</a:t>
            </a:r>
            <a:r>
              <a:rPr lang="fi-FI" sz="1800" b="1" dirty="0" err="1" smtClean="0"/>
              <a:t>Hotra</a:t>
            </a:r>
            <a:r>
              <a:rPr lang="fi-FI" sz="1800" b="1" dirty="0" smtClean="0"/>
              <a:t>)</a:t>
            </a:r>
            <a:r>
              <a:rPr lang="fi-FI" sz="1800" dirty="0" smtClean="0"/>
              <a:t> klo 12.15 – 16.30 tila S418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4294967295"/>
          </p:nvPr>
        </p:nvSpPr>
        <p:spPr>
          <a:xfrm>
            <a:off x="498475" y="1412776"/>
            <a:ext cx="8645525" cy="504056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1200" dirty="0"/>
              <a:t>klo 12.15 - 12.45</a:t>
            </a:r>
          </a:p>
          <a:p>
            <a:pPr marL="0" lvl="0" indent="0">
              <a:buNone/>
            </a:pPr>
            <a:r>
              <a:rPr lang="fi-FI" sz="1200" dirty="0"/>
              <a:t>Opintojen rakenne ja pakollisten ammattiopintojen sisältö / koulutus- ja kehittämispäällikkö Kaisa Aninko</a:t>
            </a:r>
          </a:p>
          <a:p>
            <a:pPr marL="0" lvl="0" indent="0">
              <a:buNone/>
            </a:pPr>
            <a:r>
              <a:rPr lang="fi-FI" sz="1200" dirty="0"/>
              <a:t>Ohjeistus ja kokonaisuuden aikataulu käytännön toteutuksesta / Anna-Maria</a:t>
            </a:r>
          </a:p>
          <a:p>
            <a:pPr marL="0" lvl="0" indent="0">
              <a:buNone/>
            </a:pPr>
            <a:r>
              <a:rPr lang="fi-FI" sz="1200" dirty="0"/>
              <a:t>Valinnaiset opinnot / Anna-Maria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/>
              <a:t>klo 12.45 – 13.00</a:t>
            </a:r>
          </a:p>
          <a:p>
            <a:pPr marL="0" lvl="0" indent="0">
              <a:buNone/>
            </a:pPr>
            <a:r>
              <a:rPr lang="fi-FI" sz="1200" dirty="0"/>
              <a:t>Venäjä -opinnot / Jorma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/>
              <a:t>klo 13.00 - 14.00 Täydentävät ammattiopinnot</a:t>
            </a:r>
          </a:p>
          <a:p>
            <a:pPr marL="0" lvl="0" indent="0">
              <a:buNone/>
            </a:pPr>
            <a:r>
              <a:rPr lang="fi-FI" sz="1200" dirty="0"/>
              <a:t>klo 13.00 – 13.30 Palvelujen ja tuotteiden kehittäminen / Anja-Riitta </a:t>
            </a:r>
          </a:p>
          <a:p>
            <a:pPr marL="0" lvl="0" indent="0">
              <a:buNone/>
            </a:pPr>
            <a:r>
              <a:rPr lang="fi-FI" sz="1200" dirty="0"/>
              <a:t>klo 13.30 – 14.00 Ravitsemispalvelujen syventävät opinnot / Markku &amp; Sinikka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>
                <a:solidFill>
                  <a:srgbClr val="FF0000"/>
                </a:solidFill>
              </a:rPr>
              <a:t>klo 14.00 – 14.15 TAUKO 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/>
              <a:t>klo 14.15 – 15.15 </a:t>
            </a:r>
            <a:r>
              <a:rPr lang="fi-FI" sz="1200" b="1" dirty="0"/>
              <a:t>tila:</a:t>
            </a:r>
            <a:r>
              <a:rPr lang="fi-FI" sz="1200" dirty="0"/>
              <a:t> / Täydentävät ammattiopinnot jatkuvat</a:t>
            </a:r>
          </a:p>
          <a:p>
            <a:pPr marL="0" lvl="0" indent="0">
              <a:buNone/>
            </a:pPr>
            <a:r>
              <a:rPr lang="fi-FI" sz="1200" dirty="0"/>
              <a:t>klo 14.15 – 14.45 Majoituspalvelut / Sari</a:t>
            </a:r>
          </a:p>
          <a:p>
            <a:pPr marL="0" lvl="0" indent="0">
              <a:buNone/>
            </a:pPr>
            <a:r>
              <a:rPr lang="fi-FI" sz="1200" dirty="0"/>
              <a:t>klo 14.45 – 15.15 Kokous-, kongressi-, tapahtumamatkailu / Pauli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/>
              <a:t>klo 15.15 – 15.45</a:t>
            </a:r>
          </a:p>
          <a:p>
            <a:pPr marL="0" lvl="0" indent="0">
              <a:buNone/>
            </a:pPr>
            <a:r>
              <a:rPr lang="fi-FI" sz="1200" dirty="0"/>
              <a:t>Kieliopinnot / Seija L 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>
                <a:solidFill>
                  <a:srgbClr val="FF0000"/>
                </a:solidFill>
              </a:rPr>
              <a:t>klo 15.45 – 16.00 TAUKO 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pPr marL="0" indent="0">
              <a:buNone/>
            </a:pPr>
            <a:r>
              <a:rPr lang="fi-FI" sz="1200" dirty="0"/>
              <a:t>klo 16.00 – 16.30</a:t>
            </a:r>
          </a:p>
          <a:p>
            <a:pPr marL="0" indent="0">
              <a:buNone/>
            </a:pPr>
            <a:r>
              <a:rPr lang="fi-FI" sz="1200" dirty="0" err="1"/>
              <a:t>yTiimi</a:t>
            </a:r>
            <a:r>
              <a:rPr lang="fi-FI" sz="1200" dirty="0"/>
              <a:t> ja Kauppiasyrittäjyys –opinnot ja / J-P Jääskeläinen ja Sirpa Vauhkonen</a:t>
            </a:r>
            <a:endParaRPr lang="fi-FI" sz="2000" dirty="0" smtClean="0"/>
          </a:p>
          <a:p>
            <a:pPr>
              <a:buFontTx/>
              <a:buNone/>
            </a:pPr>
            <a:endParaRPr lang="fi-FI" sz="1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171" name="Freeform 3"/>
          <p:cNvSpPr>
            <a:spLocks/>
          </p:cNvSpPr>
          <p:nvPr/>
        </p:nvSpPr>
        <p:spPr bwMode="auto">
          <a:xfrm>
            <a:off x="609600" y="533400"/>
            <a:ext cx="8085138" cy="5568950"/>
          </a:xfrm>
          <a:custGeom>
            <a:avLst/>
            <a:gdLst>
              <a:gd name="T0" fmla="*/ 0 w 10186"/>
              <a:gd name="T1" fmla="*/ 0 h 6767"/>
              <a:gd name="T2" fmla="*/ 2147483647 w 10186"/>
              <a:gd name="T3" fmla="*/ 0 h 6767"/>
              <a:gd name="T4" fmla="*/ 2147483647 w 10186"/>
              <a:gd name="T5" fmla="*/ 0 h 6767"/>
              <a:gd name="T6" fmla="*/ 2147483647 w 10186"/>
              <a:gd name="T7" fmla="*/ 0 h 6767"/>
              <a:gd name="T8" fmla="*/ 2147483647 w 10186"/>
              <a:gd name="T9" fmla="*/ 0 h 6767"/>
              <a:gd name="T10" fmla="*/ 2147483647 w 10186"/>
              <a:gd name="T11" fmla="*/ 0 h 6767"/>
              <a:gd name="T12" fmla="*/ 2147483647 w 10186"/>
              <a:gd name="T13" fmla="*/ 0 h 6767"/>
              <a:gd name="T14" fmla="*/ 2147483647 w 10186"/>
              <a:gd name="T15" fmla="*/ 0 h 6767"/>
              <a:gd name="T16" fmla="*/ 2147483647 w 10186"/>
              <a:gd name="T17" fmla="*/ 0 h 6767"/>
              <a:gd name="T18" fmla="*/ 2147483647 w 10186"/>
              <a:gd name="T19" fmla="*/ 2147483647 h 6767"/>
              <a:gd name="T20" fmla="*/ 2147483647 w 10186"/>
              <a:gd name="T21" fmla="*/ 2147483647 h 6767"/>
              <a:gd name="T22" fmla="*/ 2147483647 w 10186"/>
              <a:gd name="T23" fmla="*/ 2147483647 h 6767"/>
              <a:gd name="T24" fmla="*/ 2147483647 w 10186"/>
              <a:gd name="T25" fmla="*/ 2147483647 h 6767"/>
              <a:gd name="T26" fmla="*/ 2147483647 w 10186"/>
              <a:gd name="T27" fmla="*/ 2147483647 h 6767"/>
              <a:gd name="T28" fmla="*/ 2147483647 w 10186"/>
              <a:gd name="T29" fmla="*/ 2147483647 h 6767"/>
              <a:gd name="T30" fmla="*/ 2147483647 w 10186"/>
              <a:gd name="T31" fmla="*/ 2147483647 h 6767"/>
              <a:gd name="T32" fmla="*/ 2147483647 w 10186"/>
              <a:gd name="T33" fmla="*/ 2147483647 h 6767"/>
              <a:gd name="T34" fmla="*/ 2147483647 w 10186"/>
              <a:gd name="T35" fmla="*/ 2147483647 h 6767"/>
              <a:gd name="T36" fmla="*/ 2147483647 w 10186"/>
              <a:gd name="T37" fmla="*/ 2147483647 h 6767"/>
              <a:gd name="T38" fmla="*/ 2147483647 w 10186"/>
              <a:gd name="T39" fmla="*/ 2147483647 h 6767"/>
              <a:gd name="T40" fmla="*/ 2147483647 w 10186"/>
              <a:gd name="T41" fmla="*/ 2147483647 h 6767"/>
              <a:gd name="T42" fmla="*/ 2147483647 w 10186"/>
              <a:gd name="T43" fmla="*/ 2147483647 h 6767"/>
              <a:gd name="T44" fmla="*/ 2147483647 w 10186"/>
              <a:gd name="T45" fmla="*/ 2147483647 h 6767"/>
              <a:gd name="T46" fmla="*/ 2147483647 w 10186"/>
              <a:gd name="T47" fmla="*/ 2147483647 h 6767"/>
              <a:gd name="T48" fmla="*/ 0 w 10186"/>
              <a:gd name="T49" fmla="*/ 2147483647 h 6767"/>
              <a:gd name="T50" fmla="*/ 0 w 10186"/>
              <a:gd name="T51" fmla="*/ 2147483647 h 6767"/>
              <a:gd name="T52" fmla="*/ 0 w 10186"/>
              <a:gd name="T53" fmla="*/ 2147483647 h 6767"/>
              <a:gd name="T54" fmla="*/ 0 w 10186"/>
              <a:gd name="T55" fmla="*/ 2147483647 h 6767"/>
              <a:gd name="T56" fmla="*/ 0 w 10186"/>
              <a:gd name="T57" fmla="*/ 2147483647 h 6767"/>
              <a:gd name="T58" fmla="*/ 0 w 10186"/>
              <a:gd name="T59" fmla="*/ 2147483647 h 6767"/>
              <a:gd name="T60" fmla="*/ 0 w 10186"/>
              <a:gd name="T61" fmla="*/ 2147483647 h 6767"/>
              <a:gd name="T62" fmla="*/ 0 w 10186"/>
              <a:gd name="T63" fmla="*/ 2147483647 h 6767"/>
              <a:gd name="T64" fmla="*/ 0 w 10186"/>
              <a:gd name="T65" fmla="*/ 0 h 676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186"/>
              <a:gd name="T100" fmla="*/ 0 h 6767"/>
              <a:gd name="T101" fmla="*/ 10186 w 10186"/>
              <a:gd name="T102" fmla="*/ 6767 h 676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186" h="6767">
                <a:moveTo>
                  <a:pt x="0" y="0"/>
                </a:moveTo>
                <a:lnTo>
                  <a:pt x="1272" y="0"/>
                </a:lnTo>
                <a:lnTo>
                  <a:pt x="2546" y="0"/>
                </a:lnTo>
                <a:lnTo>
                  <a:pt x="3818" y="0"/>
                </a:lnTo>
                <a:lnTo>
                  <a:pt x="5092" y="0"/>
                </a:lnTo>
                <a:lnTo>
                  <a:pt x="6364" y="0"/>
                </a:lnTo>
                <a:lnTo>
                  <a:pt x="7638" y="0"/>
                </a:lnTo>
                <a:lnTo>
                  <a:pt x="8912" y="0"/>
                </a:lnTo>
                <a:lnTo>
                  <a:pt x="10186" y="0"/>
                </a:lnTo>
                <a:lnTo>
                  <a:pt x="10186" y="844"/>
                </a:lnTo>
                <a:lnTo>
                  <a:pt x="10186" y="1690"/>
                </a:lnTo>
                <a:lnTo>
                  <a:pt x="10186" y="2536"/>
                </a:lnTo>
                <a:lnTo>
                  <a:pt x="10186" y="3383"/>
                </a:lnTo>
                <a:lnTo>
                  <a:pt x="10186" y="4229"/>
                </a:lnTo>
                <a:lnTo>
                  <a:pt x="10186" y="5075"/>
                </a:lnTo>
                <a:lnTo>
                  <a:pt x="10186" y="5921"/>
                </a:lnTo>
                <a:lnTo>
                  <a:pt x="10186" y="6767"/>
                </a:lnTo>
                <a:lnTo>
                  <a:pt x="8912" y="6767"/>
                </a:lnTo>
                <a:lnTo>
                  <a:pt x="7638" y="6767"/>
                </a:lnTo>
                <a:lnTo>
                  <a:pt x="6364" y="6767"/>
                </a:lnTo>
                <a:lnTo>
                  <a:pt x="5092" y="6767"/>
                </a:lnTo>
                <a:lnTo>
                  <a:pt x="3818" y="6767"/>
                </a:lnTo>
                <a:lnTo>
                  <a:pt x="2546" y="6767"/>
                </a:lnTo>
                <a:lnTo>
                  <a:pt x="1272" y="6767"/>
                </a:lnTo>
                <a:lnTo>
                  <a:pt x="0" y="6767"/>
                </a:lnTo>
                <a:lnTo>
                  <a:pt x="0" y="5921"/>
                </a:lnTo>
                <a:lnTo>
                  <a:pt x="0" y="5075"/>
                </a:lnTo>
                <a:lnTo>
                  <a:pt x="0" y="4229"/>
                </a:lnTo>
                <a:lnTo>
                  <a:pt x="0" y="3383"/>
                </a:lnTo>
                <a:lnTo>
                  <a:pt x="0" y="2536"/>
                </a:lnTo>
                <a:lnTo>
                  <a:pt x="0" y="1690"/>
                </a:lnTo>
                <a:lnTo>
                  <a:pt x="0" y="84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51520" y="908720"/>
            <a:ext cx="85740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b="1" dirty="0" smtClean="0"/>
              <a:t>Alustava opintojen kokonaissuunnittelu pähkinänkuoressa</a:t>
            </a:r>
            <a:endParaRPr lang="fi-FI" dirty="0"/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251520" y="1556792"/>
            <a:ext cx="8720137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800" b="1" dirty="0" smtClean="0"/>
              <a:t>Alustava opintojen kokonaissuunnitelma: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</a:t>
            </a:r>
            <a:r>
              <a:rPr lang="fi-FI" sz="1800" dirty="0" err="1" smtClean="0"/>
              <a:t>Moodlessa</a:t>
            </a:r>
            <a:r>
              <a:rPr lang="fi-FI" sz="1800" dirty="0" smtClean="0"/>
              <a:t> kurssilla: 12 Resto Opintojen kokonaissuunnitelma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avain: </a:t>
            </a:r>
            <a:r>
              <a:rPr lang="fi-FI" b="1" dirty="0" err="1" smtClean="0"/>
              <a:t>hops</a:t>
            </a:r>
            <a:endParaRPr lang="fi-FI" sz="1800" b="1" dirty="0"/>
          </a:p>
          <a:p>
            <a:pPr>
              <a:buFont typeface="Arial" charset="0"/>
              <a:buChar char="•"/>
            </a:pPr>
            <a:r>
              <a:rPr lang="fi-FI" sz="1800" dirty="0"/>
              <a:t>   </a:t>
            </a:r>
            <a:r>
              <a:rPr lang="fi-FI" dirty="0" smtClean="0"/>
              <a:t>taulukko palautettava </a:t>
            </a:r>
            <a:r>
              <a:rPr lang="fi-FI" dirty="0" err="1" smtClean="0"/>
              <a:t>opettajatuutorille</a:t>
            </a:r>
            <a:r>
              <a:rPr lang="fi-FI" dirty="0" smtClean="0"/>
              <a:t> em. kurssille</a:t>
            </a:r>
            <a:r>
              <a:rPr lang="fi-FI" sz="1800" dirty="0" smtClean="0"/>
              <a:t> 7.12</a:t>
            </a:r>
            <a:r>
              <a:rPr lang="fi-FI" sz="1800" dirty="0"/>
              <a:t>. mennessä</a:t>
            </a:r>
          </a:p>
          <a:p>
            <a:pPr>
              <a:buFont typeface="Arial" charset="0"/>
              <a:buChar char="•"/>
            </a:pPr>
            <a:r>
              <a:rPr lang="fi-FI" sz="1800" dirty="0"/>
              <a:t>   koskee koko </a:t>
            </a:r>
            <a:r>
              <a:rPr lang="fi-FI" sz="1800" dirty="0" smtClean="0"/>
              <a:t>opiskeluaikaa, mutta päivitetään opintojen edetessä</a:t>
            </a:r>
            <a:endParaRPr lang="fi-FI" sz="1800" dirty="0"/>
          </a:p>
          <a:p>
            <a:endParaRPr lang="fi-FI" sz="1800" dirty="0"/>
          </a:p>
          <a:p>
            <a:r>
              <a:rPr lang="fi-FI" sz="1800" b="1" dirty="0"/>
              <a:t>Sitovat opintojaksojen </a:t>
            </a:r>
            <a:r>
              <a:rPr lang="fi-FI" sz="1800" b="1" dirty="0" smtClean="0"/>
              <a:t>valinnat: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</a:t>
            </a:r>
            <a:r>
              <a:rPr lang="fi-FI" sz="1800" dirty="0" err="1" smtClean="0"/>
              <a:t>Wip:ssä</a:t>
            </a:r>
            <a:r>
              <a:rPr lang="fi-FI" sz="1800" dirty="0" smtClean="0"/>
              <a:t> tammi-helmikuussa 2013, poikkeus kielten peruskurssit 7.12 mennessä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informoidaan </a:t>
            </a:r>
            <a:r>
              <a:rPr lang="fi-FI" sz="1800" dirty="0" smtClean="0"/>
              <a:t>tammikuun loppupuolella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</a:t>
            </a:r>
            <a:r>
              <a:rPr lang="fi-FI" sz="1800" dirty="0" err="1"/>
              <a:t>opettajatuutori</a:t>
            </a:r>
            <a:r>
              <a:rPr lang="fi-FI" sz="1800" dirty="0"/>
              <a:t> </a:t>
            </a:r>
            <a:r>
              <a:rPr lang="fi-FI" sz="1800" dirty="0" smtClean="0"/>
              <a:t>tapaa </a:t>
            </a:r>
            <a:r>
              <a:rPr lang="fi-FI" sz="1800" dirty="0"/>
              <a:t>oman ryhmänsä </a:t>
            </a:r>
            <a:r>
              <a:rPr lang="fi-FI" sz="1800" dirty="0" smtClean="0"/>
              <a:t>tammikuussa ennen valintoja</a:t>
            </a: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/>
              <a:t>   koskevat vain 2. opiskeluvuotta</a:t>
            </a:r>
          </a:p>
          <a:p>
            <a:endParaRPr lang="fi-FI" sz="1800" dirty="0"/>
          </a:p>
          <a:p>
            <a:r>
              <a:rPr lang="fi-FI" sz="1800" b="1" dirty="0"/>
              <a:t>HUOM! </a:t>
            </a:r>
            <a:r>
              <a:rPr lang="fi-FI" sz="1800" dirty="0"/>
              <a:t>Keskeiset työkalut:</a:t>
            </a:r>
          </a:p>
          <a:p>
            <a:pPr>
              <a:buFont typeface="Arial" charset="0"/>
              <a:buChar char="•"/>
            </a:pPr>
            <a:r>
              <a:rPr lang="fi-FI" sz="1800" dirty="0"/>
              <a:t>   Opinto-opas</a:t>
            </a:r>
          </a:p>
          <a:p>
            <a:pPr>
              <a:buFont typeface="Arial" charset="0"/>
              <a:buChar char="•"/>
            </a:pPr>
            <a:r>
              <a:rPr lang="fi-FI" sz="1800" dirty="0"/>
              <a:t>   </a:t>
            </a:r>
            <a:r>
              <a:rPr lang="fi-FI" sz="1800" dirty="0" err="1"/>
              <a:t>Moodlen</a:t>
            </a:r>
            <a:r>
              <a:rPr lang="fi-FI" sz="1800" dirty="0"/>
              <a:t> opintojaksokuvaukset</a:t>
            </a:r>
          </a:p>
          <a:p>
            <a:pPr>
              <a:buFont typeface="Arial" charset="0"/>
              <a:buChar char="•"/>
            </a:pPr>
            <a:r>
              <a:rPr lang="fi-FI" sz="1800" dirty="0"/>
              <a:t>   Hyödynnä opettajien vastaanottoajat / kysele lisää </a:t>
            </a:r>
            <a:r>
              <a:rPr lang="fi-FI" sz="1800" dirty="0" smtClean="0"/>
              <a:t>sähköpostitse!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   </a:t>
            </a:r>
            <a:r>
              <a:rPr lang="fi-FI" dirty="0" err="1" smtClean="0"/>
              <a:t>Opiskelijatuutorien</a:t>
            </a:r>
            <a:r>
              <a:rPr lang="fi-FI" dirty="0" smtClean="0"/>
              <a:t> apu</a:t>
            </a:r>
            <a:endParaRPr lang="fi-FI" dirty="0"/>
          </a:p>
          <a:p>
            <a:endParaRPr lang="fi-FI" sz="18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r>
              <a:rPr lang="fi-FI" sz="16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 idx="4294967295"/>
          </p:nvPr>
        </p:nvSpPr>
        <p:spPr>
          <a:xfrm>
            <a:off x="914400" y="548680"/>
            <a:ext cx="8229600" cy="1150937"/>
          </a:xfrm>
        </p:spPr>
        <p:txBody>
          <a:bodyPr/>
          <a:lstStyle/>
          <a:p>
            <a:r>
              <a:rPr lang="fi-FI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HOPS-prosessin</a:t>
            </a:r>
            <a:r>
              <a:rPr lang="fi-FI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aikataulu ja tiedot</a:t>
            </a:r>
            <a:endParaRPr lang="fi-FI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560631"/>
              </p:ext>
            </p:extLst>
          </p:nvPr>
        </p:nvGraphicFramePr>
        <p:xfrm>
          <a:off x="539552" y="1412776"/>
          <a:ext cx="8255479" cy="4834470"/>
        </p:xfrm>
        <a:graphic>
          <a:graphicData uri="http://schemas.openxmlformats.org/drawingml/2006/table">
            <a:tbl>
              <a:tblPr/>
              <a:tblGrid>
                <a:gridCol w="2511425"/>
                <a:gridCol w="1863981"/>
                <a:gridCol w="1107309"/>
                <a:gridCol w="2772764"/>
              </a:tblGrid>
              <a:tr h="4520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TILAISUUS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AIKA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PAIKKA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Huom!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5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Taustietoa omaan urasuunnitteluun: </a:t>
                      </a:r>
                      <a:r>
                        <a:rPr lang="fi-FI" sz="1600" b="0" kern="1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alumni-</a:t>
                      </a: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ja yritysesittelyjä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Jatkuvasti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eri opintojaksot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Integroituu MYA9102–opintojaksoon</a:t>
                      </a:r>
                      <a:r>
                        <a:rPr lang="fi-FI" sz="1600" b="0" kern="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pitkin opintoja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3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HOPS-info</a:t>
                      </a: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ykkösille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27.11. klo 13.00–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27.11. </a:t>
                      </a: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klo </a:t>
                      </a: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12.15–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Ks. erillinen</a:t>
                      </a:r>
                      <a:r>
                        <a:rPr lang="fi-FI" sz="1600" b="0" kern="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liite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pakollinen osallistuminen (osa MYA9102), nimilistat kiertävät 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Opettajien vastaanottoajat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Jatkuvasti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työhuoneet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Ks. </a:t>
                      </a:r>
                      <a:r>
                        <a:rPr lang="fi-FI" sz="1600" b="0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Reston</a:t>
                      </a:r>
                      <a:r>
                        <a:rPr lang="fi-FI" sz="16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repusta</a:t>
                      </a:r>
                      <a:endParaRPr lang="fi-FI" sz="16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Alustava opintojen kokonaissuunnitelma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7.12.</a:t>
                      </a:r>
                      <a:r>
                        <a:rPr lang="fi-FI" sz="1600" b="0" kern="1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mennessä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Moodle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Opettajatuutorin</a:t>
                      </a:r>
                      <a:r>
                        <a:rPr lang="fi-FI" sz="16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johdolla keskustelua tammikuussa</a:t>
                      </a:r>
                      <a:endParaRPr lang="fi-FI" sz="1600" b="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sitovat </a:t>
                      </a: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valinnat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Helmikuussa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WIP</a:t>
                      </a:r>
                      <a:endParaRPr lang="fi-FI" sz="1600" b="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Ilmoitetaan tarkemmin</a:t>
                      </a:r>
                      <a:endParaRPr lang="fi-FI" sz="1600" b="0" kern="1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600" b="0" kern="1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yTiimin</a:t>
                      </a: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haastattelut</a:t>
                      </a: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tammikuun</a:t>
                      </a:r>
                      <a:r>
                        <a:rPr lang="fi-FI" sz="1600" b="0" kern="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puolen välin jälkeen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i-FI" sz="1600" b="0" kern="1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yTiimin</a:t>
                      </a:r>
                      <a:r>
                        <a:rPr lang="fi-FI" sz="1600" b="0" kern="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valinnat selvillä </a:t>
                      </a:r>
                      <a:r>
                        <a:rPr lang="fi-FI" sz="1600" b="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tammikuun loppupuolella</a:t>
                      </a:r>
                      <a:endParaRPr lang="fi-FI" sz="1600" b="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351" marR="31351" marT="31351" marB="313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219" name="Freeform 3"/>
          <p:cNvSpPr>
            <a:spLocks/>
          </p:cNvSpPr>
          <p:nvPr/>
        </p:nvSpPr>
        <p:spPr bwMode="auto">
          <a:xfrm>
            <a:off x="609600" y="533400"/>
            <a:ext cx="8085138" cy="5568950"/>
          </a:xfrm>
          <a:custGeom>
            <a:avLst/>
            <a:gdLst>
              <a:gd name="T0" fmla="*/ 0 w 10186"/>
              <a:gd name="T1" fmla="*/ 0 h 6767"/>
              <a:gd name="T2" fmla="*/ 2147483647 w 10186"/>
              <a:gd name="T3" fmla="*/ 0 h 6767"/>
              <a:gd name="T4" fmla="*/ 2147483647 w 10186"/>
              <a:gd name="T5" fmla="*/ 0 h 6767"/>
              <a:gd name="T6" fmla="*/ 2147483647 w 10186"/>
              <a:gd name="T7" fmla="*/ 0 h 6767"/>
              <a:gd name="T8" fmla="*/ 2147483647 w 10186"/>
              <a:gd name="T9" fmla="*/ 0 h 6767"/>
              <a:gd name="T10" fmla="*/ 2147483647 w 10186"/>
              <a:gd name="T11" fmla="*/ 0 h 6767"/>
              <a:gd name="T12" fmla="*/ 2147483647 w 10186"/>
              <a:gd name="T13" fmla="*/ 0 h 6767"/>
              <a:gd name="T14" fmla="*/ 2147483647 w 10186"/>
              <a:gd name="T15" fmla="*/ 0 h 6767"/>
              <a:gd name="T16" fmla="*/ 2147483647 w 10186"/>
              <a:gd name="T17" fmla="*/ 0 h 6767"/>
              <a:gd name="T18" fmla="*/ 2147483647 w 10186"/>
              <a:gd name="T19" fmla="*/ 2147483647 h 6767"/>
              <a:gd name="T20" fmla="*/ 2147483647 w 10186"/>
              <a:gd name="T21" fmla="*/ 2147483647 h 6767"/>
              <a:gd name="T22" fmla="*/ 2147483647 w 10186"/>
              <a:gd name="T23" fmla="*/ 2147483647 h 6767"/>
              <a:gd name="T24" fmla="*/ 2147483647 w 10186"/>
              <a:gd name="T25" fmla="*/ 2147483647 h 6767"/>
              <a:gd name="T26" fmla="*/ 2147483647 w 10186"/>
              <a:gd name="T27" fmla="*/ 2147483647 h 6767"/>
              <a:gd name="T28" fmla="*/ 2147483647 w 10186"/>
              <a:gd name="T29" fmla="*/ 2147483647 h 6767"/>
              <a:gd name="T30" fmla="*/ 2147483647 w 10186"/>
              <a:gd name="T31" fmla="*/ 2147483647 h 6767"/>
              <a:gd name="T32" fmla="*/ 2147483647 w 10186"/>
              <a:gd name="T33" fmla="*/ 2147483647 h 6767"/>
              <a:gd name="T34" fmla="*/ 2147483647 w 10186"/>
              <a:gd name="T35" fmla="*/ 2147483647 h 6767"/>
              <a:gd name="T36" fmla="*/ 2147483647 w 10186"/>
              <a:gd name="T37" fmla="*/ 2147483647 h 6767"/>
              <a:gd name="T38" fmla="*/ 2147483647 w 10186"/>
              <a:gd name="T39" fmla="*/ 2147483647 h 6767"/>
              <a:gd name="T40" fmla="*/ 2147483647 w 10186"/>
              <a:gd name="T41" fmla="*/ 2147483647 h 6767"/>
              <a:gd name="T42" fmla="*/ 2147483647 w 10186"/>
              <a:gd name="T43" fmla="*/ 2147483647 h 6767"/>
              <a:gd name="T44" fmla="*/ 2147483647 w 10186"/>
              <a:gd name="T45" fmla="*/ 2147483647 h 6767"/>
              <a:gd name="T46" fmla="*/ 2147483647 w 10186"/>
              <a:gd name="T47" fmla="*/ 2147483647 h 6767"/>
              <a:gd name="T48" fmla="*/ 0 w 10186"/>
              <a:gd name="T49" fmla="*/ 2147483647 h 6767"/>
              <a:gd name="T50" fmla="*/ 0 w 10186"/>
              <a:gd name="T51" fmla="*/ 2147483647 h 6767"/>
              <a:gd name="T52" fmla="*/ 0 w 10186"/>
              <a:gd name="T53" fmla="*/ 2147483647 h 6767"/>
              <a:gd name="T54" fmla="*/ 0 w 10186"/>
              <a:gd name="T55" fmla="*/ 2147483647 h 6767"/>
              <a:gd name="T56" fmla="*/ 0 w 10186"/>
              <a:gd name="T57" fmla="*/ 2147483647 h 6767"/>
              <a:gd name="T58" fmla="*/ 0 w 10186"/>
              <a:gd name="T59" fmla="*/ 2147483647 h 6767"/>
              <a:gd name="T60" fmla="*/ 0 w 10186"/>
              <a:gd name="T61" fmla="*/ 2147483647 h 6767"/>
              <a:gd name="T62" fmla="*/ 0 w 10186"/>
              <a:gd name="T63" fmla="*/ 2147483647 h 6767"/>
              <a:gd name="T64" fmla="*/ 0 w 10186"/>
              <a:gd name="T65" fmla="*/ 0 h 676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186"/>
              <a:gd name="T100" fmla="*/ 0 h 6767"/>
              <a:gd name="T101" fmla="*/ 10186 w 10186"/>
              <a:gd name="T102" fmla="*/ 6767 h 676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186" h="6767">
                <a:moveTo>
                  <a:pt x="0" y="0"/>
                </a:moveTo>
                <a:lnTo>
                  <a:pt x="1272" y="0"/>
                </a:lnTo>
                <a:lnTo>
                  <a:pt x="2546" y="0"/>
                </a:lnTo>
                <a:lnTo>
                  <a:pt x="3818" y="0"/>
                </a:lnTo>
                <a:lnTo>
                  <a:pt x="5092" y="0"/>
                </a:lnTo>
                <a:lnTo>
                  <a:pt x="6364" y="0"/>
                </a:lnTo>
                <a:lnTo>
                  <a:pt x="7638" y="0"/>
                </a:lnTo>
                <a:lnTo>
                  <a:pt x="8912" y="0"/>
                </a:lnTo>
                <a:lnTo>
                  <a:pt x="10186" y="0"/>
                </a:lnTo>
                <a:lnTo>
                  <a:pt x="10186" y="844"/>
                </a:lnTo>
                <a:lnTo>
                  <a:pt x="10186" y="1690"/>
                </a:lnTo>
                <a:lnTo>
                  <a:pt x="10186" y="2536"/>
                </a:lnTo>
                <a:lnTo>
                  <a:pt x="10186" y="3383"/>
                </a:lnTo>
                <a:lnTo>
                  <a:pt x="10186" y="4229"/>
                </a:lnTo>
                <a:lnTo>
                  <a:pt x="10186" y="5075"/>
                </a:lnTo>
                <a:lnTo>
                  <a:pt x="10186" y="5921"/>
                </a:lnTo>
                <a:lnTo>
                  <a:pt x="10186" y="6767"/>
                </a:lnTo>
                <a:lnTo>
                  <a:pt x="8912" y="6767"/>
                </a:lnTo>
                <a:lnTo>
                  <a:pt x="7638" y="6767"/>
                </a:lnTo>
                <a:lnTo>
                  <a:pt x="6364" y="6767"/>
                </a:lnTo>
                <a:lnTo>
                  <a:pt x="5092" y="6767"/>
                </a:lnTo>
                <a:lnTo>
                  <a:pt x="3818" y="6767"/>
                </a:lnTo>
                <a:lnTo>
                  <a:pt x="2546" y="6767"/>
                </a:lnTo>
                <a:lnTo>
                  <a:pt x="1272" y="6767"/>
                </a:lnTo>
                <a:lnTo>
                  <a:pt x="0" y="6767"/>
                </a:lnTo>
                <a:lnTo>
                  <a:pt x="0" y="5921"/>
                </a:lnTo>
                <a:lnTo>
                  <a:pt x="0" y="5075"/>
                </a:lnTo>
                <a:lnTo>
                  <a:pt x="0" y="4229"/>
                </a:lnTo>
                <a:lnTo>
                  <a:pt x="0" y="3383"/>
                </a:lnTo>
                <a:lnTo>
                  <a:pt x="0" y="2536"/>
                </a:lnTo>
                <a:lnTo>
                  <a:pt x="0" y="1690"/>
                </a:lnTo>
                <a:lnTo>
                  <a:pt x="0" y="84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179512" y="908720"/>
            <a:ext cx="85740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 b="1" dirty="0"/>
              <a:t>Valittavista opintopistemääristä:</a:t>
            </a:r>
            <a:endParaRPr lang="fi-FI" sz="2000" dirty="0"/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251520" y="1309894"/>
            <a:ext cx="8720137" cy="867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/>
              <a:t>   </a:t>
            </a:r>
            <a:r>
              <a:rPr lang="fi-FI" sz="2000" b="1" dirty="0"/>
              <a:t>toisen opintovuoden aikana </a:t>
            </a:r>
            <a:r>
              <a:rPr lang="fi-FI" sz="2000" dirty="0"/>
              <a:t>olisi suositeltavaa suorittaa </a:t>
            </a:r>
            <a:r>
              <a:rPr lang="fi-FI" sz="2000" b="1" dirty="0"/>
              <a:t>noin puolet</a:t>
            </a:r>
            <a:r>
              <a:rPr lang="fi-FI" sz="2000" dirty="0"/>
              <a:t> täydentävistä ja vapaasti valittavista opinnoista eli noin 10 - 15 op</a:t>
            </a:r>
          </a:p>
          <a:p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/>
              <a:t>   </a:t>
            </a:r>
            <a:r>
              <a:rPr lang="fi-FI" sz="2000" b="1" dirty="0"/>
              <a:t>hotelli- ja ravintola-alan </a:t>
            </a:r>
            <a:r>
              <a:rPr lang="fi-FI" sz="2000" dirty="0"/>
              <a:t>opiskelijoilla täydentävien opintojen määrä on 6 - 12 op riippuen kieliopintojen määrästä ja vapaasti valittavien määrä 15 op</a:t>
            </a:r>
          </a:p>
          <a:p>
            <a:pPr>
              <a:buFont typeface="Arial" charset="0"/>
              <a:buChar char="•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/>
              <a:t>   </a:t>
            </a:r>
            <a:r>
              <a:rPr lang="fi-FI" sz="2000" b="1" dirty="0"/>
              <a:t>matkailualan</a:t>
            </a:r>
            <a:r>
              <a:rPr lang="fi-FI" sz="2000" dirty="0"/>
              <a:t> opiskelijoilla täydentävien opintojen määrä on 6 op ja vapaasti valittavien opintojen määrä 15 op. </a:t>
            </a:r>
          </a:p>
          <a:p>
            <a:pPr>
              <a:buFont typeface="Arial" charset="0"/>
              <a:buChar char="•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/>
              <a:t>   HUOM! Voit sijoittaa </a:t>
            </a:r>
            <a:r>
              <a:rPr lang="fi-FI" sz="2000" b="1" dirty="0"/>
              <a:t>täydentäviä opintojaksoja </a:t>
            </a:r>
            <a:r>
              <a:rPr lang="fi-FI" sz="2000" dirty="0"/>
              <a:t>myös </a:t>
            </a:r>
            <a:r>
              <a:rPr lang="fi-FI" sz="2000" b="1" dirty="0"/>
              <a:t>vapaasti valittaviin </a:t>
            </a:r>
            <a:r>
              <a:rPr lang="fi-FI" sz="2000" b="1" dirty="0" smtClean="0"/>
              <a:t>opintoihin.</a:t>
            </a:r>
          </a:p>
          <a:p>
            <a:pPr>
              <a:buFont typeface="Arial" charset="0"/>
              <a:buChar char="•"/>
            </a:pPr>
            <a:endParaRPr lang="fi-FI" sz="2000" b="1" dirty="0"/>
          </a:p>
          <a:p>
            <a:pPr>
              <a:buFont typeface="Arial" charset="0"/>
              <a:buChar char="•"/>
            </a:pPr>
            <a:r>
              <a:rPr lang="fi-FI" sz="2000" b="1" dirty="0" smtClean="0"/>
              <a:t>   </a:t>
            </a:r>
            <a:r>
              <a:rPr lang="fi-FI" sz="2000" dirty="0" smtClean="0"/>
              <a:t>HUOM! Voit valita myös </a:t>
            </a:r>
            <a:r>
              <a:rPr lang="fi-FI" sz="2000" b="1" dirty="0" smtClean="0"/>
              <a:t>toisen koulutusohjelman ammattiopintoja vapaasti valittavii</a:t>
            </a:r>
            <a:r>
              <a:rPr lang="fi-FI" sz="2000" b="1" dirty="0"/>
              <a:t>n</a:t>
            </a:r>
            <a:r>
              <a:rPr lang="fi-FI" sz="2000" b="1" dirty="0" smtClean="0"/>
              <a:t> opintoihin.</a:t>
            </a:r>
            <a:endParaRPr lang="fi-FI" sz="20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r>
              <a:rPr lang="fi-FI" sz="1600" dirty="0"/>
              <a:t> </a:t>
            </a:r>
          </a:p>
        </p:txBody>
      </p:sp>
      <p:sp>
        <p:nvSpPr>
          <p:cNvPr id="9222" name="Date Placeholder 5"/>
          <p:cNvSpPr>
            <a:spLocks noGrp="1"/>
          </p:cNvSpPr>
          <p:nvPr>
            <p:ph type="dt" sz="quarter" idx="4294967295"/>
          </p:nvPr>
        </p:nvSpPr>
        <p:spPr>
          <a:xfrm>
            <a:off x="277813" y="6381750"/>
            <a:ext cx="2133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fi-FI" dirty="0" smtClean="0">
                <a:cs typeface="Arial" charset="0"/>
              </a:rPr>
              <a:t>27.11.2012</a:t>
            </a:r>
          </a:p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291512" cy="503238"/>
          </a:xfrm>
        </p:spPr>
        <p:txBody>
          <a:bodyPr/>
          <a:lstStyle/>
          <a:p>
            <a:r>
              <a:rPr lang="fi-FI" sz="1800" b="1" dirty="0" smtClean="0">
                <a:latin typeface="Times New Roman" pitchFamily="18" charset="0"/>
                <a:cs typeface="Times New Roman" pitchFamily="18" charset="0"/>
              </a:rPr>
              <a:t>Täydentävien ammattiopintojen kokonaisuudet / lisätietoja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4294967295"/>
          </p:nvPr>
        </p:nvSpPr>
        <p:spPr>
          <a:xfrm>
            <a:off x="395288" y="1785938"/>
            <a:ext cx="8291512" cy="452338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fi-FI" sz="1400" b="1" dirty="0" smtClean="0">
                <a:latin typeface="Times New Roman" pitchFamily="18" charset="0"/>
                <a:cs typeface="Times New Roman" pitchFamily="18" charset="0"/>
              </a:rPr>
              <a:t>MAJOITUSPALVELUT, Sari Häkkinen</a:t>
            </a:r>
          </a:p>
          <a:p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MYC2110 Hotellipalvelujen asiakaslähtöinen tuottaminen, 3 op = MYC2110 </a:t>
            </a:r>
            <a:r>
              <a:rPr lang="fi-FI" sz="1400" dirty="0" err="1" smtClean="0">
                <a:latin typeface="Times New Roman" pitchFamily="18" charset="0"/>
                <a:cs typeface="Times New Roman" pitchFamily="18" charset="0"/>
              </a:rPr>
              <a:t>Customer-Oriented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400" dirty="0" err="1" smtClean="0">
                <a:latin typeface="Times New Roman" pitchFamily="18" charset="0"/>
                <a:cs typeface="Times New Roman" pitchFamily="18" charset="0"/>
              </a:rPr>
              <a:t>Accommodation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400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, 3 op</a:t>
            </a:r>
          </a:p>
          <a:p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MYC2115 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Hotel </a:t>
            </a:r>
            <a:r>
              <a:rPr lang="fi-FI" sz="14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i-FI" sz="1400" dirty="0" err="1" smtClean="0">
                <a:latin typeface="Times New Roman" pitchFamily="18" charset="0"/>
                <a:cs typeface="Times New Roman" pitchFamily="18" charset="0"/>
              </a:rPr>
              <a:t>eservation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 Systems, 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op</a:t>
            </a:r>
          </a:p>
          <a:p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MYC2120 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Hotellipalvelujen operatiivinen ohjaus, 3 op</a:t>
            </a:r>
          </a:p>
          <a:p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MIC2105 International Hotel Industry and Management, 3 op</a:t>
            </a:r>
          </a:p>
          <a:p>
            <a:pPr>
              <a:buFontTx/>
              <a:buNone/>
            </a:pPr>
            <a:endParaRPr lang="fi-FI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1400" b="1" dirty="0" smtClean="0">
                <a:latin typeface="Times New Roman" pitchFamily="18" charset="0"/>
                <a:cs typeface="Times New Roman" pitchFamily="18" charset="0"/>
              </a:rPr>
              <a:t>KOKOUS-, KONGRESSI- JA TAPAHTUMAMATKAILU, Pauli Verhelä</a:t>
            </a:r>
          </a:p>
          <a:p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MYC1115 </a:t>
            </a:r>
            <a:r>
              <a:rPr lang="fi-FI" sz="1400" dirty="0" smtClean="0">
                <a:latin typeface="Times New Roman" pitchFamily="18" charset="0"/>
                <a:cs typeface="Times New Roman" pitchFamily="18" charset="0"/>
              </a:rPr>
              <a:t>Tapahtumatuotanto, 4 op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91512" cy="503238"/>
          </a:xfrm>
        </p:spPr>
        <p:txBody>
          <a:bodyPr/>
          <a:lstStyle/>
          <a:p>
            <a:r>
              <a:rPr lang="fi-FI" sz="1800" b="1" dirty="0" smtClean="0">
                <a:latin typeface="Times New Roman" pitchFamily="18" charset="0"/>
                <a:cs typeface="Times New Roman" pitchFamily="18" charset="0"/>
              </a:rPr>
              <a:t>Täydentävien ammattiopintojen kokonaisuudet / lisätietoja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4294967295"/>
          </p:nvPr>
        </p:nvSpPr>
        <p:spPr>
          <a:xfrm>
            <a:off x="467544" y="1340768"/>
            <a:ext cx="8208912" cy="525658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endParaRPr lang="fi-FI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PALVELUIDEN JA TUOTTEIDEN KEHITTÄMINEN, Anja-Riitta Keinänen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MYC3105 Kulinaariset työpajat 6 op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MIC3100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Functional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Food and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Wellness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Innovations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3 op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MYC3110 Kehittämisprojektin suunnittelu ja toteutus 6 op</a:t>
            </a:r>
          </a:p>
          <a:p>
            <a:pPr>
              <a:buFontTx/>
              <a:buNone/>
            </a:pPr>
            <a:endParaRPr lang="fi-FI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RAVITSEMISPALVELUJEN SYVENTÄVÄT OPINNOT, Sinikka Määttälä, Markku Haapakoski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MYC2125 Viinitietouden syventävät opinnot, 3 op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MYC3120 Gastronomian syventävät opinnot, 6 op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MIC3105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Gastronomy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Food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op</a:t>
            </a:r>
          </a:p>
          <a:p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MYC3125 </a:t>
            </a:r>
            <a:r>
              <a:rPr lang="fi-FI" sz="2200" dirty="0" err="1" smtClean="0">
                <a:latin typeface="Times New Roman" pitchFamily="18" charset="0"/>
                <a:cs typeface="Times New Roman" pitchFamily="18" charset="0"/>
              </a:rPr>
              <a:t>Ravitsemiuslaadun</a:t>
            </a:r>
            <a:r>
              <a:rPr lang="fi-FI" sz="2200" dirty="0" smtClean="0">
                <a:latin typeface="Times New Roman" pitchFamily="18" charset="0"/>
                <a:cs typeface="Times New Roman" pitchFamily="18" charset="0"/>
              </a:rPr>
              <a:t> syventävät opinnot 2 op</a:t>
            </a:r>
            <a:endParaRPr lang="fi-FI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i-FI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KIELIOPINNOT, Seija Lötjönen + muut kielten opettajat</a:t>
            </a:r>
          </a:p>
          <a:p>
            <a:pPr>
              <a:buFontTx/>
              <a:buNone/>
            </a:pPr>
            <a:endParaRPr lang="fi-FI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err="1" smtClean="0">
                <a:latin typeface="Times New Roman" pitchFamily="18" charset="0"/>
                <a:cs typeface="Times New Roman" pitchFamily="18" charset="0"/>
              </a:rPr>
              <a:t>yTIIMI</a:t>
            </a: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, Jari-Pekka Jääskeläinen</a:t>
            </a:r>
          </a:p>
          <a:p>
            <a:pPr>
              <a:buFontTx/>
              <a:buNone/>
            </a:pPr>
            <a:endParaRPr lang="fi-FI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err="1" smtClean="0">
                <a:latin typeface="Times New Roman" pitchFamily="18" charset="0"/>
                <a:cs typeface="Times New Roman" pitchFamily="18" charset="0"/>
              </a:rPr>
              <a:t>KYP-opinnot</a:t>
            </a: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, Sirpa Vauhkonen</a:t>
            </a:r>
          </a:p>
          <a:p>
            <a:pPr>
              <a:buFontTx/>
              <a:buNone/>
            </a:pPr>
            <a:endParaRPr lang="fi-FI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ISAT / VENÄJÄ –OPINNOT, Jorma </a:t>
            </a:r>
            <a:r>
              <a:rPr lang="fi-FI" sz="2200" b="1" dirty="0" smtClean="0">
                <a:latin typeface="Times New Roman" pitchFamily="18" charset="0"/>
                <a:cs typeface="Times New Roman" pitchFamily="18" charset="0"/>
              </a:rPr>
              <a:t>Korhonen</a:t>
            </a:r>
            <a:endParaRPr lang="fi-FI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609600" y="533400"/>
            <a:ext cx="8085138" cy="5568950"/>
          </a:xfrm>
          <a:custGeom>
            <a:avLst/>
            <a:gdLst>
              <a:gd name="T0" fmla="*/ 0 w 10186"/>
              <a:gd name="T1" fmla="*/ 0 h 6767"/>
              <a:gd name="T2" fmla="*/ 2147483647 w 10186"/>
              <a:gd name="T3" fmla="*/ 0 h 6767"/>
              <a:gd name="T4" fmla="*/ 2147483647 w 10186"/>
              <a:gd name="T5" fmla="*/ 0 h 6767"/>
              <a:gd name="T6" fmla="*/ 2147483647 w 10186"/>
              <a:gd name="T7" fmla="*/ 0 h 6767"/>
              <a:gd name="T8" fmla="*/ 2147483647 w 10186"/>
              <a:gd name="T9" fmla="*/ 0 h 6767"/>
              <a:gd name="T10" fmla="*/ 2147483647 w 10186"/>
              <a:gd name="T11" fmla="*/ 0 h 6767"/>
              <a:gd name="T12" fmla="*/ 2147483647 w 10186"/>
              <a:gd name="T13" fmla="*/ 0 h 6767"/>
              <a:gd name="T14" fmla="*/ 2147483647 w 10186"/>
              <a:gd name="T15" fmla="*/ 0 h 6767"/>
              <a:gd name="T16" fmla="*/ 2147483647 w 10186"/>
              <a:gd name="T17" fmla="*/ 0 h 6767"/>
              <a:gd name="T18" fmla="*/ 2147483647 w 10186"/>
              <a:gd name="T19" fmla="*/ 2147483647 h 6767"/>
              <a:gd name="T20" fmla="*/ 2147483647 w 10186"/>
              <a:gd name="T21" fmla="*/ 2147483647 h 6767"/>
              <a:gd name="T22" fmla="*/ 2147483647 w 10186"/>
              <a:gd name="T23" fmla="*/ 2147483647 h 6767"/>
              <a:gd name="T24" fmla="*/ 2147483647 w 10186"/>
              <a:gd name="T25" fmla="*/ 2147483647 h 6767"/>
              <a:gd name="T26" fmla="*/ 2147483647 w 10186"/>
              <a:gd name="T27" fmla="*/ 2147483647 h 6767"/>
              <a:gd name="T28" fmla="*/ 2147483647 w 10186"/>
              <a:gd name="T29" fmla="*/ 2147483647 h 6767"/>
              <a:gd name="T30" fmla="*/ 2147483647 w 10186"/>
              <a:gd name="T31" fmla="*/ 2147483647 h 6767"/>
              <a:gd name="T32" fmla="*/ 2147483647 w 10186"/>
              <a:gd name="T33" fmla="*/ 2147483647 h 6767"/>
              <a:gd name="T34" fmla="*/ 2147483647 w 10186"/>
              <a:gd name="T35" fmla="*/ 2147483647 h 6767"/>
              <a:gd name="T36" fmla="*/ 2147483647 w 10186"/>
              <a:gd name="T37" fmla="*/ 2147483647 h 6767"/>
              <a:gd name="T38" fmla="*/ 2147483647 w 10186"/>
              <a:gd name="T39" fmla="*/ 2147483647 h 6767"/>
              <a:gd name="T40" fmla="*/ 2147483647 w 10186"/>
              <a:gd name="T41" fmla="*/ 2147483647 h 6767"/>
              <a:gd name="T42" fmla="*/ 2147483647 w 10186"/>
              <a:gd name="T43" fmla="*/ 2147483647 h 6767"/>
              <a:gd name="T44" fmla="*/ 2147483647 w 10186"/>
              <a:gd name="T45" fmla="*/ 2147483647 h 6767"/>
              <a:gd name="T46" fmla="*/ 2147483647 w 10186"/>
              <a:gd name="T47" fmla="*/ 2147483647 h 6767"/>
              <a:gd name="T48" fmla="*/ 0 w 10186"/>
              <a:gd name="T49" fmla="*/ 2147483647 h 6767"/>
              <a:gd name="T50" fmla="*/ 0 w 10186"/>
              <a:gd name="T51" fmla="*/ 2147483647 h 6767"/>
              <a:gd name="T52" fmla="*/ 0 w 10186"/>
              <a:gd name="T53" fmla="*/ 2147483647 h 6767"/>
              <a:gd name="T54" fmla="*/ 0 w 10186"/>
              <a:gd name="T55" fmla="*/ 2147483647 h 6767"/>
              <a:gd name="T56" fmla="*/ 0 w 10186"/>
              <a:gd name="T57" fmla="*/ 2147483647 h 6767"/>
              <a:gd name="T58" fmla="*/ 0 w 10186"/>
              <a:gd name="T59" fmla="*/ 2147483647 h 6767"/>
              <a:gd name="T60" fmla="*/ 0 w 10186"/>
              <a:gd name="T61" fmla="*/ 2147483647 h 6767"/>
              <a:gd name="T62" fmla="*/ 0 w 10186"/>
              <a:gd name="T63" fmla="*/ 2147483647 h 6767"/>
              <a:gd name="T64" fmla="*/ 0 w 10186"/>
              <a:gd name="T65" fmla="*/ 0 h 676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186"/>
              <a:gd name="T100" fmla="*/ 0 h 6767"/>
              <a:gd name="T101" fmla="*/ 10186 w 10186"/>
              <a:gd name="T102" fmla="*/ 6767 h 676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186" h="6767">
                <a:moveTo>
                  <a:pt x="0" y="0"/>
                </a:moveTo>
                <a:lnTo>
                  <a:pt x="1272" y="0"/>
                </a:lnTo>
                <a:lnTo>
                  <a:pt x="2546" y="0"/>
                </a:lnTo>
                <a:lnTo>
                  <a:pt x="3818" y="0"/>
                </a:lnTo>
                <a:lnTo>
                  <a:pt x="5092" y="0"/>
                </a:lnTo>
                <a:lnTo>
                  <a:pt x="6364" y="0"/>
                </a:lnTo>
                <a:lnTo>
                  <a:pt x="7638" y="0"/>
                </a:lnTo>
                <a:lnTo>
                  <a:pt x="8912" y="0"/>
                </a:lnTo>
                <a:lnTo>
                  <a:pt x="10186" y="0"/>
                </a:lnTo>
                <a:lnTo>
                  <a:pt x="10186" y="844"/>
                </a:lnTo>
                <a:lnTo>
                  <a:pt x="10186" y="1690"/>
                </a:lnTo>
                <a:lnTo>
                  <a:pt x="10186" y="2536"/>
                </a:lnTo>
                <a:lnTo>
                  <a:pt x="10186" y="3383"/>
                </a:lnTo>
                <a:lnTo>
                  <a:pt x="10186" y="4229"/>
                </a:lnTo>
                <a:lnTo>
                  <a:pt x="10186" y="5075"/>
                </a:lnTo>
                <a:lnTo>
                  <a:pt x="10186" y="5921"/>
                </a:lnTo>
                <a:lnTo>
                  <a:pt x="10186" y="6767"/>
                </a:lnTo>
                <a:lnTo>
                  <a:pt x="8912" y="6767"/>
                </a:lnTo>
                <a:lnTo>
                  <a:pt x="7638" y="6767"/>
                </a:lnTo>
                <a:lnTo>
                  <a:pt x="6364" y="6767"/>
                </a:lnTo>
                <a:lnTo>
                  <a:pt x="5092" y="6767"/>
                </a:lnTo>
                <a:lnTo>
                  <a:pt x="3818" y="6767"/>
                </a:lnTo>
                <a:lnTo>
                  <a:pt x="2546" y="6767"/>
                </a:lnTo>
                <a:lnTo>
                  <a:pt x="1272" y="6767"/>
                </a:lnTo>
                <a:lnTo>
                  <a:pt x="0" y="6767"/>
                </a:lnTo>
                <a:lnTo>
                  <a:pt x="0" y="5921"/>
                </a:lnTo>
                <a:lnTo>
                  <a:pt x="0" y="5075"/>
                </a:lnTo>
                <a:lnTo>
                  <a:pt x="0" y="4229"/>
                </a:lnTo>
                <a:lnTo>
                  <a:pt x="0" y="3383"/>
                </a:lnTo>
                <a:lnTo>
                  <a:pt x="0" y="2536"/>
                </a:lnTo>
                <a:lnTo>
                  <a:pt x="0" y="1690"/>
                </a:lnTo>
                <a:lnTo>
                  <a:pt x="0" y="84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251520" y="1052736"/>
            <a:ext cx="85740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b="1" dirty="0"/>
              <a:t>Mahdollisuuksia v</a:t>
            </a:r>
            <a:r>
              <a:rPr lang="fi-FI" b="1" dirty="0" smtClean="0"/>
              <a:t>apaasti valittaviksi opinnoiksi</a:t>
            </a:r>
            <a:endParaRPr lang="fi-FI" sz="2000" b="1" dirty="0">
              <a:latin typeface="Arial" charset="0"/>
            </a:endParaRP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287338" y="1655763"/>
            <a:ext cx="85645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75" indent="-714375">
              <a:buFont typeface="Arial" charset="0"/>
              <a:buChar char="•"/>
            </a:pPr>
            <a:r>
              <a:rPr lang="fi-FI" sz="2000" dirty="0"/>
              <a:t>Täydentävät ammattiopinnot</a:t>
            </a:r>
          </a:p>
          <a:p>
            <a:pPr marL="714375" indent="-714375">
              <a:buFont typeface="Arial" charset="0"/>
              <a:buChar char="•"/>
            </a:pPr>
            <a:r>
              <a:rPr lang="fi-FI" sz="2000" dirty="0"/>
              <a:t>Yksikkömme omat muut opintojaksot</a:t>
            </a:r>
          </a:p>
          <a:p>
            <a:pPr marL="1171575" lvl="1" indent="-714375">
              <a:buFont typeface="Arial" charset="0"/>
              <a:buChar char="•"/>
            </a:pPr>
            <a:r>
              <a:rPr lang="fi-FI" sz="2000" i="1" dirty="0"/>
              <a:t>myös toisen koulutusohjelman pakolliset opintojaksot</a:t>
            </a:r>
          </a:p>
          <a:p>
            <a:pPr marL="714375" indent="-714375">
              <a:buFont typeface="Arial" charset="0"/>
              <a:buChar char="•"/>
            </a:pPr>
            <a:r>
              <a:rPr lang="fi-FI" sz="2000" dirty="0" smtClean="0"/>
              <a:t>Tutkimus-, Kehittämis- ja Innovaatiotoiminta -hankkeet </a:t>
            </a:r>
            <a:r>
              <a:rPr lang="fi-FI" sz="2000" dirty="0"/>
              <a:t>ja </a:t>
            </a:r>
            <a:r>
              <a:rPr lang="fi-FI" sz="2000" dirty="0" smtClean="0"/>
              <a:t>muu projektitoiminta</a:t>
            </a:r>
            <a:endParaRPr lang="fi-FI" sz="2000" dirty="0"/>
          </a:p>
          <a:p>
            <a:pPr marL="714375" indent="-714375">
              <a:buFont typeface="Arial" charset="0"/>
              <a:buChar char="•"/>
            </a:pPr>
            <a:r>
              <a:rPr lang="fi-FI" sz="2000" dirty="0" smtClean="0"/>
              <a:t>Kauppiasyrittäjyyspolku- </a:t>
            </a:r>
            <a:r>
              <a:rPr lang="fi-FI" sz="2000" dirty="0"/>
              <a:t>eli KYP -opinnot</a:t>
            </a:r>
          </a:p>
          <a:p>
            <a:pPr marL="714375" indent="-714375">
              <a:buFont typeface="Arial" charset="0"/>
              <a:buChar char="•"/>
            </a:pPr>
            <a:r>
              <a:rPr lang="fi-FI" sz="2000" dirty="0" err="1" smtClean="0"/>
              <a:t>Tuutori-</a:t>
            </a:r>
            <a:r>
              <a:rPr lang="fi-FI" sz="2000" dirty="0" smtClean="0"/>
              <a:t> ja </a:t>
            </a:r>
            <a:r>
              <a:rPr lang="fi-FI" sz="2000" smtClean="0"/>
              <a:t>kv-tuutoritoiminta</a:t>
            </a:r>
            <a:endParaRPr lang="fi-FI" sz="2000" dirty="0"/>
          </a:p>
          <a:p>
            <a:pPr marL="714375" indent="-714375">
              <a:buFont typeface="Arial" charset="0"/>
              <a:buChar char="•"/>
            </a:pPr>
            <a:r>
              <a:rPr lang="fi-FI" sz="2000" dirty="0"/>
              <a:t>Muiden </a:t>
            </a:r>
            <a:r>
              <a:rPr lang="fi-FI" sz="2000" dirty="0" err="1"/>
              <a:t>Savonia-amk:n</a:t>
            </a:r>
            <a:r>
              <a:rPr lang="fi-FI" sz="2000" dirty="0"/>
              <a:t> yksiköiden opintojaksot</a:t>
            </a:r>
          </a:p>
          <a:p>
            <a:pPr marL="1171575" lvl="1" indent="-714375">
              <a:buFont typeface="Arial" charset="0"/>
              <a:buChar char="•"/>
            </a:pPr>
            <a:r>
              <a:rPr lang="fi-FI" sz="2000" i="1" dirty="0"/>
              <a:t>esim. Mestarimyyjäkoulutus (liiketalouden yksikkö)</a:t>
            </a:r>
          </a:p>
          <a:p>
            <a:pPr marL="714375" indent="-714375">
              <a:buFont typeface="Arial" charset="0"/>
              <a:buChar char="•"/>
            </a:pPr>
            <a:r>
              <a:rPr lang="fi-FI" sz="2000" dirty="0"/>
              <a:t>Muiden korkeakoulujen tarjonta (yliopistot ja </a:t>
            </a:r>
            <a:r>
              <a:rPr lang="fi-FI" sz="2000" dirty="0" err="1"/>
              <a:t>amk:t</a:t>
            </a:r>
            <a:r>
              <a:rPr lang="fi-FI" sz="2000" dirty="0"/>
              <a:t>)</a:t>
            </a:r>
          </a:p>
          <a:p>
            <a:pPr marL="714375" indent="-714375">
              <a:buFont typeface="Arial" charset="0"/>
              <a:buChar char="•"/>
            </a:pPr>
            <a:r>
              <a:rPr lang="fi-FI" sz="2000" dirty="0"/>
              <a:t>Ulkomaalaisten yhteistyöoppilaitosten </a:t>
            </a:r>
            <a:r>
              <a:rPr lang="fi-FI" sz="2000" dirty="0" smtClean="0"/>
              <a:t>opintojaksot (</a:t>
            </a:r>
            <a:r>
              <a:rPr lang="fi-FI" sz="2000" dirty="0" err="1" smtClean="0"/>
              <a:t>kv-vaihto</a:t>
            </a:r>
            <a:r>
              <a:rPr lang="fi-FI" sz="2000" dirty="0" smtClean="0"/>
              <a:t>)</a:t>
            </a:r>
            <a:endParaRPr lang="fi-FI" sz="2000" dirty="0"/>
          </a:p>
        </p:txBody>
      </p:sp>
      <p:sp>
        <p:nvSpPr>
          <p:cNvPr id="12294" name="Date Placeholder 5"/>
          <p:cNvSpPr>
            <a:spLocks noGrp="1"/>
          </p:cNvSpPr>
          <p:nvPr>
            <p:ph type="dt" sz="quarter" idx="4294967295"/>
          </p:nvPr>
        </p:nvSpPr>
        <p:spPr>
          <a:xfrm>
            <a:off x="287338" y="6381750"/>
            <a:ext cx="2133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fi-FI" dirty="0" smtClean="0">
                <a:cs typeface="Arial" charset="0"/>
              </a:rPr>
              <a:t>27.11.2012</a:t>
            </a:r>
          </a:p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usi Savonia">
  <a:themeElements>
    <a:clrScheme name="Savonian värit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F0DE2ECA2A9D247BA4B56543BF368D5" ma:contentTypeVersion="1" ma:contentTypeDescription="Luo uusi asiakirja." ma:contentTypeScope="" ma:versionID="a339a4aaac46c24ba5af361ae51371e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564a9ede5997e0a0d2a7990cf42fd7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50997A2-9C7F-4C09-8E2D-C09F74A44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5460F4-8545-49E4-B80E-4F195B322B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06A2A7-A2AD-4264-8938-584332E9AE0C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sharepoint/v3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Uusi Savonia</Template>
  <TotalTime>1028</TotalTime>
  <Words>595</Words>
  <Application>Microsoft Office PowerPoint</Application>
  <PresentationFormat>On-screen Show (4:3)</PresentationFormat>
  <Paragraphs>190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Uusi Savonia</vt:lpstr>
      <vt:lpstr>HOPS –info 27.11</vt:lpstr>
      <vt:lpstr>  HOPS-info 27.11.2011 (Matkailu) klo 13.00 – 17 tila S534</vt:lpstr>
      <vt:lpstr>HOPS-infot 27.11.2011 (Hotra) klo 12.15 – 16.30 tila S418</vt:lpstr>
      <vt:lpstr>PowerPoint Presentation</vt:lpstr>
      <vt:lpstr>HOPS-prosessin aikataulu ja tiedot</vt:lpstr>
      <vt:lpstr>PowerPoint Presentation</vt:lpstr>
      <vt:lpstr>Täydentävien ammattiopintojen kokonaisuudet / lisätietoja</vt:lpstr>
      <vt:lpstr>Täydentävien ammattiopintojen kokonaisuudet / lisätietoja</vt:lpstr>
      <vt:lpstr>PowerPoint Presentation</vt:lpstr>
      <vt:lpstr>Yhteystiedot ja lisätietoja: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Niina Lautiainen</dc:creator>
  <cp:lastModifiedBy>Anna-Maria Saarela</cp:lastModifiedBy>
  <cp:revision>65</cp:revision>
  <dcterms:created xsi:type="dcterms:W3CDTF">2011-06-20T09:51:54Z</dcterms:created>
  <dcterms:modified xsi:type="dcterms:W3CDTF">2012-11-30T12:44:57Z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0x0101003F0DE2ECA2A9D247BA4B56543BF368D5</vt:lpwstr>
  </property>
</Properties>
</file>