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01" autoAdjust="0"/>
  </p:normalViewPr>
  <p:slideViewPr>
    <p:cSldViewPr>
      <p:cViewPr>
        <p:scale>
          <a:sx n="125" d="100"/>
          <a:sy n="125" d="100"/>
        </p:scale>
        <p:origin x="1752" y="-2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dirty="0" smtClean="0"/>
              <a:t>Poista nämä tekstit valmiista kaaviosta.</a:t>
            </a:r>
            <a:endParaRPr lang="fi-FI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0762" y="1888892"/>
            <a:ext cx="456906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I</a:t>
            </a:r>
            <a:r>
              <a:rPr lang="fi-FI" spc="-114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nsinööri</a:t>
            </a:r>
            <a:r>
              <a:rPr lang="fi-FI" spc="-114" dirty="0" smtClean="0">
                <a:cs typeface="NewJuneBook"/>
              </a:rPr>
              <a:t> (amk)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 smtClean="0">
                <a:latin typeface="NewJuneBook"/>
                <a:cs typeface="NewJuneBook"/>
              </a:rPr>
              <a:t>40 </a:t>
            </a:r>
            <a:r>
              <a:rPr b="0" spc="-45" dirty="0" smtClean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6" y="8915781"/>
            <a:ext cx="1129503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1117816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17169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04878" y="68694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7" y="6926309"/>
            <a:ext cx="1138391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43877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Integroidut energiajärjestelmät ja automaatio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91145" y="3359905"/>
            <a:ext cx="4626019" cy="672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800" b="1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fi-FI" sz="8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Syvennytään voimalaitoksen 3D- suunnitteluun, automaatiojärjestelmiin sekä moderneihin poltto- ja kaasutusteknologioihin tai </a:t>
            </a:r>
          </a:p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hajautetun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energiantuotannon muotoihin ja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hybridijärjestelmiin,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energian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varastointiin sekä kiertotalouteen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  <a:p>
            <a:pPr lvl="0"/>
            <a:endParaRPr lang="fi-FI" sz="800" b="1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  <a:p>
            <a:pPr algn="ctr"/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automaatiojärjestelmiin sekä moderneihin poltto- ja kaasutusteknologioihin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82895" y="4115190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Ammatillista harjoittelua jatketaan 3. vuoden jälkeen kesällä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4872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97968" y="4808681"/>
            <a:ext cx="4725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Suunnittelu, </a:t>
            </a:r>
            <a:r>
              <a:rPr lang="fi-FI" sz="1400" b="1" i="1" dirty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uusiutuva energia, kiertotalous</a:t>
            </a:r>
          </a:p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9276" y="5096015"/>
            <a:ext cx="4626019" cy="626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Perehdytään voimalaitossuunnitteluun, laitesuunnitteluun, laitoksen käyttöön ja kunnossapitoon ja näiden tarvitsemiin tietojärjestelmiin sekä energiatehokkuuteen tai uusiutuvan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energian tuotantomuotoihin ja niiden suunnitteluun, biopolttoaineisiin ja niiden valmistusmenetelmiin sekä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kiertotalouteen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76366" y="5909796"/>
            <a:ext cx="4626019" cy="396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i-FI" sz="800" b="1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Perehdytään voimalaitoksen toimintaan, höyrykattiloihin ja niiden prosesseihin ja voimalaitoksen oheisjärjestelmiin ja kielitaitoa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syvennetään ruotsin kielen opiskelulla</a:t>
            </a:r>
          </a:p>
          <a:p>
            <a:pPr lvl="0"/>
            <a:endParaRPr lang="fi-FI" sz="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82664" y="5661710"/>
            <a:ext cx="2302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Voimalaitostekniikka</a:t>
            </a:r>
            <a:endParaRPr lang="fi-FI" sz="1400" b="1" i="1" dirty="0">
              <a:solidFill>
                <a:srgbClr val="EE3D8A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928" y="6734793"/>
            <a:ext cx="47147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Instrumentointi, prosessiohjaus ja valmistus</a:t>
            </a:r>
            <a:endParaRPr lang="fi-FI" sz="1400" b="1" i="1" dirty="0">
              <a:solidFill>
                <a:srgbClr val="EE3D8A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5256" y="7059969"/>
            <a:ext cx="4626019" cy="329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Syvennytään suunnittelussa, valmistuksessa ja laitoksen toiminnassa käytössä oleviin prosesseihin ja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mitoitusmenetelmiin, kielitaitoa kehitetään opiskelemalla englantia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87987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Perehdytään energian tuotannon perusteisiin, laitoksen suunnitteluun ja valvontaan, mittaamiseen ja ohjaukseen sekä laitteiden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valmistustekniikkaan, matematiikan osaamista syvennetään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9763" y="7394164"/>
            <a:ext cx="2250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Suunnittelutekniikat</a:t>
            </a:r>
            <a:endParaRPr lang="fi-FI" sz="1400" b="1" i="1" dirty="0">
              <a:solidFill>
                <a:srgbClr val="EE3D8A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86736" y="8520864"/>
            <a:ext cx="4301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Energiatekniikka, materiaalit ja projektit</a:t>
            </a:r>
            <a:endParaRPr lang="fi-FI" sz="1400" b="1" i="1" dirty="0">
              <a:solidFill>
                <a:srgbClr val="EE3D8A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9276" y="8844743"/>
            <a:ext cx="4626019" cy="472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fi-FI" sz="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ctr"/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Syvennytään energiatekniikkaan ja laitteiden materiaaleihin sekä tutustutaan projektimuotoiseen työskentelyyn TKI-projektin avulla.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Jatketaan matematiikan ja fysiikan opiskelua ja sovelletaan opittua laboratoriossa tehtäviin käytännön mittauksiin</a:t>
            </a:r>
          </a:p>
          <a:p>
            <a:pPr lvl="0"/>
            <a:endParaRPr lang="fi-FI" sz="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01945" y="9553967"/>
            <a:ext cx="4626019" cy="501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800" b="1" dirty="0" smtClean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Ammattiaineissa perehdytään suunnittelutekniikkaan, ympäristötekniikkaan ja tehdään opintoihin orientoiva projekti. </a:t>
            </a:r>
            <a:r>
              <a:rPr lang="fi-FI" sz="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Orientoivien opintojen lisäksi perehdytään insinöörin tarvitsemiin  matematiikan ja fysiikan </a:t>
            </a:r>
            <a:r>
              <a:rPr lang="fi-FI" sz="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perusteisiin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413" y="9288388"/>
            <a:ext cx="41745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Energiainsinöörin perustiedot ja -taidot</a:t>
            </a:r>
            <a:endParaRPr lang="fi-FI" sz="1400" b="1" i="1" dirty="0">
              <a:solidFill>
                <a:srgbClr val="EE3D8A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C74BA398AF02448F319720DFE8DD7F" ma:contentTypeVersion="0" ma:contentTypeDescription="Luo uusi asiakirja." ma:contentTypeScope="" ma:versionID="e8a6f893a46ceddaa8c582e62ef38e79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SAVONIA-1372-26</_dlc_DocId>
    <_dlc_DocIdUrl xmlns="03ca75a4-7525-4fd0-b461-2a607204cfe9">
      <Url>https://santra.savonia.fi/tiimit/lite/_layouts/DocIdRedir.aspx?ID=SAVONIA-1372-26</Url>
      <Description>SAVONIA-1372-26</Description>
    </_dlc_DocIdUrl>
  </documentManagement>
</p:propertie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8AA4B7C-91BA-4C52-ABF4-7B0C8EE0FC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6B80953-1222-4574-A9E5-FB0E2B1D46B7}">
  <ds:schemaRefs>
    <ds:schemaRef ds:uri="http://schemas.microsoft.com/office/2006/documentManagement/types"/>
    <ds:schemaRef ds:uri="http://schemas.openxmlformats.org/package/2006/metadata/core-properties"/>
    <ds:schemaRef ds:uri="03ca75a4-7525-4fd0-b461-2a607204cfe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388</Words>
  <Application>Microsoft Office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(amk)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Marja-Riitta Kivi</dc:creator>
  <cp:lastModifiedBy>Olli-Pekka Kähkönen</cp:lastModifiedBy>
  <cp:revision>18</cp:revision>
  <dcterms:created xsi:type="dcterms:W3CDTF">2017-09-21T11:55:52Z</dcterms:created>
  <dcterms:modified xsi:type="dcterms:W3CDTF">2022-10-24T13:23:16Z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0x0101003EC74BA398AF02448F319720DFE8DD7F</vt:lpwstr>
  </property>
  <property fmtid="{D5CDD505-2E9C-101B-9397-08002B2CF9AE}" pid="5" name="_dlc_DocIdItemGuid">
    <vt:lpwstr>bab1889f-0dae-40e9-825b-047541922c6c</vt:lpwstr>
  </property>
  <property fmtid="{D5CDD505-2E9C-101B-9397-08002B2CF9AE}" pid="6" name="Asiasanat">
    <vt:lpwstr/>
  </property>
</Properties>
</file>