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7734300" cy="10013950"/>
  <p:notesSz cx="7734300" cy="1001395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3D8A"/>
    <a:srgbClr val="C6168D"/>
    <a:srgbClr val="8DC63F"/>
    <a:srgbClr val="FFC20D"/>
    <a:srgbClr val="F5821F"/>
    <a:srgbClr val="00BB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5A17A98-24F0-4F46-AF48-EEB615A6F742}" v="212" dt="2022-09-29T07:39:11.077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2" d="100"/>
          <a:sy n="52" d="100"/>
        </p:scale>
        <p:origin x="300" y="7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7697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96320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0548" y="3104324"/>
            <a:ext cx="6579552" cy="21029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1097" y="5607812"/>
            <a:ext cx="5418454" cy="25034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11/17/2022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11/17/2022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7032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86434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11/17/2022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11/17/2022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11/17/2022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498140" y="8290356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498140" y="2398484"/>
            <a:ext cx="4812030" cy="1536700"/>
          </a:xfrm>
          <a:custGeom>
            <a:avLst/>
            <a:gdLst/>
            <a:ahLst/>
            <a:cxnLst/>
            <a:rect l="l" t="t" r="r" b="b"/>
            <a:pathLst>
              <a:path w="4812030" h="1536700">
                <a:moveTo>
                  <a:pt x="0" y="1536306"/>
                </a:moveTo>
                <a:lnTo>
                  <a:pt x="4812004" y="1536306"/>
                </a:lnTo>
                <a:lnTo>
                  <a:pt x="4812004" y="0"/>
                </a:lnTo>
                <a:lnTo>
                  <a:pt x="0" y="0"/>
                </a:lnTo>
                <a:lnTo>
                  <a:pt x="0" y="1536306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2498140" y="4425848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10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2498140" y="6379362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84676" y="485821"/>
            <a:ext cx="3371296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032" y="2303208"/>
            <a:ext cx="6966584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1821" y="9312973"/>
            <a:ext cx="2477007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7032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11/17/2022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73268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2150" y="1152950"/>
            <a:ext cx="7056400" cy="738664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pPr marL="12700" algn="ctr"/>
            <a:r>
              <a:rPr lang="en-US" sz="2400" spc="-114">
                <a:cs typeface="NewJuneBook"/>
              </a:rPr>
              <a:t>Bachelor of Engineering, </a:t>
            </a:r>
            <a:br>
              <a:rPr lang="en-US" sz="2400" spc="-114">
                <a:cs typeface="NewJuneBook"/>
              </a:rPr>
            </a:br>
            <a:r>
              <a:rPr lang="en-US" sz="2400" spc="-114">
                <a:cs typeface="NewJuneBook"/>
              </a:rPr>
              <a:t>Mechanical Engineering (Mechatronics) 240 ECTS</a:t>
            </a:r>
            <a:endParaRPr sz="2400" b="0" spc="-45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92150" y="8290356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FC20D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91144" y="8359315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1</a:t>
            </a:r>
            <a:endParaRPr sz="600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97413" y="8534025"/>
            <a:ext cx="1299889" cy="5513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lnSpc>
                <a:spcPct val="106700"/>
              </a:lnSpc>
            </a:pPr>
            <a:r>
              <a:rPr lang="en-GB" sz="1150" b="1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Introduction to</a:t>
            </a:r>
          </a:p>
          <a:p>
            <a:pPr algn="just">
              <a:lnSpc>
                <a:spcPct val="106700"/>
              </a:lnSpc>
            </a:pPr>
            <a:r>
              <a:rPr lang="en-GB" sz="1150" b="1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Engineering</a:t>
            </a:r>
          </a:p>
          <a:p>
            <a:pPr algn="just">
              <a:lnSpc>
                <a:spcPct val="106700"/>
              </a:lnSpc>
            </a:pPr>
            <a:r>
              <a:rPr lang="en-GB" sz="1150" b="1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 ECTS</a:t>
            </a:r>
          </a:p>
        </p:txBody>
      </p:sp>
      <p:sp>
        <p:nvSpPr>
          <p:cNvPr id="13" name="object 13"/>
          <p:cNvSpPr/>
          <p:nvPr/>
        </p:nvSpPr>
        <p:spPr>
          <a:xfrm>
            <a:off x="414197" y="2389205"/>
            <a:ext cx="1983105" cy="1536700"/>
          </a:xfrm>
          <a:custGeom>
            <a:avLst/>
            <a:gdLst/>
            <a:ahLst/>
            <a:cxnLst/>
            <a:rect l="l" t="t" r="r" b="b"/>
            <a:pathLst>
              <a:path w="1983105" h="1536700">
                <a:moveTo>
                  <a:pt x="0" y="1536293"/>
                </a:moveTo>
                <a:lnTo>
                  <a:pt x="1983003" y="1536293"/>
                </a:lnTo>
                <a:lnTo>
                  <a:pt x="1983003" y="0"/>
                </a:lnTo>
                <a:lnTo>
                  <a:pt x="0" y="0"/>
                </a:lnTo>
                <a:lnTo>
                  <a:pt x="0" y="1536293"/>
                </a:lnTo>
                <a:close/>
              </a:path>
            </a:pathLst>
          </a:custGeom>
          <a:solidFill>
            <a:srgbClr val="8DC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800" b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91144" y="2469649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4</a:t>
            </a:r>
            <a:endParaRPr sz="600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072920" y="2590703"/>
            <a:ext cx="1111755" cy="5309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i-FI" sz="1150" b="1" dirty="0" err="1">
                <a:latin typeface="Verdana" panose="020B0604030504040204" pitchFamily="34" charset="0"/>
                <a:ea typeface="Verdana" panose="020B0604030504040204" pitchFamily="34" charset="0"/>
                <a:cs typeface="Tahoma" pitchFamily="34" charset="0"/>
              </a:rPr>
              <a:t>Becoming</a:t>
            </a:r>
            <a:endParaRPr lang="fi-FI" sz="1150" b="1" dirty="0">
              <a:latin typeface="Verdana" panose="020B0604030504040204" pitchFamily="34" charset="0"/>
              <a:ea typeface="Verdana" panose="020B0604030504040204" pitchFamily="34" charset="0"/>
              <a:cs typeface="Tahom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i-FI" sz="1150" b="1" dirty="0">
                <a:latin typeface="Verdana" panose="020B0604030504040204" pitchFamily="34" charset="0"/>
                <a:ea typeface="Verdana" panose="020B0604030504040204" pitchFamily="34" charset="0"/>
                <a:cs typeface="Tahoma" pitchFamily="34" charset="0"/>
              </a:rPr>
              <a:t>Professional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i-FI" sz="1150" b="1" dirty="0">
                <a:latin typeface="Verdana" panose="020B0604030504040204" pitchFamily="34" charset="0"/>
                <a:ea typeface="Verdana" panose="020B0604030504040204" pitchFamily="34" charset="0"/>
                <a:cs typeface="Tahoma" pitchFamily="34" charset="0"/>
              </a:rPr>
              <a:t>60 ECTS</a:t>
            </a:r>
          </a:p>
        </p:txBody>
      </p:sp>
      <p:sp>
        <p:nvSpPr>
          <p:cNvPr id="37" name="object 37"/>
          <p:cNvSpPr/>
          <p:nvPr/>
        </p:nvSpPr>
        <p:spPr>
          <a:xfrm>
            <a:off x="392150" y="4423496"/>
            <a:ext cx="2027200" cy="1415862"/>
          </a:xfrm>
          <a:custGeom>
            <a:avLst/>
            <a:gdLst/>
            <a:ahLst/>
            <a:cxnLst/>
            <a:rect l="l" t="t" r="r" b="b"/>
            <a:pathLst>
              <a:path w="1983105" h="1413510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00BBCE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491144" y="4503116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</a:t>
            </a:r>
            <a:endParaRPr sz="600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088524" y="4645738"/>
            <a:ext cx="1254625" cy="5309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GB" sz="1150" b="1" dirty="0">
                <a:latin typeface="Verdana" panose="020B0604030504040204" pitchFamily="34" charset="0"/>
                <a:ea typeface="Verdana" panose="020B0604030504040204" pitchFamily="34" charset="0"/>
                <a:cs typeface="Tahoma" pitchFamily="34" charset="0"/>
              </a:rPr>
              <a:t>Applying </a:t>
            </a:r>
            <a:br>
              <a:rPr lang="en-GB" sz="1150" b="1" dirty="0">
                <a:latin typeface="Verdana" panose="020B0604030504040204" pitchFamily="34" charset="0"/>
                <a:ea typeface="Verdana" panose="020B0604030504040204" pitchFamily="34" charset="0"/>
                <a:cs typeface="Tahoma" pitchFamily="34" charset="0"/>
              </a:rPr>
            </a:br>
            <a:r>
              <a:rPr lang="en-GB" sz="1150" b="1" dirty="0">
                <a:latin typeface="Verdana" panose="020B0604030504040204" pitchFamily="34" charset="0"/>
                <a:ea typeface="Verdana" panose="020B0604030504040204" pitchFamily="34" charset="0"/>
                <a:cs typeface="Tahoma" pitchFamily="34" charset="0"/>
              </a:rPr>
              <a:t>the Knowledge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GB" sz="1150" b="1" dirty="0">
                <a:latin typeface="Verdana" panose="020B0604030504040204" pitchFamily="34" charset="0"/>
                <a:ea typeface="Verdana" panose="020B0604030504040204" pitchFamily="34" charset="0"/>
                <a:cs typeface="Tahoma" pitchFamily="34" charset="0"/>
              </a:rPr>
              <a:t>60 ECTS</a:t>
            </a:r>
          </a:p>
        </p:txBody>
      </p:sp>
      <p:sp>
        <p:nvSpPr>
          <p:cNvPr id="40" name="object 40"/>
          <p:cNvSpPr/>
          <p:nvPr/>
        </p:nvSpPr>
        <p:spPr>
          <a:xfrm>
            <a:off x="392150" y="6379361"/>
            <a:ext cx="1983105" cy="1422695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5821F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491144" y="6452472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</a:t>
            </a:r>
            <a:endParaRPr sz="600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170800" y="6626126"/>
            <a:ext cx="1172348" cy="50013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en-GB" sz="1150" b="1" spc="-2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Understanding </a:t>
            </a:r>
          </a:p>
          <a:p>
            <a:pPr>
              <a:lnSpc>
                <a:spcPts val="1340"/>
              </a:lnSpc>
            </a:pPr>
            <a:r>
              <a:rPr lang="en-GB" sz="1150" b="1" spc="-2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Engineering </a:t>
            </a:r>
          </a:p>
          <a:p>
            <a:pPr>
              <a:lnSpc>
                <a:spcPts val="1340"/>
              </a:lnSpc>
            </a:pPr>
            <a:r>
              <a:rPr lang="en-GB" sz="1150" b="1" spc="-2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60 ECTS</a:t>
            </a:r>
          </a:p>
        </p:txBody>
      </p:sp>
      <p:sp>
        <p:nvSpPr>
          <p:cNvPr id="49" name="Up Arrow 48"/>
          <p:cNvSpPr/>
          <p:nvPr/>
        </p:nvSpPr>
        <p:spPr>
          <a:xfrm>
            <a:off x="4468422" y="4000510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5" name="Up Arrow 54"/>
          <p:cNvSpPr/>
          <p:nvPr/>
        </p:nvSpPr>
        <p:spPr>
          <a:xfrm>
            <a:off x="4471305" y="5927198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6" name="Up Arrow 55"/>
          <p:cNvSpPr/>
          <p:nvPr/>
        </p:nvSpPr>
        <p:spPr>
          <a:xfrm>
            <a:off x="4471305" y="7844429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2582378" y="2541792"/>
            <a:ext cx="4511240" cy="4244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900" b="1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Showing  the  learned skills and expertise in practice</a:t>
            </a:r>
          </a:p>
        </p:txBody>
      </p:sp>
      <p:sp>
        <p:nvSpPr>
          <p:cNvPr id="67" name="Rectangle 66"/>
          <p:cNvSpPr/>
          <p:nvPr/>
        </p:nvSpPr>
        <p:spPr>
          <a:xfrm>
            <a:off x="2584017" y="5386352"/>
            <a:ext cx="4531158" cy="32312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900" b="1" dirty="0" err="1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Broadening</a:t>
            </a:r>
            <a:r>
              <a:rPr lang="fi-FI" sz="900" b="1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 </a:t>
            </a:r>
            <a:r>
              <a:rPr lang="fi-FI" sz="900" b="1" dirty="0" err="1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the</a:t>
            </a:r>
            <a:r>
              <a:rPr lang="fi-FI" sz="900" b="1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 </a:t>
            </a:r>
            <a:r>
              <a:rPr lang="fi-FI" sz="900" b="1" dirty="0" err="1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mechanical</a:t>
            </a:r>
            <a:r>
              <a:rPr lang="fi-FI" sz="900" b="1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 engineering </a:t>
            </a:r>
            <a:r>
              <a:rPr lang="fi-FI" sz="900" b="1" dirty="0" err="1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expertise</a:t>
            </a:r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2642325" y="6488084"/>
            <a:ext cx="4451293" cy="3915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900" b="1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Applying skills and knowledge in manufacturing and machine design</a:t>
            </a:r>
          </a:p>
        </p:txBody>
      </p:sp>
      <p:sp>
        <p:nvSpPr>
          <p:cNvPr id="73" name="Rectangle 72"/>
          <p:cNvSpPr/>
          <p:nvPr/>
        </p:nvSpPr>
        <p:spPr>
          <a:xfrm>
            <a:off x="2652077" y="7348106"/>
            <a:ext cx="4431789" cy="3173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Strengthening the skills and know-how  </a:t>
            </a:r>
          </a:p>
          <a:p>
            <a:pPr algn="ctr"/>
            <a:r>
              <a:rPr lang="en-GB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in mechanical engineering</a:t>
            </a:r>
          </a:p>
        </p:txBody>
      </p:sp>
      <p:sp>
        <p:nvSpPr>
          <p:cNvPr id="75" name="Rectangle 74"/>
          <p:cNvSpPr/>
          <p:nvPr/>
        </p:nvSpPr>
        <p:spPr>
          <a:xfrm>
            <a:off x="2652077" y="8381625"/>
            <a:ext cx="4339273" cy="3811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Orientation</a:t>
            </a:r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to </a:t>
            </a:r>
            <a:r>
              <a:rPr lang="fi-FI" sz="9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mechanical</a:t>
            </a:r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engineering</a:t>
            </a:r>
          </a:p>
        </p:txBody>
      </p:sp>
      <p:sp>
        <p:nvSpPr>
          <p:cNvPr id="76" name="Rectangle 75"/>
          <p:cNvSpPr/>
          <p:nvPr/>
        </p:nvSpPr>
        <p:spPr>
          <a:xfrm>
            <a:off x="2652077" y="9206841"/>
            <a:ext cx="4339274" cy="4007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Strong</a:t>
            </a:r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9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foundation</a:t>
            </a:r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in </a:t>
            </a:r>
            <a:r>
              <a:rPr lang="fi-FI" sz="9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natural</a:t>
            </a:r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9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sciences</a:t>
            </a:r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3404055" y="6937775"/>
            <a:ext cx="2789215" cy="313085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900" b="1" dirty="0">
                <a:solidFill>
                  <a:schemeClr val="bg1"/>
                </a:solidFill>
                <a:latin typeface="Verdana"/>
                <a:ea typeface="Verdana"/>
                <a:cs typeface="Tahoma"/>
              </a:rPr>
              <a:t> Reporting and </a:t>
            </a:r>
            <a:r>
              <a:rPr lang="fi-FI" sz="900" b="1" dirty="0" err="1">
                <a:solidFill>
                  <a:schemeClr val="bg1"/>
                </a:solidFill>
                <a:latin typeface="Verdana"/>
                <a:ea typeface="Verdana"/>
                <a:cs typeface="Tahoma"/>
              </a:rPr>
              <a:t>teamworking</a:t>
            </a:r>
            <a:endParaRPr lang="fi-FI" sz="900" b="1" dirty="0">
              <a:solidFill>
                <a:schemeClr val="bg1"/>
              </a:solidFill>
              <a:latin typeface="Verdana"/>
              <a:ea typeface="Verdana"/>
              <a:cs typeface="Tahoma"/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3430987" y="5020552"/>
            <a:ext cx="2762283" cy="295407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900" b="1">
                <a:solidFill>
                  <a:schemeClr val="bg1"/>
                </a:solidFill>
                <a:latin typeface="Verdana"/>
                <a:ea typeface="Verdana"/>
                <a:cs typeface="Tahoma"/>
              </a:rPr>
              <a:t>Project </a:t>
            </a:r>
            <a:r>
              <a:rPr lang="fi-FI" sz="900" b="1" err="1">
                <a:solidFill>
                  <a:schemeClr val="bg1"/>
                </a:solidFill>
                <a:latin typeface="Verdana"/>
                <a:ea typeface="Verdana"/>
                <a:cs typeface="Tahoma"/>
              </a:rPr>
              <a:t>learning</a:t>
            </a:r>
            <a:r>
              <a:rPr lang="fi-FI" sz="900" b="1">
                <a:solidFill>
                  <a:schemeClr val="bg1"/>
                </a:solidFill>
                <a:latin typeface="Verdana"/>
                <a:ea typeface="Verdana"/>
                <a:cs typeface="Tahoma"/>
              </a:rPr>
              <a:t> and know-how</a:t>
            </a:r>
            <a:endParaRPr lang="fi-FI" sz="900" b="1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6" name="Rectangle 64"/>
          <p:cNvSpPr/>
          <p:nvPr/>
        </p:nvSpPr>
        <p:spPr>
          <a:xfrm>
            <a:off x="2652077" y="4532082"/>
            <a:ext cx="4419368" cy="42629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900" b="1" dirty="0" err="1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Developing</a:t>
            </a:r>
            <a:r>
              <a:rPr lang="fi-FI" sz="900" b="1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 </a:t>
            </a:r>
            <a:r>
              <a:rPr lang="fi-FI" sz="900" b="1" dirty="0" err="1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skills</a:t>
            </a:r>
            <a:r>
              <a:rPr lang="fi-FI" sz="900" b="1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 in </a:t>
            </a:r>
            <a:r>
              <a:rPr lang="fi-FI" sz="900" b="1" dirty="0" err="1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control</a:t>
            </a:r>
            <a:r>
              <a:rPr lang="fi-FI" sz="900" b="1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 </a:t>
            </a:r>
            <a:r>
              <a:rPr lang="fi-FI" sz="900" b="1" dirty="0" err="1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systems</a:t>
            </a:r>
            <a:r>
              <a:rPr lang="fi-FI" sz="900" b="1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 and </a:t>
            </a:r>
            <a:r>
              <a:rPr lang="fi-FI" sz="900" b="1" dirty="0" err="1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power</a:t>
            </a:r>
            <a:r>
              <a:rPr lang="fi-FI" sz="900" b="1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 </a:t>
            </a:r>
            <a:r>
              <a:rPr lang="fi-FI" sz="900" b="1" dirty="0" err="1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transfer</a:t>
            </a:r>
            <a:r>
              <a:rPr lang="fi-FI" sz="900" b="1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 </a:t>
            </a:r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4" name="Rectangle 63"/>
          <p:cNvSpPr/>
          <p:nvPr/>
        </p:nvSpPr>
        <p:spPr>
          <a:xfrm>
            <a:off x="2584016" y="3469863"/>
            <a:ext cx="4511239" cy="3199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900" b="1" dirty="0" err="1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Applying</a:t>
            </a:r>
            <a:r>
              <a:rPr lang="fi-FI" sz="900" b="1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 </a:t>
            </a:r>
            <a:r>
              <a:rPr lang="fi-FI" sz="900" b="1" dirty="0" err="1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the</a:t>
            </a:r>
            <a:r>
              <a:rPr lang="fi-FI" sz="900" b="1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 </a:t>
            </a:r>
            <a:r>
              <a:rPr lang="fi-FI" sz="900" b="1" dirty="0" err="1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mechatronics</a:t>
            </a:r>
            <a:r>
              <a:rPr lang="fi-FI" sz="900" b="1" dirty="0">
                <a:solidFill>
                  <a:srgbClr val="00B050"/>
                </a:solidFill>
                <a:latin typeface="Verdana"/>
                <a:ea typeface="Verdana"/>
                <a:cs typeface="Tahoma"/>
              </a:rPr>
              <a:t> </a:t>
            </a:r>
            <a:r>
              <a:rPr lang="fi-FI" sz="900" b="1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know-how </a:t>
            </a:r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FA3606F-DFB4-B5C4-660F-94030FF1A98F}"/>
              </a:ext>
            </a:extLst>
          </p:cNvPr>
          <p:cNvSpPr/>
          <p:nvPr/>
        </p:nvSpPr>
        <p:spPr>
          <a:xfrm>
            <a:off x="3351845" y="3041905"/>
            <a:ext cx="2841425" cy="295407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900" b="1" err="1">
                <a:solidFill>
                  <a:schemeClr val="bg1"/>
                </a:solidFill>
                <a:latin typeface="Verdana"/>
                <a:ea typeface="Verdana"/>
                <a:cs typeface="Tahoma"/>
              </a:rPr>
              <a:t>Thesis</a:t>
            </a:r>
            <a:endParaRPr lang="fi-FI" sz="900" b="1" err="1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6F06CB13-1D59-44BE-9A0B-8971597BBD69}"/>
              </a:ext>
            </a:extLst>
          </p:cNvPr>
          <p:cNvSpPr/>
          <p:nvPr/>
        </p:nvSpPr>
        <p:spPr>
          <a:xfrm>
            <a:off x="3404054" y="8828243"/>
            <a:ext cx="2789215" cy="313085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900" b="1" dirty="0">
                <a:solidFill>
                  <a:schemeClr val="bg1"/>
                </a:solidFill>
                <a:latin typeface="Verdana"/>
                <a:ea typeface="Verdana"/>
                <a:cs typeface="Tahoma"/>
              </a:rPr>
              <a:t>Start building competences for learning and working life</a:t>
            </a:r>
            <a:endParaRPr lang="fi-FI" sz="900" b="1" dirty="0">
              <a:solidFill>
                <a:schemeClr val="bg1"/>
              </a:solidFill>
              <a:latin typeface="Verdana"/>
              <a:ea typeface="Verdana"/>
              <a:cs typeface="Tahoma"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D55B5810-E2AF-49C3-BD06-41BC929F12F9}"/>
              </a:ext>
            </a:extLst>
          </p:cNvPr>
          <p:cNvSpPr/>
          <p:nvPr/>
        </p:nvSpPr>
        <p:spPr>
          <a:xfrm>
            <a:off x="2582378" y="5385212"/>
            <a:ext cx="4531158" cy="32312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900" b="1" dirty="0" err="1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Broadening</a:t>
            </a:r>
            <a:r>
              <a:rPr lang="fi-FI" sz="900" b="1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 </a:t>
            </a:r>
            <a:r>
              <a:rPr lang="fi-FI" sz="900" b="1" dirty="0" err="1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the</a:t>
            </a:r>
            <a:r>
              <a:rPr lang="fi-FI" sz="900" b="1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 </a:t>
            </a:r>
            <a:r>
              <a:rPr lang="fi-FI" sz="900" b="1" dirty="0" err="1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mechanical</a:t>
            </a:r>
            <a:r>
              <a:rPr lang="fi-FI" sz="900" b="1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 engineering </a:t>
            </a:r>
            <a:r>
              <a:rPr lang="fi-FI" sz="900" b="1" dirty="0" err="1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expertise</a:t>
            </a:r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4FB1E924FEB4804EBB8DDEE591262FF8" ma:contentTypeVersion="36" ma:contentTypeDescription="Luo uusi asiakirja." ma:contentTypeScope="" ma:versionID="39d34a1eb330b1393b7da156c2ed732b">
  <xsd:schema xmlns:xsd="http://www.w3.org/2001/XMLSchema" xmlns:xs="http://www.w3.org/2001/XMLSchema" xmlns:p="http://schemas.microsoft.com/office/2006/metadata/properties" xmlns:ns2="0ac12551-7bed-4c0f-b424-738a91c49c93" xmlns:ns3="39654982-0985-4ff0-8921-42d82af6e33e" targetNamespace="http://schemas.microsoft.com/office/2006/metadata/properties" ma:root="true" ma:fieldsID="90b015a850522ca25a0d161d1186add4" ns2:_="" ns3:_="">
    <xsd:import namespace="0ac12551-7bed-4c0f-b424-738a91c49c93"/>
    <xsd:import namespace="39654982-0985-4ff0-8921-42d82af6e33e"/>
    <xsd:element name="properties">
      <xsd:complexType>
        <xsd:sequence>
          <xsd:element name="documentManagement">
            <xsd:complexType>
              <xsd:all>
                <xsd:element ref="ns2:NotebookType" minOccurs="0"/>
                <xsd:element ref="ns2:FolderType" minOccurs="0"/>
                <xsd:element ref="ns2:CultureName" minOccurs="0"/>
                <xsd:element ref="ns2:AppVersion" minOccurs="0"/>
                <xsd:element ref="ns2:TeamsChannelId" minOccurs="0"/>
                <xsd:element ref="ns2:Owner" minOccurs="0"/>
                <xsd:element ref="ns2:Math_Settings" minOccurs="0"/>
                <xsd:element ref="ns2:DefaultSectionNames" minOccurs="0"/>
                <xsd:element ref="ns2:Templates" minOccurs="0"/>
                <xsd:element ref="ns2:Leaders" minOccurs="0"/>
                <xsd:element ref="ns2:Members" minOccurs="0"/>
                <xsd:element ref="ns2:Member_Groups" minOccurs="0"/>
                <xsd:element ref="ns2:Distribution_Groups" minOccurs="0"/>
                <xsd:element ref="ns2:LMS_Mappings" minOccurs="0"/>
                <xsd:element ref="ns2:Invited_Leaders" minOccurs="0"/>
                <xsd:element ref="ns2:Invited_Members" minOccurs="0"/>
                <xsd:element ref="ns2:Self_Registration_Enabled" minOccurs="0"/>
                <xsd:element ref="ns2:Has_Leaders_Only_SectionGroup" minOccurs="0"/>
                <xsd:element ref="ns2:Is_Collaboration_Space_Locked" minOccurs="0"/>
                <xsd:element ref="ns2:IsNotebookLocked" minOccurs="0"/>
                <xsd:element ref="ns2:MediaServiceMetadata" minOccurs="0"/>
                <xsd:element ref="ns2:MediaServiceFastMetadata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ac12551-7bed-4c0f-b424-738a91c49c93" elementFormDefault="qualified">
    <xsd:import namespace="http://schemas.microsoft.com/office/2006/documentManagement/types"/>
    <xsd:import namespace="http://schemas.microsoft.com/office/infopath/2007/PartnerControls"/>
    <xsd:element name="NotebookType" ma:index="8" nillable="true" ma:displayName="Notebook Type" ma:internalName="NotebookType">
      <xsd:simpleType>
        <xsd:restriction base="dms:Text"/>
      </xsd:simpleType>
    </xsd:element>
    <xsd:element name="FolderType" ma:index="9" nillable="true" ma:displayName="Folder Type" ma:internalName="FolderType">
      <xsd:simpleType>
        <xsd:restriction base="dms:Text"/>
      </xsd:simpleType>
    </xsd:element>
    <xsd:element name="CultureName" ma:index="10" nillable="true" ma:displayName="Culture Name" ma:internalName="CultureName">
      <xsd:simpleType>
        <xsd:restriction base="dms:Text"/>
      </xsd:simpleType>
    </xsd:element>
    <xsd:element name="AppVersion" ma:index="11" nillable="true" ma:displayName="App Version" ma:internalName="AppVersion">
      <xsd:simpleType>
        <xsd:restriction base="dms:Text"/>
      </xsd:simpleType>
    </xsd:element>
    <xsd:element name="TeamsChannelId" ma:index="12" nillable="true" ma:displayName="Teams Channel Id" ma:internalName="TeamsChannelId">
      <xsd:simpleType>
        <xsd:restriction base="dms:Text"/>
      </xsd:simpleType>
    </xsd:element>
    <xsd:element name="Owner" ma:index="13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ath_Settings" ma:index="14" nillable="true" ma:displayName="Math Settings" ma:internalName="Math_Settings">
      <xsd:simpleType>
        <xsd:restriction base="dms:Text"/>
      </xsd:simpleType>
    </xsd:element>
    <xsd:element name="DefaultSectionNames" ma:index="15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6" nillable="true" ma:displayName="Templates" ma:internalName="Templates">
      <xsd:simpleType>
        <xsd:restriction base="dms:Note">
          <xsd:maxLength value="255"/>
        </xsd:restriction>
      </xsd:simpleType>
    </xsd:element>
    <xsd:element name="Leaders" ma:index="17" nillable="true" ma:displayName="Leaders" ma:internalName="Lead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mbers" ma:index="18" nillable="true" ma:displayName="Members" ma:internalName="Memb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mber_Groups" ma:index="19" nillable="true" ma:displayName="Member Groups" ma:internalName="Member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istribution_Groups" ma:index="20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21" nillable="true" ma:displayName="LMS Mappings" ma:internalName="LMS_Mappings">
      <xsd:simpleType>
        <xsd:restriction base="dms:Note">
          <xsd:maxLength value="255"/>
        </xsd:restriction>
      </xsd:simpleType>
    </xsd:element>
    <xsd:element name="Invited_Leaders" ma:index="22" nillable="true" ma:displayName="Invited Leaders" ma:internalName="Invited_Leaders">
      <xsd:simpleType>
        <xsd:restriction base="dms:Note">
          <xsd:maxLength value="255"/>
        </xsd:restriction>
      </xsd:simpleType>
    </xsd:element>
    <xsd:element name="Invited_Members" ma:index="23" nillable="true" ma:displayName="Invited Members" ma:internalName="Invited_Members">
      <xsd:simpleType>
        <xsd:restriction base="dms:Note">
          <xsd:maxLength value="255"/>
        </xsd:restriction>
      </xsd:simpleType>
    </xsd:element>
    <xsd:element name="Self_Registration_Enabled" ma:index="24" nillable="true" ma:displayName="Self Registration Enabled" ma:internalName="Self_Registration_Enabled">
      <xsd:simpleType>
        <xsd:restriction base="dms:Boolean"/>
      </xsd:simpleType>
    </xsd:element>
    <xsd:element name="Has_Leaders_Only_SectionGroup" ma:index="25" nillable="true" ma:displayName="Has Leaders Only SectionGroup" ma:internalName="Has_Leaders_Only_SectionGroup">
      <xsd:simpleType>
        <xsd:restriction base="dms:Boolean"/>
      </xsd:simpleType>
    </xsd:element>
    <xsd:element name="Is_Collaboration_Space_Locked" ma:index="26" nillable="true" ma:displayName="Is Collaboration Space Locked" ma:internalName="Is_Collaboration_Space_Locked">
      <xsd:simpleType>
        <xsd:restriction base="dms:Boolean"/>
      </xsd:simpleType>
    </xsd:element>
    <xsd:element name="IsNotebookLocked" ma:index="27" nillable="true" ma:displayName="Is Notebook Locked" ma:internalName="IsNotebookLocked">
      <xsd:simpleType>
        <xsd:restriction base="dms:Boolean"/>
      </xsd:simpleType>
    </xsd:element>
    <xsd:element name="MediaServiceMetadata" ma:index="2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GenerationTime" ma:index="3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3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3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3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35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36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38" nillable="true" ma:taxonomy="true" ma:internalName="lcf76f155ced4ddcb4097134ff3c332f" ma:taxonomyFieldName="MediaServiceImageTags" ma:displayName="Kuvien tunnisteet" ma:readOnly="false" ma:fieldId="{5cf76f15-5ced-4ddc-b409-7134ff3c332f}" ma:taxonomyMulti="true" ma:sspId="27ee12cc-49ea-458b-8a70-8770974bc7e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40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654982-0985-4ff0-8921-42d82af6e33e" elementFormDefault="qualified">
    <xsd:import namespace="http://schemas.microsoft.com/office/2006/documentManagement/types"/>
    <xsd:import namespace="http://schemas.microsoft.com/office/infopath/2007/PartnerControls"/>
    <xsd:element name="TaxCatchAll" ma:index="39" nillable="true" ma:displayName="Taxonomy Catch All Column" ma:hidden="true" ma:list="{02f5b014-5a4e-4ae0-b257-cf1a9d524405}" ma:internalName="TaxCatchAll" ma:showField="CatchAllData" ma:web="39654982-0985-4ff0-8921-42d82af6e33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41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42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ath_Settings xmlns="0ac12551-7bed-4c0f-b424-738a91c49c93" xsi:nil="true"/>
    <lcf76f155ced4ddcb4097134ff3c332f xmlns="0ac12551-7bed-4c0f-b424-738a91c49c93">
      <Terms xmlns="http://schemas.microsoft.com/office/infopath/2007/PartnerControls"/>
    </lcf76f155ced4ddcb4097134ff3c332f>
    <AppVersion xmlns="0ac12551-7bed-4c0f-b424-738a91c49c93" xsi:nil="true"/>
    <LMS_Mappings xmlns="0ac12551-7bed-4c0f-b424-738a91c49c93" xsi:nil="true"/>
    <Invited_Members xmlns="0ac12551-7bed-4c0f-b424-738a91c49c93" xsi:nil="true"/>
    <Templates xmlns="0ac12551-7bed-4c0f-b424-738a91c49c93" xsi:nil="true"/>
    <Self_Registration_Enabled xmlns="0ac12551-7bed-4c0f-b424-738a91c49c93" xsi:nil="true"/>
    <Has_Leaders_Only_SectionGroup xmlns="0ac12551-7bed-4c0f-b424-738a91c49c93" xsi:nil="true"/>
    <TaxCatchAll xmlns="39654982-0985-4ff0-8921-42d82af6e33e" xsi:nil="true"/>
    <TeamsChannelId xmlns="0ac12551-7bed-4c0f-b424-738a91c49c93" xsi:nil="true"/>
    <Invited_Leaders xmlns="0ac12551-7bed-4c0f-b424-738a91c49c93" xsi:nil="true"/>
    <CultureName xmlns="0ac12551-7bed-4c0f-b424-738a91c49c93" xsi:nil="true"/>
    <IsNotebookLocked xmlns="0ac12551-7bed-4c0f-b424-738a91c49c93" xsi:nil="true"/>
    <Is_Collaboration_Space_Locked xmlns="0ac12551-7bed-4c0f-b424-738a91c49c93" xsi:nil="true"/>
    <Members xmlns="0ac12551-7bed-4c0f-b424-738a91c49c93">
      <UserInfo>
        <DisplayName/>
        <AccountId xsi:nil="true"/>
        <AccountType/>
      </UserInfo>
    </Members>
    <FolderType xmlns="0ac12551-7bed-4c0f-b424-738a91c49c93" xsi:nil="true"/>
    <Owner xmlns="0ac12551-7bed-4c0f-b424-738a91c49c93">
      <UserInfo>
        <DisplayName/>
        <AccountId xsi:nil="true"/>
        <AccountType/>
      </UserInfo>
    </Owner>
    <Leaders xmlns="0ac12551-7bed-4c0f-b424-738a91c49c93">
      <UserInfo>
        <DisplayName/>
        <AccountId xsi:nil="true"/>
        <AccountType/>
      </UserInfo>
    </Leaders>
    <Distribution_Groups xmlns="0ac12551-7bed-4c0f-b424-738a91c49c93" xsi:nil="true"/>
    <DefaultSectionNames xmlns="0ac12551-7bed-4c0f-b424-738a91c49c93" xsi:nil="true"/>
    <Member_Groups xmlns="0ac12551-7bed-4c0f-b424-738a91c49c93">
      <UserInfo>
        <DisplayName/>
        <AccountId xsi:nil="true"/>
        <AccountType/>
      </UserInfo>
    </Member_Groups>
    <NotebookType xmlns="0ac12551-7bed-4c0f-b424-738a91c49c93" xsi:nil="true"/>
    <SharedWithUsers xmlns="39654982-0985-4ff0-8921-42d82af6e33e">
      <UserInfo>
        <DisplayName>Marja-Riitta Kivi</DisplayName>
        <AccountId>41</AccountId>
        <AccountType/>
      </UserInfo>
      <UserInfo>
        <DisplayName>Irene Hyrkstedt</DisplayName>
        <AccountId>21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4EC74200-08C2-4FBC-A7C8-E2CE76581E9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ac12551-7bed-4c0f-b424-738a91c49c93"/>
    <ds:schemaRef ds:uri="39654982-0985-4ff0-8921-42d82af6e33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A502602-BB21-42A1-A924-414914EDC7F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88FD6CB-0D28-47E3-8C3C-ADFDB9D82837}">
  <ds:schemaRefs>
    <ds:schemaRef ds:uri="0ac12551-7bed-4c0f-b424-738a91c49c93"/>
    <ds:schemaRef ds:uri="39654982-0985-4ff0-8921-42d82af6e33e"/>
    <ds:schemaRef ds:uri="4c2597ca-8c4a-4f98-867c-f47c89b16acf"/>
    <ds:schemaRef ds:uri="f801d8bc-9448-440c-9ced-e1079bb7fcf3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</TotalTime>
  <Words>108</Words>
  <Application>Microsoft Office PowerPoint</Application>
  <PresentationFormat>Custom</PresentationFormat>
  <Paragraphs>30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Bachelor of Engineering,  Mechanical Engineering (Mechatronics) 240 ECTS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Tradenomi 210 OP</dc:title>
  <dc:creator>Petteri Alanko</dc:creator>
  <cp:lastModifiedBy>Arto Liuha</cp:lastModifiedBy>
  <cp:revision>2</cp:revision>
  <dcterms:created xsi:type="dcterms:W3CDTF">2017-09-20T15:00:41Z</dcterms:created>
  <dcterms:modified xsi:type="dcterms:W3CDTF">2022-11-18T07:53:16Z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LastSaved">
    <vt:filetime>2017-09-20T00:00:00Z</vt:filetime>
  </property>
  <property fmtid="{D5CDD505-2E9C-101B-9397-08002B2CF9AE}" pid="4" name="ContentTypeId">
    <vt:lpwstr>0x0101004FB1E924FEB4804EBB8DDEE591262FF8</vt:lpwstr>
  </property>
  <property fmtid="{D5CDD505-2E9C-101B-9397-08002B2CF9AE}" pid="5" name="MediaServiceImageTags">
    <vt:lpwstr/>
  </property>
</Properties>
</file>