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18"/>
    <p:restoredTop sz="94694"/>
  </p:normalViewPr>
  <p:slideViewPr>
    <p:cSldViewPr>
      <p:cViewPr>
        <p:scale>
          <a:sx n="75" d="100"/>
          <a:sy n="75" d="100"/>
        </p:scale>
        <p:origin x="1416" y="-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ja-Riitta Kivi" userId="638d7caa-d820-4bc8-88bc-70492f7944e5" providerId="ADAL" clId="{3F734169-BA33-4514-A5AE-3CF84014E681}"/>
    <pc:docChg chg="modSld">
      <pc:chgData name="Marja-Riitta Kivi" userId="638d7caa-d820-4bc8-88bc-70492f7944e5" providerId="ADAL" clId="{3F734169-BA33-4514-A5AE-3CF84014E681}" dt="2022-11-09T08:51:36.110" v="1" actId="1076"/>
      <pc:docMkLst>
        <pc:docMk/>
      </pc:docMkLst>
      <pc:sldChg chg="modSp mod">
        <pc:chgData name="Marja-Riitta Kivi" userId="638d7caa-d820-4bc8-88bc-70492f7944e5" providerId="ADAL" clId="{3F734169-BA33-4514-A5AE-3CF84014E681}" dt="2022-11-09T08:51:36.110" v="1" actId="1076"/>
        <pc:sldMkLst>
          <pc:docMk/>
          <pc:sldMk cId="0" sldId="256"/>
        </pc:sldMkLst>
        <pc:spChg chg="mod">
          <ac:chgData name="Marja-Riitta Kivi" userId="638d7caa-d820-4bc8-88bc-70492f7944e5" providerId="ADAL" clId="{3F734169-BA33-4514-A5AE-3CF84014E681}" dt="2022-11-09T08:51:36.110" v="1" actId="1076"/>
          <ac:spMkLst>
            <pc:docMk/>
            <pc:sldMk cId="0" sldId="256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0466" y="1086182"/>
            <a:ext cx="6806331" cy="923330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 marL="12700" algn="ctr"/>
            <a:r>
              <a:rPr lang="en-GB" spc="-305" dirty="0" err="1">
                <a:latin typeface="Verdana"/>
                <a:ea typeface="Verdana"/>
                <a:cs typeface="Tahoma"/>
              </a:rPr>
              <a:t>Tietotekniikka</a:t>
            </a:r>
            <a:br>
              <a:rPr lang="en-GB" spc="-305" dirty="0">
                <a:latin typeface="Verdana"/>
                <a:ea typeface="Verdana"/>
                <a:cs typeface="Tahoma"/>
              </a:rPr>
            </a:br>
            <a:r>
              <a:rPr lang="en-GB" spc="-305" dirty="0" err="1">
                <a:latin typeface="Verdana"/>
                <a:ea typeface="Verdana"/>
                <a:cs typeface="Tahoma"/>
              </a:rPr>
              <a:t>insinööri</a:t>
            </a:r>
            <a:r>
              <a:rPr lang="en-GB" spc="-305" dirty="0">
                <a:latin typeface="Verdana"/>
                <a:ea typeface="Verdana"/>
                <a:cs typeface="Tahoma"/>
              </a:rPr>
              <a:t> </a:t>
            </a:r>
            <a:r>
              <a:rPr lang="en-GB" b="0" spc="-35" dirty="0">
                <a:latin typeface="Verdana"/>
                <a:ea typeface="Verdana"/>
                <a:cs typeface="Tahoma"/>
              </a:rPr>
              <a:t>240</a:t>
            </a:r>
            <a:r>
              <a:rPr b="0" spc="-10" dirty="0">
                <a:latin typeface="Verdana"/>
                <a:ea typeface="Verdana"/>
                <a:cs typeface="Tahoma"/>
              </a:rPr>
              <a:t> </a:t>
            </a:r>
            <a:r>
              <a:rPr b="0" spc="-45" dirty="0">
                <a:latin typeface="Verdana"/>
                <a:ea typeface="Verdana"/>
                <a:cs typeface="Tahoma"/>
              </a:rPr>
              <a:t>OP</a:t>
            </a: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en-GB" sz="1150" spc="5" dirty="0">
                <a:latin typeface="Verdana"/>
                <a:ea typeface="Verdana"/>
                <a:cs typeface="Tahoma"/>
              </a:rPr>
              <a:t>60 op</a:t>
            </a:r>
            <a:endParaRPr sz="1150" dirty="0">
              <a:latin typeface="Verdana"/>
              <a:ea typeface="Verdana"/>
              <a:cs typeface="Tahoma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3154250" y="3930906"/>
            <a:ext cx="448264" cy="494941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3240620" y="2978880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6397404" y="2988106"/>
            <a:ext cx="22012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3134746" y="5811847"/>
            <a:ext cx="448264" cy="57695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3134746" y="7804684"/>
            <a:ext cx="448264" cy="494019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6133431" y="5845733"/>
            <a:ext cx="448264" cy="537685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6133431" y="7788976"/>
            <a:ext cx="448264" cy="498130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4072316" y="2533019"/>
            <a:ext cx="1607884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Tietoverkkotekniikan osaaja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722951" y="2547047"/>
            <a:ext cx="1553403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i-FI" sz="900" b="1" dirty="0">
              <a:solidFill>
                <a:schemeClr val="tx1"/>
              </a:solidFill>
              <a:latin typeface="Verdana"/>
              <a:ea typeface="Verdana"/>
              <a:cs typeface="Tahoma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Maisteripolku Itä-Suomen yliopistoon</a:t>
            </a:r>
            <a:endParaRPr lang="fi-FI" dirty="0">
              <a:solidFill>
                <a:schemeClr val="tx1"/>
              </a:solidFill>
              <a:latin typeface="Verdana"/>
              <a:ea typeface="Verdana"/>
              <a:cs typeface="Tahoma"/>
            </a:endParaRPr>
          </a:p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511897" y="3281857"/>
            <a:ext cx="4772274" cy="5838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Kohti asiantuntijuutta ja jatkuvaa oppimista</a:t>
            </a:r>
            <a:b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</a:br>
            <a:r>
              <a:rPr lang="fi-FI" sz="900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Viimeiset ammattiopinnot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519303" y="4477059"/>
            <a:ext cx="1502446" cy="565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</a:rPr>
              <a:t>BigDataa</a:t>
            </a:r>
            <a:r>
              <a:rPr lang="fi-FI" sz="800" b="1" dirty="0">
                <a:solidFill>
                  <a:schemeClr val="tx1"/>
                </a:solidFill>
                <a:latin typeface="Verdana"/>
                <a:ea typeface="Verdana"/>
                <a:cs typeface="Verdana"/>
              </a:rPr>
              <a:t>, Business </a:t>
            </a:r>
            <a:r>
              <a:rPr lang="fi-FI" sz="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</a:rPr>
              <a:t>Intelligenseä</a:t>
            </a:r>
            <a:r>
              <a:rPr lang="fi-FI" sz="800" b="1" dirty="0">
                <a:solidFill>
                  <a:schemeClr val="tx1"/>
                </a:solidFill>
                <a:latin typeface="Verdana"/>
                <a:ea typeface="Verdana"/>
                <a:cs typeface="Verdana"/>
              </a:rPr>
              <a:t> ja Java </a:t>
            </a:r>
            <a:r>
              <a:rPr lang="fi-FI" sz="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</a:rPr>
              <a:t>web</a:t>
            </a:r>
            <a:r>
              <a:rPr lang="fi-FI" sz="800" b="1" dirty="0">
                <a:solidFill>
                  <a:schemeClr val="tx1"/>
                </a:solidFill>
                <a:latin typeface="Verdana"/>
                <a:ea typeface="Verdana"/>
                <a:cs typeface="Verdana"/>
              </a:rPr>
              <a:t>-ohjelmointia</a:t>
            </a:r>
          </a:p>
        </p:txBody>
      </p:sp>
      <p:sp>
        <p:nvSpPr>
          <p:cNvPr id="66" name="Rectangle 65"/>
          <p:cNvSpPr/>
          <p:nvPr/>
        </p:nvSpPr>
        <p:spPr>
          <a:xfrm>
            <a:off x="4095648" y="4477058"/>
            <a:ext cx="1561220" cy="5459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Laajoja kytkin- ja reititinverkkoja sekä virheenjäljitystä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32574" y="649483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fi-FI" sz="8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web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-ohjelmointia ja pilvipalveluita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204441" y="6526664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Windows-palvelimia ja verkon palveluita, 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Tietoverkkoja sekä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kyberturvaa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52078" y="7164022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Matematiikkaa 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sekä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ICT-liiketoimintaa ja yrittäjyyttä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260313" y="7199849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Ohjelmistotuotantoa ja ensimmäinen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Ohjelmointiosaamisen laajentaminen sekä perusteet tiedonhallinnasta, tietoverkoista ja fysiikasta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Orientoituminen insinööriopintoihin, matemaattiset perusopinnot, ohjelmoinnin ja päätelaitteiden perusteet sekä johdatus tekoälyyn</a:t>
            </a:r>
            <a:endParaRPr lang="en-US" dirty="0">
              <a:solidFill>
                <a:srgbClr val="FFFF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169465" y="6705026"/>
            <a:ext cx="1380898" cy="721704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Kannattava ohjelmistotuotanto ja toimiva </a:t>
            </a: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ICT-infrastruktuuri sekä tiimityö- ja</a:t>
            </a: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viestintätaidot</a:t>
            </a:r>
          </a:p>
        </p:txBody>
      </p:sp>
      <p:sp>
        <p:nvSpPr>
          <p:cNvPr id="70" name="Rectangle 69"/>
          <p:cNvSpPr/>
          <p:nvPr/>
        </p:nvSpPr>
        <p:spPr>
          <a:xfrm>
            <a:off x="2528258" y="5086860"/>
            <a:ext cx="1494248" cy="228211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Ohjelmistotekniikka</a:t>
            </a:r>
          </a:p>
        </p:txBody>
      </p:sp>
      <p:sp>
        <p:nvSpPr>
          <p:cNvPr id="43" name="Rectangle 42"/>
          <p:cNvSpPr/>
          <p:nvPr/>
        </p:nvSpPr>
        <p:spPr>
          <a:xfrm>
            <a:off x="2511897" y="2540518"/>
            <a:ext cx="1509852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Ohjelmistotekniikan osaaja</a:t>
            </a:r>
          </a:p>
        </p:txBody>
      </p:sp>
      <p:sp>
        <p:nvSpPr>
          <p:cNvPr id="44" name="Up Arrow 43"/>
          <p:cNvSpPr/>
          <p:nvPr/>
        </p:nvSpPr>
        <p:spPr>
          <a:xfrm>
            <a:off x="4761698" y="2985175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Up Arrow 44"/>
          <p:cNvSpPr/>
          <p:nvPr/>
        </p:nvSpPr>
        <p:spPr>
          <a:xfrm>
            <a:off x="4682703" y="3916875"/>
            <a:ext cx="448264" cy="50897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Up Arrow 45"/>
          <p:cNvSpPr/>
          <p:nvPr/>
        </p:nvSpPr>
        <p:spPr>
          <a:xfrm>
            <a:off x="6283336" y="3931587"/>
            <a:ext cx="448264" cy="494259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084307" y="5067165"/>
            <a:ext cx="1587330" cy="228211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Tietoverkkotekniikka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734195" y="5072021"/>
            <a:ext cx="1558598" cy="228211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Maisteripolku</a:t>
            </a:r>
          </a:p>
        </p:txBody>
      </p:sp>
      <p:sp>
        <p:nvSpPr>
          <p:cNvPr id="52" name="Rectangle 51"/>
          <p:cNvSpPr/>
          <p:nvPr/>
        </p:nvSpPr>
        <p:spPr>
          <a:xfrm>
            <a:off x="5717756" y="4475903"/>
            <a:ext cx="1561220" cy="5668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Tietorakenteita ja </a:t>
            </a:r>
            <a:r>
              <a:rPr lang="fi-FI" sz="8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algoritmejä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sekä hajautettuja ja samanaikaisia järjestelmiä</a:t>
            </a:r>
          </a:p>
        </p:txBody>
      </p:sp>
      <p:sp>
        <p:nvSpPr>
          <p:cNvPr id="53" name="Rectangle 66">
            <a:extLst>
              <a:ext uri="{FF2B5EF4-FFF2-40B4-BE49-F238E27FC236}">
                <a16:creationId xmlns:a16="http://schemas.microsoft.com/office/drawing/2014/main" id="{AA714E05-FF70-0B49-BF0D-96EDCA5A352C}"/>
              </a:ext>
            </a:extLst>
          </p:cNvPr>
          <p:cNvSpPr/>
          <p:nvPr/>
        </p:nvSpPr>
        <p:spPr>
          <a:xfrm>
            <a:off x="2527500" y="5359192"/>
            <a:ext cx="4748853" cy="4424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Matematiikkaa, Englantia, Linux-palvelimia, </a:t>
            </a:r>
            <a:r>
              <a:rPr lang="fi-FI" sz="8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web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-ohjelmointia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Palvelutuotantoa, </a:t>
            </a:r>
            <a:r>
              <a:rPr lang="fi-FI" sz="8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IoT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-ohjelmointia, .NET-ohjelmointia sekä tietotekniikkaprojektin toteuttamista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CC84017D8863645A5A4B7BDCDDC9CB6" ma:contentTypeVersion="36" ma:contentTypeDescription="Luo uusi asiakirja." ma:contentTypeScope="" ma:versionID="b33c9227b1b9365f67e9f12db865ec89">
  <xsd:schema xmlns:xsd="http://www.w3.org/2001/XMLSchema" xmlns:xs="http://www.w3.org/2001/XMLSchema" xmlns:p="http://schemas.microsoft.com/office/2006/metadata/properties" xmlns:ns3="977171c0-6939-4106-86c8-49d3e5c0ddc4" xmlns:ns4="83e08798-a9b1-4514-b97e-704956c762ab" targetNamespace="http://schemas.microsoft.com/office/2006/metadata/properties" ma:root="true" ma:fieldsID="df46ab2f06584250167090bbfe88ad3f" ns3:_="" ns4:_="">
    <xsd:import namespace="977171c0-6939-4106-86c8-49d3e5c0ddc4"/>
    <xsd:import namespace="83e08798-a9b1-4514-b97e-704956c762a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DefaultSectionNames" minOccurs="0"/>
                <xsd:element ref="ns3:Templates" minOccurs="0"/>
                <xsd:element ref="ns3:Leaders" minOccurs="0"/>
                <xsd:element ref="ns3:Members" minOccurs="0"/>
                <xsd:element ref="ns3:Member_Groups" minOccurs="0"/>
                <xsd:element ref="ns3:Invited_Leaders" minOccurs="0"/>
                <xsd:element ref="ns3:Invited_Members" minOccurs="0"/>
                <xsd:element ref="ns3:Self_Registration_Enabled" minOccurs="0"/>
                <xsd:element ref="ns3:Has_Leaders_Only_SectionGroup" minOccurs="0"/>
                <xsd:element ref="ns3:Is_Collaboration_Space_Locked" minOccurs="0"/>
                <xsd:element ref="ns3:IsNotebookLocked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Has_Teacher_Only_SectionGroup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7171c0-6939-4106-86c8-49d3e5c0dd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NotebookType" ma:index="17" nillable="true" ma:displayName="Notebook Type" ma:internalName="NotebookType">
      <xsd:simpleType>
        <xsd:restriction base="dms:Text"/>
      </xsd:simpleType>
    </xsd:element>
    <xsd:element name="FolderType" ma:index="18" nillable="true" ma:displayName="Folder Type" ma:internalName="FolderType">
      <xsd:simpleType>
        <xsd:restriction base="dms:Text"/>
      </xsd:simpleType>
    </xsd:element>
    <xsd:element name="CultureName" ma:index="19" nillable="true" ma:displayName="Culture Name" ma:internalName="CultureName">
      <xsd:simpleType>
        <xsd:restriction base="dms:Text"/>
      </xsd:simpleType>
    </xsd:element>
    <xsd:element name="AppVersion" ma:index="20" nillable="true" ma:displayName="App Version" ma:internalName="AppVersion">
      <xsd:simpleType>
        <xsd:restriction base="dms:Text"/>
      </xsd:simpleType>
    </xsd:element>
    <xsd:element name="TeamsChannelId" ma:index="21" nillable="true" ma:displayName="Teams Channel Id" ma:internalName="TeamsChannelId">
      <xsd:simpleType>
        <xsd:restriction base="dms:Text"/>
      </xsd:simpleType>
    </xsd:element>
    <xsd:element name="Owner" ma:index="22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23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4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25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26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27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Leaders" ma:index="28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9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30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31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32" nillable="true" ma:displayName="Is Collaboration Space Locked" ma:internalName="Is_Collaboration_Space_Locked">
      <xsd:simpleType>
        <xsd:restriction base="dms:Boolean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Teachers" ma:index="34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35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36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37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38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Has_Teacher_Only_SectionGroup" ma:index="39" nillable="true" ma:displayName="Has Teacher Only SectionGroup" ma:internalName="Has_Teacher_Only_SectionGroup">
      <xsd:simpleType>
        <xsd:restriction base="dms:Boolean"/>
      </xsd:simpleType>
    </xsd:element>
    <xsd:element name="MediaServiceGenerationTime" ma:index="4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4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4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e08798-a9b1-4514-b97e-704956c762ab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sNotebookLocked xmlns="977171c0-6939-4106-86c8-49d3e5c0ddc4" xsi:nil="true"/>
    <Invited_Students xmlns="977171c0-6939-4106-86c8-49d3e5c0ddc4" xsi:nil="true"/>
    <Members xmlns="977171c0-6939-4106-86c8-49d3e5c0ddc4">
      <UserInfo>
        <DisplayName/>
        <AccountId xsi:nil="true"/>
        <AccountType/>
      </UserInfo>
    </Members>
    <Member_Groups xmlns="977171c0-6939-4106-86c8-49d3e5c0ddc4">
      <UserInfo>
        <DisplayName/>
        <AccountId xsi:nil="true"/>
        <AccountType/>
      </UserInfo>
    </Member_Groups>
    <Invited_Members xmlns="977171c0-6939-4106-86c8-49d3e5c0ddc4" xsi:nil="true"/>
    <DefaultSectionNames xmlns="977171c0-6939-4106-86c8-49d3e5c0ddc4" xsi:nil="true"/>
    <FolderType xmlns="977171c0-6939-4106-86c8-49d3e5c0ddc4" xsi:nil="true"/>
    <CultureName xmlns="977171c0-6939-4106-86c8-49d3e5c0ddc4" xsi:nil="true"/>
    <Leaders xmlns="977171c0-6939-4106-86c8-49d3e5c0ddc4">
      <UserInfo>
        <DisplayName/>
        <AccountId xsi:nil="true"/>
        <AccountType/>
      </UserInfo>
    </Leaders>
    <Student_Groups xmlns="977171c0-6939-4106-86c8-49d3e5c0ddc4">
      <UserInfo>
        <DisplayName/>
        <AccountId xsi:nil="true"/>
        <AccountType/>
      </UserInfo>
    </Student_Groups>
    <Self_Registration_Enabled xmlns="977171c0-6939-4106-86c8-49d3e5c0ddc4" xsi:nil="true"/>
    <TeamsChannelId xmlns="977171c0-6939-4106-86c8-49d3e5c0ddc4" xsi:nil="true"/>
    <Invited_Leaders xmlns="977171c0-6939-4106-86c8-49d3e5c0ddc4" xsi:nil="true"/>
    <Invited_Teachers xmlns="977171c0-6939-4106-86c8-49d3e5c0ddc4" xsi:nil="true"/>
    <NotebookType xmlns="977171c0-6939-4106-86c8-49d3e5c0ddc4" xsi:nil="true"/>
    <Teachers xmlns="977171c0-6939-4106-86c8-49d3e5c0ddc4">
      <UserInfo>
        <DisplayName/>
        <AccountId xsi:nil="true"/>
        <AccountType/>
      </UserInfo>
    </Teachers>
    <Templates xmlns="977171c0-6939-4106-86c8-49d3e5c0ddc4" xsi:nil="true"/>
    <Has_Leaders_Only_SectionGroup xmlns="977171c0-6939-4106-86c8-49d3e5c0ddc4" xsi:nil="true"/>
    <Is_Collaboration_Space_Locked xmlns="977171c0-6939-4106-86c8-49d3e5c0ddc4" xsi:nil="true"/>
    <AppVersion xmlns="977171c0-6939-4106-86c8-49d3e5c0ddc4" xsi:nil="true"/>
    <Owner xmlns="977171c0-6939-4106-86c8-49d3e5c0ddc4">
      <UserInfo>
        <DisplayName/>
        <AccountId xsi:nil="true"/>
        <AccountType/>
      </UserInfo>
    </Owner>
    <Students xmlns="977171c0-6939-4106-86c8-49d3e5c0ddc4">
      <UserInfo>
        <DisplayName/>
        <AccountId xsi:nil="true"/>
        <AccountType/>
      </UserInfo>
    </Students>
    <Has_Teacher_Only_SectionGroup xmlns="977171c0-6939-4106-86c8-49d3e5c0ddc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FF790C0-06E4-4E39-86E2-D760295236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7171c0-6939-4106-86c8-49d3e5c0ddc4"/>
    <ds:schemaRef ds:uri="83e08798-a9b1-4514-b97e-704956c762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88FD6CB-0D28-47E3-8C3C-ADFDB9D82837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977171c0-6939-4106-86c8-49d3e5c0ddc4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83e08798-a9b1-4514-b97e-704956c762ab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2010</TotalTime>
  <Words>136</Words>
  <Application>Microsoft Office PowerPoint</Application>
  <PresentationFormat>Mukautettu</PresentationFormat>
  <Paragraphs>42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Tietotekniikka insinööri 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Marja-Riitta Kivi</cp:lastModifiedBy>
  <cp:revision>82</cp:revision>
  <dcterms:created xsi:type="dcterms:W3CDTF">2017-09-20T15:00:41Z</dcterms:created>
  <dcterms:modified xsi:type="dcterms:W3CDTF">2022-11-09T08:51:36Z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0x0101003CC84017D8863645A5A4B7BDCDDC9CB6</vt:lpwstr>
  </property>
</Properties>
</file>