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6" r:id="rId5"/>
  </p:sldMasterIdLst>
  <p:notesMasterIdLst>
    <p:notesMasterId r:id="rId8"/>
  </p:notesMasterIdLst>
  <p:sldIdLst>
    <p:sldId id="256" r:id="rId6"/>
    <p:sldId id="257" r:id="rId7"/>
  </p:sldIdLst>
  <p:sldSz cx="7734300" cy="10013950"/>
  <p:notesSz cx="7734300" cy="1001395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63F"/>
    <a:srgbClr val="EE3D8A"/>
    <a:srgbClr val="FFC20D"/>
    <a:srgbClr val="F5821F"/>
    <a:srgbClr val="00BBCE"/>
    <a:srgbClr val="C616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12" y="-17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7697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596320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fi-FI" dirty="0"/>
              <a:t>Älä muokkaa kaavion</a:t>
            </a:r>
            <a:r>
              <a:rPr lang="fi-FI" baseline="0" dirty="0"/>
              <a:t> värimaailmaa tai fontteja.</a:t>
            </a:r>
          </a:p>
          <a:p>
            <a:r>
              <a:rPr lang="fi-FI" baseline="0" dirty="0"/>
              <a:t>Älä käytä kaaviossa opintojaksojen nimiä.</a:t>
            </a:r>
          </a:p>
          <a:p>
            <a:r>
              <a:rPr lang="fi-FI" baseline="0" dirty="0"/>
              <a:t>Poista nämä tekstit valmiista kaaviosta.</a:t>
            </a:r>
            <a:endParaRPr lang="fi-FI" dirty="0"/>
          </a:p>
          <a:p>
            <a:endParaRPr dirty="0"/>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104324"/>
            <a:ext cx="6579552" cy="210292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607812"/>
            <a:ext cx="5418454" cy="25034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303208"/>
            <a:ext cx="3367182" cy="660920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303208"/>
            <a:ext cx="3367182" cy="660920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7"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498140" y="8290356"/>
            <a:ext cx="4812030" cy="1413510"/>
          </a:xfrm>
          <a:custGeom>
            <a:avLst/>
            <a:gdLst/>
            <a:ahLst/>
            <a:cxnLst/>
            <a:rect l="l" t="t" r="r" b="b"/>
            <a:pathLst>
              <a:path w="4812030" h="1413509">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17" name="bk object 17"/>
          <p:cNvSpPr/>
          <p:nvPr/>
        </p:nvSpPr>
        <p:spPr>
          <a:xfrm>
            <a:off x="2498140" y="2398484"/>
            <a:ext cx="4812030" cy="1536700"/>
          </a:xfrm>
          <a:custGeom>
            <a:avLst/>
            <a:gdLst/>
            <a:ahLst/>
            <a:cxnLst/>
            <a:rect l="l" t="t" r="r" b="b"/>
            <a:pathLst>
              <a:path w="4812030" h="1536700">
                <a:moveTo>
                  <a:pt x="0" y="1536306"/>
                </a:moveTo>
                <a:lnTo>
                  <a:pt x="4812004" y="1536306"/>
                </a:lnTo>
                <a:lnTo>
                  <a:pt x="4812004" y="0"/>
                </a:lnTo>
                <a:lnTo>
                  <a:pt x="0" y="0"/>
                </a:lnTo>
                <a:lnTo>
                  <a:pt x="0" y="1536306"/>
                </a:lnTo>
                <a:close/>
              </a:path>
            </a:pathLst>
          </a:custGeom>
          <a:solidFill>
            <a:srgbClr val="DDDDDF"/>
          </a:solidFill>
        </p:spPr>
        <p:txBody>
          <a:bodyPr wrap="square" lIns="0" tIns="0" rIns="0" bIns="0" rtlCol="0"/>
          <a:lstStyle/>
          <a:p>
            <a:endParaRPr/>
          </a:p>
        </p:txBody>
      </p:sp>
      <p:sp>
        <p:nvSpPr>
          <p:cNvPr id="18" name="bk object 18"/>
          <p:cNvSpPr/>
          <p:nvPr/>
        </p:nvSpPr>
        <p:spPr>
          <a:xfrm>
            <a:off x="2498140" y="4425848"/>
            <a:ext cx="4812030" cy="1413510"/>
          </a:xfrm>
          <a:custGeom>
            <a:avLst/>
            <a:gdLst/>
            <a:ahLst/>
            <a:cxnLst/>
            <a:rect l="l" t="t" r="r" b="b"/>
            <a:pathLst>
              <a:path w="4812030" h="1413510">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19" name="bk object 19"/>
          <p:cNvSpPr/>
          <p:nvPr/>
        </p:nvSpPr>
        <p:spPr>
          <a:xfrm>
            <a:off x="2498140" y="6379362"/>
            <a:ext cx="4812030" cy="1413510"/>
          </a:xfrm>
          <a:custGeom>
            <a:avLst/>
            <a:gdLst/>
            <a:ahLst/>
            <a:cxnLst/>
            <a:rect l="l" t="t" r="r" b="b"/>
            <a:pathLst>
              <a:path w="4812030" h="1413509">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2" name="Holder 2"/>
          <p:cNvSpPr>
            <a:spLocks noGrp="1"/>
          </p:cNvSpPr>
          <p:nvPr>
            <p:ph type="title"/>
          </p:nvPr>
        </p:nvSpPr>
        <p:spPr>
          <a:xfrm>
            <a:off x="2184676" y="485821"/>
            <a:ext cx="3371296"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303208"/>
            <a:ext cx="6966584" cy="660920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312973"/>
            <a:ext cx="2477007" cy="50069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312973"/>
            <a:ext cx="1780349" cy="50069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6" name="Holder 6"/>
          <p:cNvSpPr>
            <a:spLocks noGrp="1"/>
          </p:cNvSpPr>
          <p:nvPr>
            <p:ph type="sldNum" sz="quarter" idx="7"/>
          </p:nvPr>
        </p:nvSpPr>
        <p:spPr>
          <a:xfrm>
            <a:off x="5573268" y="9312973"/>
            <a:ext cx="1780349" cy="50069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12/2/2020</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6278" y="1156691"/>
            <a:ext cx="6126358" cy="984885"/>
          </a:xfrm>
          <a:prstGeom prst="rect">
            <a:avLst/>
          </a:prstGeom>
        </p:spPr>
        <p:txBody>
          <a:bodyPr vert="horz" wrap="square" lIns="0" tIns="0" rIns="0" bIns="0" rtlCol="0">
            <a:spAutoFit/>
          </a:bodyPr>
          <a:lstStyle/>
          <a:p>
            <a:pPr marL="12700">
              <a:lnSpc>
                <a:spcPct val="100000"/>
              </a:lnSpc>
            </a:pPr>
            <a:r>
              <a:rPr lang="fi-FI" spc="-109" dirty="0">
                <a:latin typeface="Verdana" panose="020B0604030504040204" pitchFamily="34" charset="0"/>
                <a:ea typeface="Verdana" panose="020B0604030504040204" pitchFamily="34" charset="0"/>
                <a:cs typeface="NewJuneBook"/>
              </a:rPr>
              <a:t>Bachelor of IoT Engineering </a:t>
            </a:r>
            <a:r>
              <a:rPr lang="fi-FI" sz="3200" spc="-109" dirty="0">
                <a:cs typeface="NewJuneBook"/>
              </a:rPr>
              <a:t>240 cr</a:t>
            </a:r>
            <a:endParaRPr lang="fi-FI" b="0" spc="-45" dirty="0">
              <a:latin typeface="Verdana" panose="020B0604030504040204" pitchFamily="34" charset="0"/>
              <a:ea typeface="Verdana" panose="020B0604030504040204" pitchFamily="34" charset="0"/>
              <a:cs typeface="Tahoma" panose="020B0604030504040204" pitchFamily="34" charset="0"/>
            </a:endParaRPr>
          </a:p>
        </p:txBody>
      </p:sp>
      <p:sp>
        <p:nvSpPr>
          <p:cNvPr id="10" name="object 10"/>
          <p:cNvSpPr/>
          <p:nvPr/>
        </p:nvSpPr>
        <p:spPr>
          <a:xfrm>
            <a:off x="392150" y="8290356"/>
            <a:ext cx="1983105" cy="1413510"/>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11" name="object 11"/>
          <p:cNvSpPr txBox="1"/>
          <p:nvPr/>
        </p:nvSpPr>
        <p:spPr>
          <a:xfrm>
            <a:off x="491144" y="8359315"/>
            <a:ext cx="445134" cy="897682"/>
          </a:xfrm>
          <a:prstGeom prst="rect">
            <a:avLst/>
          </a:prstGeom>
        </p:spPr>
        <p:txBody>
          <a:bodyPr vert="horz" wrap="square" lIns="0" tIns="0" rIns="0" bIns="0" rtlCol="0">
            <a:spAutoFit/>
          </a:bodyPr>
          <a:lstStyle/>
          <a:p>
            <a:pPr>
              <a:lnSpc>
                <a:spcPts val="7040"/>
              </a:lnSpc>
            </a:pPr>
            <a:r>
              <a:rPr sz="6000" b="1" spc="-225" dirty="0">
                <a:latin typeface="Verdana" panose="020B0604030504040204" pitchFamily="34" charset="0"/>
                <a:ea typeface="Verdana" panose="020B0604030504040204" pitchFamily="34" charset="0"/>
                <a:cs typeface="Tahoma" panose="020B0604030504040204" pitchFamily="34" charset="0"/>
              </a:rPr>
              <a:t>1</a:t>
            </a:r>
            <a:endParaRPr sz="6000" dirty="0">
              <a:latin typeface="Verdana" panose="020B0604030504040204" pitchFamily="34" charset="0"/>
              <a:ea typeface="Verdana" panose="020B0604030504040204" pitchFamily="34" charset="0"/>
              <a:cs typeface="Tahoma" panose="020B0604030504040204" pitchFamily="34" charset="0"/>
            </a:endParaRPr>
          </a:p>
        </p:txBody>
      </p:sp>
      <p:sp>
        <p:nvSpPr>
          <p:cNvPr id="12" name="object 12"/>
          <p:cNvSpPr txBox="1"/>
          <p:nvPr/>
        </p:nvSpPr>
        <p:spPr>
          <a:xfrm>
            <a:off x="1097413" y="8534025"/>
            <a:ext cx="1245735" cy="1095941"/>
          </a:xfrm>
          <a:prstGeom prst="rect">
            <a:avLst/>
          </a:prstGeom>
        </p:spPr>
        <p:txBody>
          <a:bodyPr vert="horz" wrap="square" lIns="0" tIns="0" rIns="0" bIns="0" rtlCol="0">
            <a:spAutoFit/>
          </a:bodyPr>
          <a:lstStyle/>
          <a:p>
            <a:r>
              <a:rPr lang="fi-FI" sz="1200" b="1" dirty="0">
                <a:latin typeface="Tahoma" pitchFamily="34" charset="0"/>
                <a:ea typeface="Tahoma" pitchFamily="34" charset="0"/>
                <a:cs typeface="Tahoma" pitchFamily="34" charset="0"/>
              </a:rPr>
              <a:t>Essential </a:t>
            </a:r>
            <a:br>
              <a:rPr lang="fi-FI" sz="1200" b="1" dirty="0">
                <a:latin typeface="Tahoma" pitchFamily="34" charset="0"/>
                <a:ea typeface="Tahoma" pitchFamily="34" charset="0"/>
                <a:cs typeface="Tahoma" pitchFamily="34" charset="0"/>
              </a:rPr>
            </a:br>
            <a:r>
              <a:rPr lang="fi-FI" sz="1200" b="1" dirty="0">
                <a:latin typeface="Tahoma" pitchFamily="34" charset="0"/>
                <a:ea typeface="Tahoma" pitchFamily="34" charset="0"/>
                <a:cs typeface="Tahoma" pitchFamily="34" charset="0"/>
              </a:rPr>
              <a:t>laws of Nature</a:t>
            </a:r>
          </a:p>
          <a:p>
            <a:r>
              <a:rPr lang="fi-FI" sz="1200" b="1" dirty="0">
                <a:latin typeface="Tahoma" pitchFamily="34" charset="0"/>
                <a:ea typeface="Tahoma" pitchFamily="34" charset="0"/>
                <a:cs typeface="Tahoma" pitchFamily="34" charset="0"/>
              </a:rPr>
              <a:t>And Communi</a:t>
            </a:r>
          </a:p>
          <a:p>
            <a:r>
              <a:rPr lang="fi-FI" sz="1200" b="1" dirty="0">
                <a:latin typeface="Tahoma" pitchFamily="34" charset="0"/>
                <a:ea typeface="Tahoma" pitchFamily="34" charset="0"/>
                <a:cs typeface="Tahoma" pitchFamily="34" charset="0"/>
              </a:rPr>
              <a:t>cation Skills </a:t>
            </a:r>
            <a:br>
              <a:rPr lang="fi-FI" sz="1200" b="1" dirty="0">
                <a:latin typeface="Tahoma" pitchFamily="34" charset="0"/>
                <a:ea typeface="Tahoma" pitchFamily="34" charset="0"/>
                <a:cs typeface="Tahoma" pitchFamily="34" charset="0"/>
              </a:rPr>
            </a:br>
            <a:r>
              <a:rPr lang="fi-FI" sz="1200" b="1" dirty="0">
                <a:latin typeface="Tahoma" pitchFamily="34" charset="0"/>
                <a:ea typeface="Tahoma" pitchFamily="34" charset="0"/>
                <a:cs typeface="Tahoma" pitchFamily="34" charset="0"/>
              </a:rPr>
              <a:t>60 ECTS</a:t>
            </a:r>
          </a:p>
          <a:p>
            <a:pPr algn="just">
              <a:lnSpc>
                <a:spcPct val="106700"/>
              </a:lnSpc>
            </a:pPr>
            <a:endParaRPr sz="1150" dirty="0">
              <a:latin typeface="Verdana" panose="020B0604030504040204" pitchFamily="34" charset="0"/>
              <a:ea typeface="Verdana" panose="020B0604030504040204" pitchFamily="34" charset="0"/>
              <a:cs typeface="Tahoma" panose="020B0604030504040204" pitchFamily="34" charset="0"/>
            </a:endParaRPr>
          </a:p>
        </p:txBody>
      </p:sp>
      <p:sp>
        <p:nvSpPr>
          <p:cNvPr id="13" name="object 13"/>
          <p:cNvSpPr/>
          <p:nvPr/>
        </p:nvSpPr>
        <p:spPr>
          <a:xfrm>
            <a:off x="392150" y="2398496"/>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8DC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14" name="object 14"/>
          <p:cNvSpPr txBox="1"/>
          <p:nvPr/>
        </p:nvSpPr>
        <p:spPr>
          <a:xfrm>
            <a:off x="491144" y="2469649"/>
            <a:ext cx="445134" cy="897682"/>
          </a:xfrm>
          <a:prstGeom prst="rect">
            <a:avLst/>
          </a:prstGeom>
        </p:spPr>
        <p:txBody>
          <a:bodyPr vert="horz" wrap="square" lIns="0" tIns="0" rIns="0" bIns="0" rtlCol="0">
            <a:spAutoFit/>
          </a:bodyPr>
          <a:lstStyle/>
          <a:p>
            <a:pPr>
              <a:lnSpc>
                <a:spcPts val="7040"/>
              </a:lnSpc>
            </a:pPr>
            <a:r>
              <a:rPr sz="6000" b="1" spc="-225" dirty="0">
                <a:latin typeface="Verdana" panose="020B0604030504040204" pitchFamily="34" charset="0"/>
                <a:ea typeface="Verdana" panose="020B0604030504040204" pitchFamily="34" charset="0"/>
                <a:cs typeface="Tahoma" panose="020B0604030504040204" pitchFamily="34" charset="0"/>
              </a:rPr>
              <a:t>4</a:t>
            </a:r>
            <a:endParaRPr sz="6000" dirty="0">
              <a:latin typeface="Verdana" panose="020B0604030504040204" pitchFamily="34" charset="0"/>
              <a:ea typeface="Verdana" panose="020B0604030504040204" pitchFamily="34" charset="0"/>
              <a:cs typeface="Tahoma" panose="020B0604030504040204" pitchFamily="34" charset="0"/>
            </a:endParaRPr>
          </a:p>
        </p:txBody>
      </p:sp>
      <p:sp>
        <p:nvSpPr>
          <p:cNvPr id="15" name="object 15"/>
          <p:cNvSpPr txBox="1"/>
          <p:nvPr/>
        </p:nvSpPr>
        <p:spPr>
          <a:xfrm>
            <a:off x="1072920" y="2590703"/>
            <a:ext cx="1111755" cy="166712"/>
          </a:xfrm>
          <a:prstGeom prst="rect">
            <a:avLst/>
          </a:prstGeom>
        </p:spPr>
        <p:txBody>
          <a:bodyPr vert="horz" wrap="square" lIns="0" tIns="0" rIns="0" bIns="0" rtlCol="0">
            <a:spAutoFit/>
          </a:bodyPr>
          <a:lstStyle/>
          <a:p>
            <a:pPr>
              <a:lnSpc>
                <a:spcPts val="1340"/>
              </a:lnSpc>
            </a:pPr>
            <a:endParaRPr sz="1150" dirty="0">
              <a:latin typeface="Verdana" panose="020B0604030504040204" pitchFamily="34" charset="0"/>
              <a:ea typeface="Verdana" panose="020B0604030504040204" pitchFamily="34" charset="0"/>
              <a:cs typeface="Tahoma" panose="020B0604030504040204" pitchFamily="34" charset="0"/>
            </a:endParaRPr>
          </a:p>
        </p:txBody>
      </p:sp>
      <p:sp>
        <p:nvSpPr>
          <p:cNvPr id="37" name="object 37"/>
          <p:cNvSpPr/>
          <p:nvPr/>
        </p:nvSpPr>
        <p:spPr>
          <a:xfrm>
            <a:off x="392150" y="4425848"/>
            <a:ext cx="1983105" cy="1413510"/>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38" name="object 38"/>
          <p:cNvSpPr txBox="1"/>
          <p:nvPr/>
        </p:nvSpPr>
        <p:spPr>
          <a:xfrm>
            <a:off x="491144" y="4503116"/>
            <a:ext cx="445134" cy="897682"/>
          </a:xfrm>
          <a:prstGeom prst="rect">
            <a:avLst/>
          </a:prstGeom>
        </p:spPr>
        <p:txBody>
          <a:bodyPr vert="horz" wrap="square" lIns="0" tIns="0" rIns="0" bIns="0" rtlCol="0">
            <a:spAutoFit/>
          </a:bodyPr>
          <a:lstStyle/>
          <a:p>
            <a:pPr>
              <a:lnSpc>
                <a:spcPts val="7040"/>
              </a:lnSpc>
            </a:pPr>
            <a:r>
              <a:rPr sz="6000" b="1" spc="-225" dirty="0">
                <a:latin typeface="Verdana" panose="020B0604030504040204" pitchFamily="34" charset="0"/>
                <a:ea typeface="Verdana" panose="020B0604030504040204" pitchFamily="34" charset="0"/>
                <a:cs typeface="Tahoma" panose="020B0604030504040204" pitchFamily="34" charset="0"/>
              </a:rPr>
              <a:t>3</a:t>
            </a:r>
            <a:endParaRPr sz="6000" dirty="0">
              <a:latin typeface="Verdana" panose="020B0604030504040204" pitchFamily="34" charset="0"/>
              <a:ea typeface="Verdana" panose="020B0604030504040204" pitchFamily="34" charset="0"/>
              <a:cs typeface="Tahoma" panose="020B0604030504040204" pitchFamily="34" charset="0"/>
            </a:endParaRPr>
          </a:p>
        </p:txBody>
      </p:sp>
      <p:sp>
        <p:nvSpPr>
          <p:cNvPr id="39" name="object 39"/>
          <p:cNvSpPr txBox="1"/>
          <p:nvPr/>
        </p:nvSpPr>
        <p:spPr>
          <a:xfrm>
            <a:off x="1088524" y="4645738"/>
            <a:ext cx="1254625" cy="1072088"/>
          </a:xfrm>
          <a:prstGeom prst="rect">
            <a:avLst/>
          </a:prstGeom>
        </p:spPr>
        <p:txBody>
          <a:bodyPr vert="horz" wrap="square" lIns="0" tIns="0" rIns="0" bIns="0" rtlCol="0">
            <a:spAutoFit/>
          </a:bodyPr>
          <a:lstStyle/>
          <a:p>
            <a:pPr>
              <a:lnSpc>
                <a:spcPts val="1340"/>
              </a:lnSpc>
            </a:pPr>
            <a:endParaRPr lang="fi-FI" sz="1150" b="1" spc="-25" dirty="0">
              <a:latin typeface="Verdana" panose="020B0604030504040204" pitchFamily="34" charset="0"/>
              <a:ea typeface="Verdana" panose="020B0604030504040204" pitchFamily="34" charset="0"/>
              <a:cs typeface="Tahoma" panose="020B0604030504040204" pitchFamily="34" charset="0"/>
            </a:endParaRPr>
          </a:p>
          <a:p>
            <a:r>
              <a:rPr lang="fi-FI" sz="1200" b="1" dirty="0">
                <a:latin typeface="Tahoma" pitchFamily="34" charset="0"/>
                <a:ea typeface="Tahoma" pitchFamily="34" charset="0"/>
                <a:cs typeface="Tahoma" pitchFamily="34" charset="0"/>
              </a:rPr>
              <a:t>Managing  development </a:t>
            </a:r>
          </a:p>
          <a:p>
            <a:r>
              <a:rPr lang="fi-FI" sz="1200" b="1" dirty="0">
                <a:latin typeface="Tahoma" pitchFamily="34" charset="0"/>
                <a:ea typeface="Tahoma" pitchFamily="34" charset="0"/>
                <a:cs typeface="Tahoma" pitchFamily="34" charset="0"/>
              </a:rPr>
              <a:t>skills of ICT </a:t>
            </a:r>
            <a:br>
              <a:rPr lang="fi-FI" sz="1200" b="1" dirty="0">
                <a:latin typeface="Tahoma" pitchFamily="34" charset="0"/>
                <a:ea typeface="Tahoma" pitchFamily="34" charset="0"/>
                <a:cs typeface="Tahoma" pitchFamily="34" charset="0"/>
              </a:rPr>
            </a:br>
            <a:r>
              <a:rPr lang="fi-FI" sz="1200" b="1" dirty="0">
                <a:latin typeface="Tahoma" pitchFamily="34" charset="0"/>
                <a:ea typeface="Tahoma" pitchFamily="34" charset="0"/>
                <a:cs typeface="Tahoma" pitchFamily="34" charset="0"/>
              </a:rPr>
              <a:t>60 ECTS</a:t>
            </a:r>
          </a:p>
          <a:p>
            <a:pPr>
              <a:lnSpc>
                <a:spcPts val="1340"/>
              </a:lnSpc>
            </a:pPr>
            <a:endParaRPr sz="1150" dirty="0">
              <a:latin typeface="Verdana" panose="020B0604030504040204" pitchFamily="34" charset="0"/>
              <a:ea typeface="Verdana" panose="020B0604030504040204" pitchFamily="34" charset="0"/>
              <a:cs typeface="Tahoma" panose="020B0604030504040204" pitchFamily="34" charset="0"/>
            </a:endParaRPr>
          </a:p>
        </p:txBody>
      </p:sp>
      <p:sp>
        <p:nvSpPr>
          <p:cNvPr id="40" name="object 40"/>
          <p:cNvSpPr/>
          <p:nvPr/>
        </p:nvSpPr>
        <p:spPr>
          <a:xfrm>
            <a:off x="392150" y="6379362"/>
            <a:ext cx="1983105" cy="1413510"/>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41" name="object 41"/>
          <p:cNvSpPr txBox="1"/>
          <p:nvPr/>
        </p:nvSpPr>
        <p:spPr>
          <a:xfrm>
            <a:off x="491144" y="6452472"/>
            <a:ext cx="445134" cy="897682"/>
          </a:xfrm>
          <a:prstGeom prst="rect">
            <a:avLst/>
          </a:prstGeom>
        </p:spPr>
        <p:txBody>
          <a:bodyPr vert="horz" wrap="square" lIns="0" tIns="0" rIns="0" bIns="0" rtlCol="0">
            <a:spAutoFit/>
          </a:bodyPr>
          <a:lstStyle/>
          <a:p>
            <a:pPr>
              <a:lnSpc>
                <a:spcPts val="7040"/>
              </a:lnSpc>
            </a:pPr>
            <a:r>
              <a:rPr sz="6000" b="1" spc="-225" dirty="0">
                <a:latin typeface="Verdana" panose="020B0604030504040204" pitchFamily="34" charset="0"/>
                <a:ea typeface="Verdana" panose="020B0604030504040204" pitchFamily="34" charset="0"/>
                <a:cs typeface="Tahoma" panose="020B0604030504040204" pitchFamily="34" charset="0"/>
              </a:rPr>
              <a:t>2</a:t>
            </a:r>
            <a:endParaRPr sz="6000" dirty="0">
              <a:latin typeface="Verdana" panose="020B0604030504040204" pitchFamily="34" charset="0"/>
              <a:ea typeface="Verdana" panose="020B0604030504040204" pitchFamily="34" charset="0"/>
              <a:cs typeface="Tahoma" panose="020B0604030504040204" pitchFamily="34" charset="0"/>
            </a:endParaRPr>
          </a:p>
        </p:txBody>
      </p:sp>
      <p:sp>
        <p:nvSpPr>
          <p:cNvPr id="42" name="object 42"/>
          <p:cNvSpPr txBox="1"/>
          <p:nvPr/>
        </p:nvSpPr>
        <p:spPr>
          <a:xfrm>
            <a:off x="1088525" y="6544553"/>
            <a:ext cx="1096150" cy="887422"/>
          </a:xfrm>
          <a:prstGeom prst="rect">
            <a:avLst/>
          </a:prstGeom>
        </p:spPr>
        <p:txBody>
          <a:bodyPr vert="horz" wrap="square" lIns="0" tIns="0" rIns="0" bIns="0" rtlCol="0">
            <a:spAutoFit/>
          </a:bodyPr>
          <a:lstStyle/>
          <a:p>
            <a:pPr>
              <a:lnSpc>
                <a:spcPts val="1340"/>
              </a:lnSpc>
            </a:pPr>
            <a:endParaRPr lang="fi-FI" sz="1150" b="1" spc="-25" dirty="0">
              <a:latin typeface="Verdana" panose="020B0604030504040204" pitchFamily="34" charset="0"/>
              <a:ea typeface="Verdana" panose="020B0604030504040204" pitchFamily="34" charset="0"/>
              <a:cs typeface="NewJuneBold"/>
            </a:endParaRPr>
          </a:p>
          <a:p>
            <a:r>
              <a:rPr lang="en-US" sz="1200" b="1" dirty="0">
                <a:latin typeface="Tahoma" panose="020B0604030504040204" pitchFamily="34" charset="0"/>
                <a:ea typeface="Tahoma" panose="020B0604030504040204" pitchFamily="34" charset="0"/>
                <a:cs typeface="Tahoma" panose="020B0604030504040204" pitchFamily="34" charset="0"/>
              </a:rPr>
              <a:t>Essentials of ICT skills</a:t>
            </a:r>
          </a:p>
          <a:p>
            <a:r>
              <a:rPr lang="en-US" sz="1200" b="1" dirty="0">
                <a:latin typeface="Tahoma" panose="020B0604030504040204" pitchFamily="34" charset="0"/>
                <a:ea typeface="Tahoma" panose="020B0604030504040204" pitchFamily="34" charset="0"/>
                <a:cs typeface="Tahoma" panose="020B0604030504040204" pitchFamily="34" charset="0"/>
              </a:rPr>
              <a:t>60 ECTS</a:t>
            </a:r>
            <a:endParaRPr lang="fi-FI" sz="1200" b="1" dirty="0">
              <a:solidFill>
                <a:schemeClr val="bg1"/>
              </a:solidFill>
              <a:latin typeface="Tahoma" pitchFamily="34" charset="0"/>
              <a:ea typeface="Tahoma" pitchFamily="34" charset="0"/>
              <a:cs typeface="Tahoma" pitchFamily="34" charset="0"/>
            </a:endParaRPr>
          </a:p>
          <a:p>
            <a:pPr>
              <a:lnSpc>
                <a:spcPts val="1340"/>
              </a:lnSpc>
            </a:pPr>
            <a:endParaRPr sz="1150" dirty="0">
              <a:latin typeface="Verdana" panose="020B0604030504040204" pitchFamily="34" charset="0"/>
              <a:ea typeface="Verdana" panose="020B0604030504040204" pitchFamily="34" charset="0"/>
              <a:cs typeface="NewJuneBold"/>
            </a:endParaRPr>
          </a:p>
        </p:txBody>
      </p:sp>
      <p:sp>
        <p:nvSpPr>
          <p:cNvPr id="49" name="Up Arrow 48"/>
          <p:cNvSpPr/>
          <p:nvPr/>
        </p:nvSpPr>
        <p:spPr>
          <a:xfrm>
            <a:off x="4603924" y="4003256"/>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50" name="Up Arrow 49"/>
          <p:cNvSpPr/>
          <p:nvPr/>
        </p:nvSpPr>
        <p:spPr>
          <a:xfrm>
            <a:off x="3607391" y="2992446"/>
            <a:ext cx="229119" cy="299613"/>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51" name="Up Arrow 50"/>
          <p:cNvSpPr/>
          <p:nvPr/>
        </p:nvSpPr>
        <p:spPr>
          <a:xfrm>
            <a:off x="5759364" y="2987345"/>
            <a:ext cx="220129" cy="299613"/>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55" name="Up Arrow 54"/>
          <p:cNvSpPr/>
          <p:nvPr/>
        </p:nvSpPr>
        <p:spPr>
          <a:xfrm>
            <a:off x="3134746" y="5966208"/>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56" name="Up Arrow 55"/>
          <p:cNvSpPr/>
          <p:nvPr/>
        </p:nvSpPr>
        <p:spPr>
          <a:xfrm>
            <a:off x="3134746" y="7876111"/>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endParaRPr>
          </a:p>
        </p:txBody>
      </p:sp>
      <p:sp>
        <p:nvSpPr>
          <p:cNvPr id="57" name="Up Arrow 56"/>
          <p:cNvSpPr/>
          <p:nvPr/>
        </p:nvSpPr>
        <p:spPr>
          <a:xfrm>
            <a:off x="6133431" y="5960826"/>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58" name="Up Arrow 57"/>
          <p:cNvSpPr/>
          <p:nvPr/>
        </p:nvSpPr>
        <p:spPr>
          <a:xfrm>
            <a:off x="6133431" y="7864514"/>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endParaRPr>
          </a:p>
        </p:txBody>
      </p:sp>
      <p:sp>
        <p:nvSpPr>
          <p:cNvPr id="59" name="Up Arrow 58"/>
          <p:cNvSpPr/>
          <p:nvPr/>
        </p:nvSpPr>
        <p:spPr>
          <a:xfrm>
            <a:off x="3581999" y="5084523"/>
            <a:ext cx="214376" cy="268037"/>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62" name="Rectangle 61"/>
          <p:cNvSpPr/>
          <p:nvPr/>
        </p:nvSpPr>
        <p:spPr>
          <a:xfrm>
            <a:off x="2632575" y="2514503"/>
            <a:ext cx="2113224" cy="429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Expert in Industrial Internet</a:t>
            </a:r>
          </a:p>
        </p:txBody>
      </p:sp>
      <p:sp>
        <p:nvSpPr>
          <p:cNvPr id="63" name="Rectangle 62"/>
          <p:cNvSpPr/>
          <p:nvPr/>
        </p:nvSpPr>
        <p:spPr>
          <a:xfrm>
            <a:off x="5154410" y="2514503"/>
            <a:ext cx="1929456" cy="429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Expert in Digital Health</a:t>
            </a:r>
          </a:p>
        </p:txBody>
      </p:sp>
      <p:sp>
        <p:nvSpPr>
          <p:cNvPr id="64" name="Rectangle 63"/>
          <p:cNvSpPr/>
          <p:nvPr/>
        </p:nvSpPr>
        <p:spPr>
          <a:xfrm>
            <a:off x="2632575" y="3219232"/>
            <a:ext cx="4464669" cy="3713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Towards expertise in ICT fields of IoT,</a:t>
            </a:r>
          </a:p>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Cloud Analytics, Industrial Internet, Business possibilities of IoT</a:t>
            </a:r>
          </a:p>
          <a:p>
            <a:pPr algn="ctr"/>
            <a:endPar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65" name="Rectangle 64"/>
          <p:cNvSpPr/>
          <p:nvPr/>
        </p:nvSpPr>
        <p:spPr>
          <a:xfrm>
            <a:off x="2578745" y="4592418"/>
            <a:ext cx="1900872" cy="3024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Development of ICT and IoT Skills</a:t>
            </a:r>
          </a:p>
        </p:txBody>
      </p:sp>
      <p:sp>
        <p:nvSpPr>
          <p:cNvPr id="66" name="Rectangle 65"/>
          <p:cNvSpPr/>
          <p:nvPr/>
        </p:nvSpPr>
        <p:spPr>
          <a:xfrm>
            <a:off x="5349284" y="4548215"/>
            <a:ext cx="1900872" cy="3713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Development of Telecommunication Skills</a:t>
            </a:r>
          </a:p>
        </p:txBody>
      </p:sp>
      <p:sp>
        <p:nvSpPr>
          <p:cNvPr id="67" name="Rectangle 66"/>
          <p:cNvSpPr/>
          <p:nvPr/>
        </p:nvSpPr>
        <p:spPr>
          <a:xfrm>
            <a:off x="2591445" y="5124665"/>
            <a:ext cx="1900872" cy="6341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Skills in </a:t>
            </a:r>
          </a:p>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Wireless and  Mobile Technologies </a:t>
            </a:r>
          </a:p>
          <a:p>
            <a:pPr algn="ctr"/>
            <a:endParaRPr lang="fi-FI" sz="8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1" name="Rectangle 70"/>
          <p:cNvSpPr/>
          <p:nvPr/>
        </p:nvSpPr>
        <p:spPr>
          <a:xfrm>
            <a:off x="2526577" y="6495088"/>
            <a:ext cx="1900872" cy="440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Training of Electronics and Project Skills </a:t>
            </a:r>
          </a:p>
        </p:txBody>
      </p:sp>
      <p:sp>
        <p:nvSpPr>
          <p:cNvPr id="72" name="Rectangle 71"/>
          <p:cNvSpPr/>
          <p:nvPr/>
        </p:nvSpPr>
        <p:spPr>
          <a:xfrm>
            <a:off x="5349284" y="6499918"/>
            <a:ext cx="1900872" cy="3207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Learning of IoT Application Areas</a:t>
            </a:r>
          </a:p>
        </p:txBody>
      </p:sp>
      <p:sp>
        <p:nvSpPr>
          <p:cNvPr id="73" name="Rectangle 72"/>
          <p:cNvSpPr/>
          <p:nvPr/>
        </p:nvSpPr>
        <p:spPr>
          <a:xfrm>
            <a:off x="2554270" y="6975314"/>
            <a:ext cx="1846279" cy="7573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Skills of ICT basics,</a:t>
            </a:r>
          </a:p>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 software and electronics applied to IoT systems  </a:t>
            </a:r>
          </a:p>
          <a:p>
            <a:pPr algn="ctr"/>
            <a:endParaRPr lang="fi-FI" sz="8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4" name="Rectangle 73"/>
          <p:cNvSpPr/>
          <p:nvPr/>
        </p:nvSpPr>
        <p:spPr>
          <a:xfrm>
            <a:off x="5342284" y="6996522"/>
            <a:ext cx="1900872" cy="7573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Industrial Internet and Digital Health Ecosystems</a:t>
            </a:r>
          </a:p>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Applications from sensors to Analytics </a:t>
            </a:r>
          </a:p>
          <a:p>
            <a:pPr algn="ctr"/>
            <a:endParaRPr lang="fi-FI" sz="8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5" name="Rectangle 74"/>
          <p:cNvSpPr/>
          <p:nvPr/>
        </p:nvSpPr>
        <p:spPr>
          <a:xfrm>
            <a:off x="2703051" y="8426334"/>
            <a:ext cx="4380815"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Basic Skills of </a:t>
            </a:r>
            <a:r>
              <a:rPr lang="en-GB" sz="900" b="1">
                <a:solidFill>
                  <a:schemeClr val="tx1"/>
                </a:solidFill>
                <a:latin typeface="Verdana" panose="020B0604030504040204" pitchFamily="34" charset="0"/>
                <a:ea typeface="Verdana" panose="020B0604030504040204" pitchFamily="34" charset="0"/>
                <a:cs typeface="Tahoma" panose="020B0604030504040204" pitchFamily="34" charset="0"/>
              </a:rPr>
              <a:t>Natural Science,</a:t>
            </a:r>
            <a:endPar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Mathematics and physics </a:t>
            </a:r>
          </a:p>
          <a:p>
            <a:pPr algn="ctr"/>
            <a:endPar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8" name="Up Arrow 77"/>
          <p:cNvSpPr/>
          <p:nvPr/>
        </p:nvSpPr>
        <p:spPr>
          <a:xfrm>
            <a:off x="6100258" y="5095387"/>
            <a:ext cx="214376" cy="268037"/>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Verdana" panose="020B0604030504040204" pitchFamily="34" charset="0"/>
              <a:ea typeface="Verdana" panose="020B0604030504040204" pitchFamily="34" charset="0"/>
              <a:cs typeface="Tahoma" panose="020B0604030504040204" pitchFamily="34" charset="0"/>
            </a:endParaRPr>
          </a:p>
        </p:txBody>
      </p:sp>
      <p:sp>
        <p:nvSpPr>
          <p:cNvPr id="76" name="Rectangle 75"/>
          <p:cNvSpPr/>
          <p:nvPr/>
        </p:nvSpPr>
        <p:spPr>
          <a:xfrm>
            <a:off x="2716429" y="9055399"/>
            <a:ext cx="4380815" cy="371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Studies in Communication and Team working</a:t>
            </a:r>
          </a:p>
          <a:p>
            <a:pPr algn="ctr"/>
            <a:r>
              <a:rPr lang="en-GB" sz="900" b="1" dirty="0">
                <a:solidFill>
                  <a:schemeClr val="tx1"/>
                </a:solidFill>
                <a:latin typeface="Verdana" panose="020B0604030504040204" pitchFamily="34" charset="0"/>
                <a:ea typeface="Verdana" panose="020B0604030504040204" pitchFamily="34" charset="0"/>
                <a:cs typeface="Tahoma" panose="020B0604030504040204" pitchFamily="34" charset="0"/>
              </a:rPr>
              <a:t>Skills in languages  in the professional context</a:t>
            </a:r>
          </a:p>
          <a:p>
            <a:pPr algn="ctr"/>
            <a:endPar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7" name="Rectangle 76"/>
          <p:cNvSpPr/>
          <p:nvPr/>
        </p:nvSpPr>
        <p:spPr>
          <a:xfrm>
            <a:off x="4312739" y="6743248"/>
            <a:ext cx="1122341" cy="634180"/>
          </a:xfrm>
          <a:prstGeom prst="rect">
            <a:avLst/>
          </a:prstGeom>
          <a:solidFill>
            <a:srgbClr val="EE3D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a:solidFill>
                  <a:schemeClr val="bg1"/>
                </a:solidFill>
                <a:latin typeface="Verdana" panose="020B0604030504040204" pitchFamily="34" charset="0"/>
                <a:ea typeface="Verdana" panose="020B0604030504040204" pitchFamily="34" charset="0"/>
                <a:cs typeface="Tahoma" panose="020B0604030504040204" pitchFamily="34" charset="0"/>
              </a:rPr>
              <a:t>RDI and Project working Skills</a:t>
            </a:r>
          </a:p>
        </p:txBody>
      </p:sp>
      <p:sp>
        <p:nvSpPr>
          <p:cNvPr id="68" name="Rectangle 67"/>
          <p:cNvSpPr/>
          <p:nvPr/>
        </p:nvSpPr>
        <p:spPr>
          <a:xfrm>
            <a:off x="5364198" y="4993588"/>
            <a:ext cx="1900872" cy="8169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Skills in ICT,</a:t>
            </a:r>
          </a:p>
          <a:p>
            <a:pPr algn="ctr"/>
            <a:r>
              <a:rPr lang="en-GB" sz="800" b="1" dirty="0">
                <a:solidFill>
                  <a:schemeClr val="tx1"/>
                </a:solidFill>
                <a:latin typeface="Verdana" panose="020B0604030504040204" pitchFamily="34" charset="0"/>
                <a:ea typeface="Verdana" panose="020B0604030504040204" pitchFamily="34" charset="0"/>
                <a:cs typeface="Tahoma" panose="020B0604030504040204" pitchFamily="34" charset="0"/>
              </a:rPr>
              <a:t> digital electronics,  wireless sensor, programming, IoT  and Big Data analytics </a:t>
            </a:r>
          </a:p>
          <a:p>
            <a:pPr algn="ctr"/>
            <a:endParaRPr lang="fi-FI" sz="800" b="1" dirty="0">
              <a:solidFill>
                <a:schemeClr val="tx1"/>
              </a:solidFill>
              <a:latin typeface="Verdana" panose="020B0604030504040204" pitchFamily="34" charset="0"/>
              <a:ea typeface="Verdana" panose="020B0604030504040204" pitchFamily="34" charset="0"/>
              <a:cs typeface="Tahoma" panose="020B0604030504040204" pitchFamily="34" charset="0"/>
            </a:endParaRPr>
          </a:p>
        </p:txBody>
      </p:sp>
      <p:sp>
        <p:nvSpPr>
          <p:cNvPr id="70" name="Rectangle 69"/>
          <p:cNvSpPr/>
          <p:nvPr/>
        </p:nvSpPr>
        <p:spPr>
          <a:xfrm>
            <a:off x="4283942" y="4856838"/>
            <a:ext cx="1191791" cy="573809"/>
          </a:xfrm>
          <a:prstGeom prst="rect">
            <a:avLst/>
          </a:prstGeom>
          <a:solidFill>
            <a:srgbClr val="EE3D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a:solidFill>
                  <a:schemeClr val="bg1"/>
                </a:solidFill>
                <a:latin typeface="Verdana" panose="020B0604030504040204" pitchFamily="34" charset="0"/>
                <a:ea typeface="Verdana" panose="020B0604030504040204" pitchFamily="34" charset="0"/>
                <a:cs typeface="Tahoma" panose="020B0604030504040204" pitchFamily="34" charset="0"/>
              </a:rPr>
              <a:t>Team Working Skills</a:t>
            </a:r>
          </a:p>
        </p:txBody>
      </p:sp>
      <p:sp>
        <p:nvSpPr>
          <p:cNvPr id="4" name="TextBox 3">
            <a:extLst>
              <a:ext uri="{FF2B5EF4-FFF2-40B4-BE49-F238E27FC236}">
                <a16:creationId xmlns:a16="http://schemas.microsoft.com/office/drawing/2014/main" id="{19D31DAB-C920-4BEE-85C8-FD60A9A11EA7}"/>
              </a:ext>
            </a:extLst>
          </p:cNvPr>
          <p:cNvSpPr txBox="1"/>
          <p:nvPr/>
        </p:nvSpPr>
        <p:spPr>
          <a:xfrm>
            <a:off x="936278" y="2586721"/>
            <a:ext cx="1455451" cy="800219"/>
          </a:xfrm>
          <a:prstGeom prst="rect">
            <a:avLst/>
          </a:prstGeom>
          <a:noFill/>
        </p:spPr>
        <p:txBody>
          <a:bodyPr wrap="square" rtlCol="0">
            <a:spAutoFit/>
          </a:bodyPr>
          <a:lstStyle/>
          <a:p>
            <a:r>
              <a:rPr lang="en-US" sz="1150" b="1" dirty="0">
                <a:latin typeface="Verdana" panose="020B0604030504040204" pitchFamily="34" charset="0"/>
                <a:ea typeface="Verdana" panose="020B0604030504040204" pitchFamily="34" charset="0"/>
              </a:rPr>
              <a:t>Deepening professional expertise </a:t>
            </a:r>
          </a:p>
          <a:p>
            <a:r>
              <a:rPr lang="en-US" sz="1150" b="1" dirty="0">
                <a:latin typeface="Verdana" panose="020B0604030504040204" pitchFamily="34" charset="0"/>
                <a:ea typeface="Verdana" panose="020B0604030504040204" pitchFamily="34" charset="0"/>
                <a:cs typeface="Tahoma" pitchFamily="34" charset="0"/>
              </a:rPr>
              <a:t>60 ECTS</a:t>
            </a:r>
            <a:endParaRPr lang="en-GB" sz="1150" b="1" dirty="0">
              <a:latin typeface="Verdana" panose="020B0604030504040204" pitchFamily="34" charset="0"/>
              <a:ea typeface="Verdana" panose="020B0604030504040204" pitchFamily="34" charset="0"/>
              <a:cs typeface="Tahoma" pitchFamily="34" charset="0"/>
            </a:endParaRPr>
          </a:p>
        </p:txBody>
      </p:sp>
      <p:sp>
        <p:nvSpPr>
          <p:cNvPr id="48" name="Rectangle 47">
            <a:extLst>
              <a:ext uri="{FF2B5EF4-FFF2-40B4-BE49-F238E27FC236}">
                <a16:creationId xmlns:a16="http://schemas.microsoft.com/office/drawing/2014/main" id="{3151F806-1207-4409-BE8E-763727EB59AC}"/>
              </a:ext>
            </a:extLst>
          </p:cNvPr>
          <p:cNvSpPr/>
          <p:nvPr/>
        </p:nvSpPr>
        <p:spPr>
          <a:xfrm>
            <a:off x="4052018" y="3613043"/>
            <a:ext cx="1552076" cy="306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err="1">
                <a:solidFill>
                  <a:schemeClr val="tx1"/>
                </a:solidFill>
                <a:latin typeface="Verdana" panose="020B0604030504040204" pitchFamily="34" charset="0"/>
                <a:ea typeface="Verdana" panose="020B0604030504040204" pitchFamily="34" charset="0"/>
                <a:cs typeface="Tahoma" panose="020B0604030504040204" pitchFamily="34" charset="0"/>
              </a:rPr>
              <a:t>Thesis</a:t>
            </a:r>
            <a:r>
              <a:rPr lang="fi-FI" sz="900" b="1" dirty="0">
                <a:solidFill>
                  <a:schemeClr val="tx1"/>
                </a:solidFill>
                <a:latin typeface="Verdana" panose="020B0604030504040204" pitchFamily="34" charset="0"/>
                <a:ea typeface="Verdana" panose="020B0604030504040204" pitchFamily="34" charset="0"/>
                <a:cs typeface="Tahoma" panose="020B0604030504040204" pitchFamily="34" charset="0"/>
              </a:rPr>
              <a:t> and Training</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6350" y="598022"/>
            <a:ext cx="6741348" cy="351713"/>
          </a:xfrm>
          <a:prstGeom prst="rect">
            <a:avLst/>
          </a:prstGeom>
        </p:spPr>
        <p:txBody>
          <a:bodyPr vert="horz" wrap="square" lIns="0" tIns="0" rIns="0" bIns="0" rtlCol="0">
            <a:spAutoFit/>
          </a:bodyPr>
          <a:lstStyle/>
          <a:p>
            <a:pPr marL="12094">
              <a:lnSpc>
                <a:spcPct val="100000"/>
              </a:lnSpc>
            </a:pPr>
            <a:endParaRPr sz="2286" b="0" spc="-43" dirty="0">
              <a:latin typeface="NewJuneBook"/>
              <a:cs typeface="NewJuneBook"/>
            </a:endParaRPr>
          </a:p>
        </p:txBody>
      </p:sp>
      <p:sp>
        <p:nvSpPr>
          <p:cNvPr id="3" name="object 3"/>
          <p:cNvSpPr/>
          <p:nvPr/>
        </p:nvSpPr>
        <p:spPr>
          <a:xfrm>
            <a:off x="5969752" y="359918"/>
            <a:ext cx="1237835" cy="76193"/>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sz="1714"/>
          </a:p>
        </p:txBody>
      </p:sp>
      <p:sp>
        <p:nvSpPr>
          <p:cNvPr id="4" name="object 4"/>
          <p:cNvSpPr/>
          <p:nvPr/>
        </p:nvSpPr>
        <p:spPr>
          <a:xfrm>
            <a:off x="4912651" y="359918"/>
            <a:ext cx="1112661" cy="76193"/>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sz="1714"/>
          </a:p>
        </p:txBody>
      </p:sp>
      <p:sp>
        <p:nvSpPr>
          <p:cNvPr id="5" name="object 5"/>
          <p:cNvSpPr/>
          <p:nvPr/>
        </p:nvSpPr>
        <p:spPr>
          <a:xfrm>
            <a:off x="3837965" y="359918"/>
            <a:ext cx="1130198" cy="76193"/>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sz="1714"/>
          </a:p>
        </p:txBody>
      </p:sp>
      <p:sp>
        <p:nvSpPr>
          <p:cNvPr id="6" name="object 6"/>
          <p:cNvSpPr/>
          <p:nvPr/>
        </p:nvSpPr>
        <p:spPr>
          <a:xfrm>
            <a:off x="2763618" y="359918"/>
            <a:ext cx="1129593" cy="76193"/>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sz="1714"/>
          </a:p>
        </p:txBody>
      </p:sp>
      <p:sp>
        <p:nvSpPr>
          <p:cNvPr id="7" name="object 7"/>
          <p:cNvSpPr/>
          <p:nvPr/>
        </p:nvSpPr>
        <p:spPr>
          <a:xfrm>
            <a:off x="1718781" y="359918"/>
            <a:ext cx="1100567" cy="76193"/>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sz="1714"/>
          </a:p>
        </p:txBody>
      </p:sp>
      <p:sp>
        <p:nvSpPr>
          <p:cNvPr id="8" name="object 8"/>
          <p:cNvSpPr/>
          <p:nvPr/>
        </p:nvSpPr>
        <p:spPr>
          <a:xfrm>
            <a:off x="536349" y="359918"/>
            <a:ext cx="1210624" cy="76193"/>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sz="1714"/>
          </a:p>
        </p:txBody>
      </p:sp>
      <p:sp>
        <p:nvSpPr>
          <p:cNvPr id="16" name="object 16"/>
          <p:cNvSpPr txBox="1"/>
          <p:nvPr/>
        </p:nvSpPr>
        <p:spPr>
          <a:xfrm>
            <a:off x="2835249" y="3719135"/>
            <a:ext cx="3885848" cy="347659"/>
          </a:xfrm>
          <a:prstGeom prst="rect">
            <a:avLst/>
          </a:prstGeom>
        </p:spPr>
        <p:txBody>
          <a:bodyPr vert="horz" wrap="square" lIns="0" tIns="0" rIns="0" bIns="0" rtlCol="0">
            <a:spAutoFit/>
          </a:bodyPr>
          <a:lstStyle/>
          <a:p>
            <a:pPr algn="ctr">
              <a:lnSpc>
                <a:spcPct val="100000"/>
              </a:lnSpc>
            </a:pPr>
            <a:r>
              <a:rPr sz="714" b="1" spc="-57" dirty="0">
                <a:solidFill>
                  <a:srgbClr val="231F20"/>
                </a:solidFill>
                <a:latin typeface="NewJuneBold"/>
                <a:cs typeface="NewJuneBold"/>
              </a:rPr>
              <a:t>V</a:t>
            </a:r>
            <a:r>
              <a:rPr sz="714" b="1" spc="-29" dirty="0">
                <a:solidFill>
                  <a:srgbClr val="231F20"/>
                </a:solidFill>
                <a:latin typeface="NewJuneBold"/>
                <a:cs typeface="NewJuneBold"/>
              </a:rPr>
              <a:t>alinnaiset</a:t>
            </a:r>
            <a:r>
              <a:rPr sz="714" b="1" spc="-24" dirty="0">
                <a:solidFill>
                  <a:srgbClr val="231F20"/>
                </a:solidFill>
                <a:latin typeface="NewJuneBold"/>
                <a:cs typeface="NewJuneBold"/>
              </a:rPr>
              <a:t> </a:t>
            </a:r>
            <a:r>
              <a:rPr sz="714" b="1" spc="-29" dirty="0">
                <a:solidFill>
                  <a:srgbClr val="231F20"/>
                </a:solidFill>
                <a:latin typeface="NewJuneBold"/>
                <a:cs typeface="NewJuneBold"/>
              </a:rPr>
              <a:t>ammattiopinnot:</a:t>
            </a:r>
            <a:r>
              <a:rPr sz="714" b="1" spc="-24" dirty="0">
                <a:solidFill>
                  <a:srgbClr val="231F20"/>
                </a:solidFill>
                <a:latin typeface="NewJuneBold"/>
                <a:cs typeface="NewJuneBold"/>
              </a:rPr>
              <a:t> </a:t>
            </a:r>
            <a:r>
              <a:rPr sz="714" b="1" spc="-29" dirty="0">
                <a:solidFill>
                  <a:srgbClr val="231F20"/>
                </a:solidFill>
                <a:latin typeface="NewJuneBold"/>
                <a:cs typeface="NewJuneBold"/>
              </a:rPr>
              <a:t>esimerkiksi</a:t>
            </a:r>
            <a:r>
              <a:rPr sz="714" b="1" spc="-24" dirty="0">
                <a:solidFill>
                  <a:srgbClr val="231F20"/>
                </a:solidFill>
                <a:latin typeface="NewJuneBold"/>
                <a:cs typeface="NewJuneBold"/>
              </a:rPr>
              <a:t> </a:t>
            </a:r>
            <a:r>
              <a:rPr sz="714" b="1" spc="-29" dirty="0">
                <a:solidFill>
                  <a:srgbClr val="231F20"/>
                </a:solidFill>
                <a:latin typeface="NewJuneBold"/>
                <a:cs typeface="NewJuneBold"/>
              </a:rPr>
              <a:t>Akuutisti</a:t>
            </a:r>
            <a:r>
              <a:rPr sz="714" b="1" spc="-24" dirty="0">
                <a:solidFill>
                  <a:srgbClr val="231F20"/>
                </a:solidFill>
                <a:latin typeface="NewJuneBold"/>
                <a:cs typeface="NewJuneBold"/>
              </a:rPr>
              <a:t> sairaan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C</a:t>
            </a:r>
            <a:r>
              <a:rPr sz="714" b="1" spc="-29" dirty="0">
                <a:solidFill>
                  <a:srgbClr val="231F20"/>
                </a:solidFill>
                <a:latin typeface="NewJuneBold"/>
                <a:cs typeface="NewJuneBold"/>
              </a:rPr>
              <a:t>ommunity</a:t>
            </a:r>
            <a:endParaRPr sz="714">
              <a:latin typeface="NewJuneBold"/>
              <a:cs typeface="NewJuneBold"/>
            </a:endParaRPr>
          </a:p>
          <a:p>
            <a:pPr marL="12094" marR="4838" algn="ctr">
              <a:lnSpc>
                <a:spcPct val="111100"/>
              </a:lnSpc>
            </a:pPr>
            <a:r>
              <a:rPr sz="714" b="1" spc="-29" dirty="0">
                <a:solidFill>
                  <a:srgbClr val="231F20"/>
                </a:solidFill>
                <a:latin typeface="NewJuneBold"/>
                <a:cs typeface="NewJuneBold"/>
              </a:rPr>
              <a:t>co-creation</a:t>
            </a:r>
            <a:r>
              <a:rPr sz="714" b="1" spc="-24" dirty="0">
                <a:solidFill>
                  <a:srgbClr val="231F20"/>
                </a:solidFill>
                <a:latin typeface="NewJuneBold"/>
                <a:cs typeface="NewJuneBold"/>
              </a:rPr>
              <a:t> </a:t>
            </a:r>
            <a:r>
              <a:rPr sz="714" b="1" spc="-29" dirty="0">
                <a:solidFill>
                  <a:srgbClr val="231F20"/>
                </a:solidFill>
                <a:latin typeface="NewJuneBold"/>
                <a:cs typeface="NewJuneBold"/>
              </a:rPr>
              <a:t>modelling,</a:t>
            </a:r>
            <a:r>
              <a:rPr sz="714" b="1" spc="-24" dirty="0">
                <a:solidFill>
                  <a:srgbClr val="231F20"/>
                </a:solidFill>
                <a:latin typeface="NewJuneBold"/>
                <a:cs typeface="NewJuneBold"/>
              </a:rPr>
              <a:t> Mielen</a:t>
            </a:r>
            <a:r>
              <a:rPr sz="714" b="1" spc="-33"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eys-</a:t>
            </a:r>
            <a:r>
              <a:rPr sz="714" b="1" spc="-24" dirty="0">
                <a:solidFill>
                  <a:srgbClr val="231F20"/>
                </a:solidFill>
                <a:latin typeface="NewJuneBold"/>
                <a:cs typeface="NewJuneBold"/>
              </a:rPr>
              <a:t> ja päihdety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P</a:t>
            </a:r>
            <a:r>
              <a:rPr sz="714" b="1" spc="-29" dirty="0">
                <a:solidFill>
                  <a:srgbClr val="231F20"/>
                </a:solidFill>
                <a:latin typeface="NewJuneBold"/>
                <a:cs typeface="NewJuneBold"/>
              </a:rPr>
              <a:t>erioperatiivinen</a:t>
            </a:r>
            <a:r>
              <a:rPr sz="714" b="1" spc="-24" dirty="0">
                <a:solidFill>
                  <a:srgbClr val="231F20"/>
                </a:solidFill>
                <a:latin typeface="NewJuneBold"/>
                <a:cs typeface="NewJuneBold"/>
              </a:rPr>
              <a:t>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52" dirty="0">
                <a:solidFill>
                  <a:srgbClr val="231F20"/>
                </a:solidFill>
                <a:latin typeface="NewJuneBold"/>
                <a:cs typeface="NewJuneBold"/>
              </a:rPr>
              <a:t>ö</a:t>
            </a:r>
            <a:r>
              <a:rPr sz="714" b="1" spc="-24" dirty="0">
                <a:solidFill>
                  <a:srgbClr val="231F20"/>
                </a:solidFill>
                <a:latin typeface="NewJuneBold"/>
                <a:cs typeface="NewJuneBold"/>
              </a:rPr>
              <a:t>. </a:t>
            </a:r>
            <a:r>
              <a:rPr sz="714" b="1" spc="-95"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eyden</a:t>
            </a:r>
            <a:r>
              <a:rPr sz="714" b="1" spc="-24" dirty="0">
                <a:solidFill>
                  <a:srgbClr val="231F20"/>
                </a:solidFill>
                <a:latin typeface="NewJuneBold"/>
                <a:cs typeface="NewJuneBold"/>
              </a:rPr>
              <a:t> edistäminen ja </a:t>
            </a:r>
            <a:r>
              <a:rPr sz="714" b="1" spc="-29" dirty="0">
                <a:solidFill>
                  <a:srgbClr val="231F20"/>
                </a:solidFill>
                <a:latin typeface="NewJuneBold"/>
                <a:cs typeface="NewJuneBold"/>
              </a:rPr>
              <a:t>potilaan</a:t>
            </a:r>
            <a:r>
              <a:rPr sz="714" b="1" spc="-24" dirty="0">
                <a:solidFill>
                  <a:srgbClr val="231F20"/>
                </a:solidFill>
                <a:latin typeface="NewJuneBold"/>
                <a:cs typeface="NewJuneBold"/>
              </a:rPr>
              <a:t> </a:t>
            </a:r>
            <a:r>
              <a:rPr sz="714" b="1" spc="-29" dirty="0">
                <a:solidFill>
                  <a:srgbClr val="231F20"/>
                </a:solidFill>
                <a:latin typeface="NewJuneBold"/>
                <a:cs typeface="NewJuneBold"/>
              </a:rPr>
              <a:t>ohjauksen</a:t>
            </a:r>
            <a:r>
              <a:rPr sz="714" b="1" spc="-24" dirty="0">
                <a:solidFill>
                  <a:srgbClr val="231F20"/>
                </a:solidFill>
                <a:latin typeface="NewJuneBold"/>
                <a:cs typeface="NewJuneBold"/>
              </a:rPr>
              <a:t> </a:t>
            </a:r>
            <a:r>
              <a:rPr sz="714" b="1" spc="-29" dirty="0">
                <a:solidFill>
                  <a:srgbClr val="231F20"/>
                </a:solidFill>
                <a:latin typeface="NewJuneBold"/>
                <a:cs typeface="NewJuneBold"/>
              </a:rPr>
              <a:t>työmene</a:t>
            </a:r>
            <a:r>
              <a:rPr sz="714" b="1" spc="-33" dirty="0">
                <a:solidFill>
                  <a:srgbClr val="231F20"/>
                </a:solidFill>
                <a:latin typeface="NewJuneBold"/>
                <a:cs typeface="NewJuneBold"/>
              </a:rPr>
              <a:t>t</a:t>
            </a:r>
            <a:r>
              <a:rPr sz="714" b="1" spc="-29" dirty="0">
                <a:solidFill>
                  <a:srgbClr val="231F20"/>
                </a:solidFill>
                <a:latin typeface="NewJuneBold"/>
                <a:cs typeface="NewJuneBold"/>
              </a:rPr>
              <a:t>elmät,</a:t>
            </a:r>
            <a:r>
              <a:rPr sz="714" b="1" spc="-24" dirty="0">
                <a:solidFill>
                  <a:srgbClr val="231F20"/>
                </a:solidFill>
                <a:latin typeface="NewJuneBold"/>
                <a:cs typeface="NewJuneBold"/>
              </a:rPr>
              <a:t> </a:t>
            </a:r>
            <a:r>
              <a:rPr sz="714" b="1" spc="-33" dirty="0">
                <a:solidFill>
                  <a:srgbClr val="231F20"/>
                </a:solidFill>
                <a:latin typeface="NewJuneBold"/>
                <a:cs typeface="NewJuneBold"/>
              </a:rPr>
              <a:t>Ment</a:t>
            </a:r>
            <a:r>
              <a:rPr sz="714" b="1" spc="-24" dirty="0">
                <a:solidFill>
                  <a:srgbClr val="231F20"/>
                </a:solidFill>
                <a:latin typeface="NewJuneBold"/>
                <a:cs typeface="NewJuneBold"/>
              </a:rPr>
              <a:t>orointi ja opis</a:t>
            </a:r>
            <a:r>
              <a:rPr sz="714" b="1" spc="-43" dirty="0">
                <a:solidFill>
                  <a:srgbClr val="231F20"/>
                </a:solidFill>
                <a:latin typeface="NewJuneBold"/>
                <a:cs typeface="NewJuneBold"/>
              </a:rPr>
              <a:t>k</a:t>
            </a:r>
            <a:r>
              <a:rPr sz="714" b="1" spc="-24" dirty="0">
                <a:solidFill>
                  <a:srgbClr val="231F20"/>
                </a:solidFill>
                <a:latin typeface="NewJuneBold"/>
                <a:cs typeface="NewJuneBold"/>
              </a:rPr>
              <a:t>elijan </a:t>
            </a:r>
            <a:r>
              <a:rPr sz="714" b="1" spc="-29" dirty="0">
                <a:solidFill>
                  <a:srgbClr val="231F20"/>
                </a:solidFill>
                <a:latin typeface="NewJuneBold"/>
                <a:cs typeface="NewJuneBold"/>
              </a:rPr>
              <a:t>ohjaus,</a:t>
            </a:r>
            <a:r>
              <a:rPr sz="714" b="1" spc="-14" dirty="0">
                <a:solidFill>
                  <a:srgbClr val="231F20"/>
                </a:solidFill>
                <a:latin typeface="NewJuneBold"/>
                <a:cs typeface="NewJuneBold"/>
              </a:rPr>
              <a:t> </a:t>
            </a:r>
            <a:r>
              <a:rPr sz="714" b="1" spc="-29" dirty="0">
                <a:solidFill>
                  <a:srgbClr val="231F20"/>
                </a:solidFill>
                <a:latin typeface="NewJuneBold"/>
                <a:cs typeface="NewJuneBold"/>
              </a:rPr>
              <a:t>Haas</a:t>
            </a:r>
            <a:r>
              <a:rPr sz="714" b="1" spc="-33" dirty="0">
                <a:solidFill>
                  <a:srgbClr val="231F20"/>
                </a:solidFill>
                <a:latin typeface="NewJuneBold"/>
                <a:cs typeface="NewJuneBold"/>
              </a:rPr>
              <a:t>t</a:t>
            </a:r>
            <a:r>
              <a:rPr sz="714" b="1" spc="-24" dirty="0">
                <a:solidFill>
                  <a:srgbClr val="231F20"/>
                </a:solidFill>
                <a:latin typeface="NewJuneBold"/>
                <a:cs typeface="NewJuneBold"/>
              </a:rPr>
              <a:t>eelliset</a:t>
            </a:r>
            <a:r>
              <a:rPr sz="714" b="1" dirty="0">
                <a:solidFill>
                  <a:srgbClr val="231F20"/>
                </a:solidFill>
                <a:latin typeface="NewJuneBold"/>
                <a:cs typeface="NewJuneBold"/>
              </a:rPr>
              <a:t> </a:t>
            </a:r>
            <a:r>
              <a:rPr sz="714" b="1" spc="-43" dirty="0">
                <a:solidFill>
                  <a:srgbClr val="231F20"/>
                </a:solidFill>
                <a:latin typeface="NewJuneBold"/>
                <a:cs typeface="NewJuneBold"/>
              </a:rPr>
              <a:t> </a:t>
            </a:r>
            <a:r>
              <a:rPr sz="714" b="1" spc="-29" dirty="0">
                <a:solidFill>
                  <a:srgbClr val="231F20"/>
                </a:solidFill>
                <a:latin typeface="NewJuneBold"/>
                <a:cs typeface="NewJuneBold"/>
              </a:rPr>
              <a:t>potilastilan</a:t>
            </a:r>
            <a:r>
              <a:rPr sz="714" b="1" spc="-33" dirty="0">
                <a:solidFill>
                  <a:srgbClr val="231F20"/>
                </a:solidFill>
                <a:latin typeface="NewJuneBold"/>
                <a:cs typeface="NewJuneBold"/>
              </a:rPr>
              <a:t>t</a:t>
            </a:r>
            <a:r>
              <a:rPr sz="714" b="1" spc="-29" dirty="0">
                <a:solidFill>
                  <a:srgbClr val="231F20"/>
                </a:solidFill>
                <a:latin typeface="NewJuneBold"/>
                <a:cs typeface="NewJuneBold"/>
              </a:rPr>
              <a:t>eet</a:t>
            </a:r>
            <a:endParaRPr sz="714">
              <a:latin typeface="NewJuneBold"/>
              <a:cs typeface="NewJuneBold"/>
            </a:endParaRPr>
          </a:p>
        </p:txBody>
      </p:sp>
      <p:sp>
        <p:nvSpPr>
          <p:cNvPr id="31" name="object 31"/>
          <p:cNvSpPr txBox="1"/>
          <p:nvPr/>
        </p:nvSpPr>
        <p:spPr>
          <a:xfrm>
            <a:off x="2703535" y="3411644"/>
            <a:ext cx="2820354" cy="161263"/>
          </a:xfrm>
          <a:prstGeom prst="rect">
            <a:avLst/>
          </a:prstGeom>
        </p:spPr>
        <p:txBody>
          <a:bodyPr vert="horz" wrap="square" lIns="0" tIns="0" rIns="0" bIns="0" rtlCol="0">
            <a:spAutoFit/>
          </a:bodyPr>
          <a:lstStyle/>
          <a:p>
            <a:pPr marL="12094">
              <a:lnSpc>
                <a:spcPct val="100000"/>
              </a:lnSpc>
            </a:pPr>
            <a:r>
              <a:rPr sz="1048" b="1" spc="-38" dirty="0">
                <a:solidFill>
                  <a:srgbClr val="EE3D8A"/>
                </a:solidFill>
                <a:latin typeface="NewJuneBold"/>
                <a:cs typeface="NewJuneBold"/>
              </a:rPr>
              <a:t>Hoi</a:t>
            </a:r>
            <a:r>
              <a:rPr sz="1048" b="1" spc="-48" dirty="0">
                <a:solidFill>
                  <a:srgbClr val="EE3D8A"/>
                </a:solidFill>
                <a:latin typeface="NewJuneBold"/>
                <a:cs typeface="NewJuneBold"/>
              </a:rPr>
              <a:t>t</a:t>
            </a:r>
            <a:r>
              <a:rPr sz="1048" b="1" spc="-38" dirty="0">
                <a:solidFill>
                  <a:srgbClr val="EE3D8A"/>
                </a:solidFill>
                <a:latin typeface="NewJuneBold"/>
                <a:cs typeface="NewJuneBold"/>
              </a:rPr>
              <a:t>otyön</a:t>
            </a:r>
            <a:r>
              <a:rPr sz="1048" b="1" spc="-33" dirty="0">
                <a:solidFill>
                  <a:srgbClr val="EE3D8A"/>
                </a:solidFill>
                <a:latin typeface="NewJuneBold"/>
                <a:cs typeface="NewJuneBold"/>
              </a:rPr>
              <a:t> </a:t>
            </a:r>
            <a:r>
              <a:rPr sz="1048" b="1" spc="-38" dirty="0">
                <a:solidFill>
                  <a:srgbClr val="EE3D8A"/>
                </a:solidFill>
                <a:latin typeface="NewJuneBold"/>
                <a:cs typeface="NewJuneBold"/>
              </a:rPr>
              <a:t>s</a:t>
            </a:r>
            <a:r>
              <a:rPr sz="1048" b="1" spc="-57" dirty="0">
                <a:solidFill>
                  <a:srgbClr val="EE3D8A"/>
                </a:solidFill>
                <a:latin typeface="NewJuneBold"/>
                <a:cs typeface="NewJuneBold"/>
              </a:rPr>
              <a:t>ov</a:t>
            </a:r>
            <a:r>
              <a:rPr sz="1048" b="1" spc="-38" dirty="0">
                <a:solidFill>
                  <a:srgbClr val="EE3D8A"/>
                </a:solidFill>
                <a:latin typeface="NewJuneBold"/>
                <a:cs typeface="NewJuneBold"/>
              </a:rPr>
              <a:t>eltaminen</a:t>
            </a:r>
            <a:r>
              <a:rPr sz="1048" b="1" spc="-33" dirty="0">
                <a:solidFill>
                  <a:srgbClr val="EE3D8A"/>
                </a:solidFill>
                <a:latin typeface="NewJuneBold"/>
                <a:cs typeface="NewJuneBold"/>
              </a:rPr>
              <a:t> </a:t>
            </a:r>
            <a:r>
              <a:rPr sz="1048" b="1" spc="-38" dirty="0">
                <a:solidFill>
                  <a:srgbClr val="EE3D8A"/>
                </a:solidFill>
                <a:latin typeface="NewJuneBold"/>
                <a:cs typeface="NewJuneBold"/>
              </a:rPr>
              <a:t>eri</a:t>
            </a:r>
            <a:r>
              <a:rPr sz="1048" b="1" spc="-33" dirty="0">
                <a:solidFill>
                  <a:srgbClr val="EE3D8A"/>
                </a:solidFill>
                <a:latin typeface="NewJuneBold"/>
                <a:cs typeface="NewJuneBold"/>
              </a:rPr>
              <a:t> </a:t>
            </a:r>
            <a:r>
              <a:rPr sz="1048" b="1" spc="-52" dirty="0">
                <a:solidFill>
                  <a:srgbClr val="EE3D8A"/>
                </a:solidFill>
                <a:latin typeface="NewJuneBold"/>
                <a:cs typeface="NewJuneBold"/>
              </a:rPr>
              <a:t>t</a:t>
            </a:r>
            <a:r>
              <a:rPr sz="1048" b="1" spc="-38" dirty="0">
                <a:solidFill>
                  <a:srgbClr val="EE3D8A"/>
                </a:solidFill>
                <a:latin typeface="NewJuneBold"/>
                <a:cs typeface="NewJuneBold"/>
              </a:rPr>
              <a:t>oiminta-alueilla</a:t>
            </a:r>
            <a:endParaRPr sz="1048">
              <a:latin typeface="NewJuneBold"/>
              <a:cs typeface="NewJuneBold"/>
            </a:endParaRPr>
          </a:p>
        </p:txBody>
      </p:sp>
      <p:sp>
        <p:nvSpPr>
          <p:cNvPr id="35" name="object 10"/>
          <p:cNvSpPr/>
          <p:nvPr/>
        </p:nvSpPr>
        <p:spPr>
          <a:xfrm>
            <a:off x="598859" y="8154426"/>
            <a:ext cx="1888500" cy="1511093"/>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sz="1714"/>
          </a:p>
        </p:txBody>
      </p:sp>
      <p:sp>
        <p:nvSpPr>
          <p:cNvPr id="36" name="object 11"/>
          <p:cNvSpPr txBox="1"/>
          <p:nvPr/>
        </p:nvSpPr>
        <p:spPr>
          <a:xfrm>
            <a:off x="693130" y="8324075"/>
            <a:ext cx="423899" cy="854858"/>
          </a:xfrm>
          <a:prstGeom prst="rect">
            <a:avLst/>
          </a:prstGeom>
        </p:spPr>
        <p:txBody>
          <a:bodyPr vert="horz" wrap="square" lIns="0" tIns="0" rIns="0" bIns="0" rtlCol="0">
            <a:spAutoFit/>
          </a:bodyPr>
          <a:lstStyle/>
          <a:p>
            <a:pPr>
              <a:lnSpc>
                <a:spcPts val="6704"/>
              </a:lnSpc>
            </a:pPr>
            <a:r>
              <a:rPr sz="5714" b="1" spc="-214"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5714"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262013" y="8324076"/>
            <a:ext cx="961484" cy="1395067"/>
          </a:xfrm>
          <a:prstGeom prst="rect">
            <a:avLst/>
          </a:prstGeom>
        </p:spPr>
        <p:txBody>
          <a:bodyPr vert="horz" wrap="square" lIns="0" tIns="0" rIns="0" bIns="0" rtlCol="0">
            <a:spAutoFit/>
          </a:bodyPr>
          <a:lstStyle/>
          <a:p>
            <a:r>
              <a:rPr lang="fi-FI" sz="1143" b="1" dirty="0" err="1">
                <a:latin typeface="Tahoma" pitchFamily="34" charset="0"/>
                <a:ea typeface="Tahoma" pitchFamily="34" charset="0"/>
                <a:cs typeface="Tahoma" pitchFamily="34" charset="0"/>
              </a:rPr>
              <a:t>Essential</a:t>
            </a:r>
            <a:r>
              <a:rPr lang="fi-FI" sz="1143" b="1" dirty="0">
                <a:latin typeface="Tahoma" pitchFamily="34" charset="0"/>
                <a:ea typeface="Tahoma" pitchFamily="34" charset="0"/>
                <a:cs typeface="Tahoma" pitchFamily="34" charset="0"/>
              </a:rPr>
              <a:t> </a:t>
            </a:r>
            <a:br>
              <a:rPr lang="fi-FI" sz="1143" b="1" dirty="0">
                <a:latin typeface="Tahoma" pitchFamily="34" charset="0"/>
                <a:ea typeface="Tahoma" pitchFamily="34" charset="0"/>
                <a:cs typeface="Tahoma" pitchFamily="34" charset="0"/>
              </a:rPr>
            </a:br>
            <a:r>
              <a:rPr lang="fi-FI" sz="1143" b="1" dirty="0" err="1">
                <a:latin typeface="Tahoma" pitchFamily="34" charset="0"/>
                <a:ea typeface="Tahoma" pitchFamily="34" charset="0"/>
                <a:cs typeface="Tahoma" pitchFamily="34" charset="0"/>
              </a:rPr>
              <a:t>laws</a:t>
            </a:r>
            <a:r>
              <a:rPr lang="fi-FI" sz="1143" b="1" dirty="0">
                <a:latin typeface="Tahoma" pitchFamily="34" charset="0"/>
                <a:ea typeface="Tahoma" pitchFamily="34" charset="0"/>
                <a:cs typeface="Tahoma" pitchFamily="34" charset="0"/>
              </a:rPr>
              <a:t> of </a:t>
            </a:r>
            <a:r>
              <a:rPr lang="fi-FI" sz="1143" b="1" dirty="0" err="1">
                <a:latin typeface="Tahoma" pitchFamily="34" charset="0"/>
                <a:ea typeface="Tahoma" pitchFamily="34" charset="0"/>
                <a:cs typeface="Tahoma" pitchFamily="34" charset="0"/>
              </a:rPr>
              <a:t>Nature</a:t>
            </a:r>
            <a:endParaRPr lang="fi-FI" sz="1143" b="1" dirty="0">
              <a:latin typeface="Tahoma" pitchFamily="34" charset="0"/>
              <a:ea typeface="Tahoma" pitchFamily="34" charset="0"/>
              <a:cs typeface="Tahoma" pitchFamily="34" charset="0"/>
            </a:endParaRPr>
          </a:p>
          <a:p>
            <a:r>
              <a:rPr lang="fi-FI" sz="1143" b="1" dirty="0">
                <a:latin typeface="Tahoma" pitchFamily="34" charset="0"/>
                <a:ea typeface="Tahoma" pitchFamily="34" charset="0"/>
                <a:cs typeface="Tahoma" pitchFamily="34" charset="0"/>
              </a:rPr>
              <a:t>And </a:t>
            </a:r>
            <a:r>
              <a:rPr lang="fi-FI" sz="1143" b="1" dirty="0" err="1">
                <a:latin typeface="Tahoma" pitchFamily="34" charset="0"/>
                <a:ea typeface="Tahoma" pitchFamily="34" charset="0"/>
                <a:cs typeface="Tahoma" pitchFamily="34" charset="0"/>
              </a:rPr>
              <a:t>Communi</a:t>
            </a:r>
            <a:endParaRPr lang="fi-FI" sz="1143" b="1" dirty="0">
              <a:latin typeface="Tahoma" pitchFamily="34" charset="0"/>
              <a:ea typeface="Tahoma" pitchFamily="34" charset="0"/>
              <a:cs typeface="Tahoma" pitchFamily="34" charset="0"/>
            </a:endParaRPr>
          </a:p>
          <a:p>
            <a:r>
              <a:rPr lang="fi-FI" sz="1143" b="1" dirty="0" err="1">
                <a:latin typeface="Tahoma" pitchFamily="34" charset="0"/>
                <a:ea typeface="Tahoma" pitchFamily="34" charset="0"/>
                <a:cs typeface="Tahoma" pitchFamily="34" charset="0"/>
              </a:rPr>
              <a:t>cation</a:t>
            </a:r>
            <a:r>
              <a:rPr lang="fi-FI" sz="1143" b="1" dirty="0">
                <a:latin typeface="Tahoma" pitchFamily="34" charset="0"/>
                <a:ea typeface="Tahoma" pitchFamily="34" charset="0"/>
                <a:cs typeface="Tahoma" pitchFamily="34" charset="0"/>
              </a:rPr>
              <a:t> </a:t>
            </a:r>
            <a:r>
              <a:rPr lang="fi-FI" sz="1143" b="1" dirty="0" err="1">
                <a:latin typeface="Tahoma" pitchFamily="34" charset="0"/>
                <a:ea typeface="Tahoma" pitchFamily="34" charset="0"/>
                <a:cs typeface="Tahoma" pitchFamily="34" charset="0"/>
              </a:rPr>
              <a:t>Skills</a:t>
            </a:r>
            <a:r>
              <a:rPr lang="fi-FI" sz="1143" b="1" dirty="0">
                <a:latin typeface="Tahoma" pitchFamily="34" charset="0"/>
                <a:ea typeface="Tahoma" pitchFamily="34" charset="0"/>
                <a:cs typeface="Tahoma" pitchFamily="34" charset="0"/>
              </a:rPr>
              <a:t> </a:t>
            </a:r>
            <a:br>
              <a:rPr lang="fi-FI" sz="1143" b="1" dirty="0">
                <a:latin typeface="Tahoma" pitchFamily="34" charset="0"/>
                <a:ea typeface="Tahoma" pitchFamily="34" charset="0"/>
                <a:cs typeface="Tahoma" pitchFamily="34" charset="0"/>
              </a:rPr>
            </a:br>
            <a:r>
              <a:rPr lang="fi-FI" sz="1143" b="1" dirty="0">
                <a:latin typeface="Tahoma" pitchFamily="34" charset="0"/>
                <a:ea typeface="Tahoma" pitchFamily="34" charset="0"/>
                <a:cs typeface="Tahoma" pitchFamily="34" charset="0"/>
              </a:rPr>
              <a:t>60 ECTS</a:t>
            </a:r>
          </a:p>
          <a:p>
            <a:pPr algn="just">
              <a:lnSpc>
                <a:spcPct val="106700"/>
              </a:lnSpc>
            </a:pPr>
            <a:endParaRPr sz="1095" dirty="0">
              <a:latin typeface="Tahoma" panose="020B0604030504040204" pitchFamily="34" charset="0"/>
              <a:ea typeface="Tahoma" panose="020B0604030504040204" pitchFamily="34" charset="0"/>
              <a:cs typeface="Tahoma" panose="020B0604030504040204" pitchFamily="34" charset="0"/>
            </a:endParaRPr>
          </a:p>
        </p:txBody>
      </p:sp>
      <p:sp>
        <p:nvSpPr>
          <p:cNvPr id="38" name="object 13"/>
          <p:cNvSpPr/>
          <p:nvPr/>
        </p:nvSpPr>
        <p:spPr>
          <a:xfrm>
            <a:off x="598859" y="2837776"/>
            <a:ext cx="1888500" cy="1463391"/>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sz="1714" dirty="0"/>
          </a:p>
        </p:txBody>
      </p:sp>
      <p:sp>
        <p:nvSpPr>
          <p:cNvPr id="39" name="object 14"/>
          <p:cNvSpPr txBox="1"/>
          <p:nvPr/>
        </p:nvSpPr>
        <p:spPr>
          <a:xfrm>
            <a:off x="693130" y="2905535"/>
            <a:ext cx="423899" cy="854858"/>
          </a:xfrm>
          <a:prstGeom prst="rect">
            <a:avLst/>
          </a:prstGeom>
        </p:spPr>
        <p:txBody>
          <a:bodyPr vert="horz" wrap="square" lIns="0" tIns="0" rIns="0" bIns="0" rtlCol="0">
            <a:spAutoFit/>
          </a:bodyPr>
          <a:lstStyle/>
          <a:p>
            <a:pPr>
              <a:lnSpc>
                <a:spcPts val="6704"/>
              </a:lnSpc>
            </a:pPr>
            <a:r>
              <a:rPr sz="5714" b="1" spc="-214"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5714"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247153" y="3020814"/>
            <a:ext cx="913108" cy="862185"/>
          </a:xfrm>
          <a:prstGeom prst="rect">
            <a:avLst/>
          </a:prstGeom>
        </p:spPr>
        <p:txBody>
          <a:bodyPr vert="horz" wrap="square" lIns="0" tIns="0" rIns="0" bIns="0" rtlCol="0">
            <a:spAutoFit/>
          </a:bodyPr>
          <a:lstStyle/>
          <a:p>
            <a:r>
              <a:rPr lang="en-US" sz="1143" b="1" dirty="0"/>
              <a:t>Deepening professional expertise </a:t>
            </a:r>
          </a:p>
          <a:p>
            <a:r>
              <a:rPr lang="en-US" sz="1143" b="1" dirty="0">
                <a:latin typeface="Tahoma" pitchFamily="34" charset="0"/>
                <a:ea typeface="Tahoma" pitchFamily="34" charset="0"/>
                <a:cs typeface="Tahoma" pitchFamily="34" charset="0"/>
              </a:rPr>
              <a:t>60 ECTS</a:t>
            </a:r>
            <a:endParaRPr lang="en-GB" sz="1143" b="1" dirty="0">
              <a:latin typeface="Tahoma" pitchFamily="34" charset="0"/>
              <a:ea typeface="Tahoma" pitchFamily="34" charset="0"/>
              <a:cs typeface="Tahoma" pitchFamily="34" charset="0"/>
            </a:endParaRPr>
          </a:p>
          <a:p>
            <a:pPr>
              <a:lnSpc>
                <a:spcPts val="1276"/>
              </a:lnSpc>
            </a:pPr>
            <a:endParaRPr sz="1095" b="1" spc="-29" dirty="0">
              <a:solidFill>
                <a:srgbClr val="FFFFFF"/>
              </a:solidFill>
              <a:latin typeface="Tahoma" panose="020B0604030504040204" pitchFamily="34" charset="0"/>
              <a:ea typeface="Tahoma" panose="020B0604030504040204" pitchFamily="34" charset="0"/>
              <a:cs typeface="Tahoma" panose="020B0604030504040204" pitchFamily="34" charset="0"/>
            </a:endParaRPr>
          </a:p>
        </p:txBody>
      </p:sp>
      <p:sp>
        <p:nvSpPr>
          <p:cNvPr id="41" name="object 37"/>
          <p:cNvSpPr/>
          <p:nvPr/>
        </p:nvSpPr>
        <p:spPr>
          <a:xfrm>
            <a:off x="598859" y="4631846"/>
            <a:ext cx="1888500" cy="1434770"/>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sz="1714"/>
          </a:p>
        </p:txBody>
      </p:sp>
      <p:sp>
        <p:nvSpPr>
          <p:cNvPr id="42" name="object 38"/>
          <p:cNvSpPr txBox="1"/>
          <p:nvPr/>
        </p:nvSpPr>
        <p:spPr>
          <a:xfrm>
            <a:off x="693130" y="4705428"/>
            <a:ext cx="423899" cy="854858"/>
          </a:xfrm>
          <a:prstGeom prst="rect">
            <a:avLst/>
          </a:prstGeom>
        </p:spPr>
        <p:txBody>
          <a:bodyPr vert="horz" wrap="square" lIns="0" tIns="0" rIns="0" bIns="0" rtlCol="0">
            <a:spAutoFit/>
          </a:bodyPr>
          <a:lstStyle/>
          <a:p>
            <a:pPr>
              <a:lnSpc>
                <a:spcPts val="6704"/>
              </a:lnSpc>
            </a:pPr>
            <a:r>
              <a:rPr sz="5714" b="1" spc="-214"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5714"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262013" y="4841246"/>
            <a:ext cx="954228" cy="862185"/>
          </a:xfrm>
          <a:prstGeom prst="rect">
            <a:avLst/>
          </a:prstGeom>
        </p:spPr>
        <p:txBody>
          <a:bodyPr vert="horz" wrap="square" lIns="0" tIns="0" rIns="0" bIns="0" rtlCol="0">
            <a:spAutoFit/>
          </a:bodyPr>
          <a:lstStyle/>
          <a:p>
            <a:r>
              <a:rPr lang="fi-FI" sz="1143" b="1" dirty="0" err="1">
                <a:latin typeface="Tahoma" pitchFamily="34" charset="0"/>
                <a:ea typeface="Tahoma" pitchFamily="34" charset="0"/>
                <a:cs typeface="Tahoma" pitchFamily="34" charset="0"/>
              </a:rPr>
              <a:t>Managing</a:t>
            </a:r>
            <a:r>
              <a:rPr lang="fi-FI" sz="1143" b="1" dirty="0">
                <a:latin typeface="Tahoma" pitchFamily="34" charset="0"/>
                <a:ea typeface="Tahoma" pitchFamily="34" charset="0"/>
                <a:cs typeface="Tahoma" pitchFamily="34" charset="0"/>
              </a:rPr>
              <a:t>  </a:t>
            </a:r>
            <a:r>
              <a:rPr lang="fi-FI" sz="1143" b="1" dirty="0" err="1">
                <a:latin typeface="Tahoma" pitchFamily="34" charset="0"/>
                <a:ea typeface="Tahoma" pitchFamily="34" charset="0"/>
                <a:cs typeface="Tahoma" pitchFamily="34" charset="0"/>
              </a:rPr>
              <a:t>development</a:t>
            </a:r>
            <a:r>
              <a:rPr lang="fi-FI" sz="1143" b="1" dirty="0">
                <a:latin typeface="Tahoma" pitchFamily="34" charset="0"/>
                <a:ea typeface="Tahoma" pitchFamily="34" charset="0"/>
                <a:cs typeface="Tahoma" pitchFamily="34" charset="0"/>
              </a:rPr>
              <a:t> </a:t>
            </a:r>
          </a:p>
          <a:p>
            <a:r>
              <a:rPr lang="fi-FI" sz="1143" b="1" dirty="0" err="1">
                <a:latin typeface="Tahoma" pitchFamily="34" charset="0"/>
                <a:ea typeface="Tahoma" pitchFamily="34" charset="0"/>
                <a:cs typeface="Tahoma" pitchFamily="34" charset="0"/>
              </a:rPr>
              <a:t>skills</a:t>
            </a:r>
            <a:r>
              <a:rPr lang="fi-FI" sz="1143" b="1" dirty="0">
                <a:latin typeface="Tahoma" pitchFamily="34" charset="0"/>
                <a:ea typeface="Tahoma" pitchFamily="34" charset="0"/>
                <a:cs typeface="Tahoma" pitchFamily="34" charset="0"/>
              </a:rPr>
              <a:t> of ICT </a:t>
            </a:r>
            <a:br>
              <a:rPr lang="fi-FI" sz="1143" b="1" dirty="0">
                <a:latin typeface="Tahoma" pitchFamily="34" charset="0"/>
                <a:ea typeface="Tahoma" pitchFamily="34" charset="0"/>
                <a:cs typeface="Tahoma" pitchFamily="34" charset="0"/>
              </a:rPr>
            </a:br>
            <a:r>
              <a:rPr lang="fi-FI" sz="1143" b="1" dirty="0">
                <a:latin typeface="Tahoma" pitchFamily="34" charset="0"/>
                <a:ea typeface="Tahoma" pitchFamily="34" charset="0"/>
                <a:cs typeface="Tahoma" pitchFamily="34" charset="0"/>
              </a:rPr>
              <a:t>60 ECTS</a:t>
            </a:r>
          </a:p>
          <a:p>
            <a:pPr>
              <a:lnSpc>
                <a:spcPts val="1276"/>
              </a:lnSpc>
            </a:pPr>
            <a:endParaRPr sz="1095"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598859" y="6381628"/>
            <a:ext cx="1888500" cy="1437982"/>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sz="1714"/>
          </a:p>
        </p:txBody>
      </p:sp>
      <p:sp>
        <p:nvSpPr>
          <p:cNvPr id="45" name="object 41"/>
          <p:cNvSpPr txBox="1"/>
          <p:nvPr/>
        </p:nvSpPr>
        <p:spPr>
          <a:xfrm>
            <a:off x="693130" y="6508199"/>
            <a:ext cx="423899" cy="854858"/>
          </a:xfrm>
          <a:prstGeom prst="rect">
            <a:avLst/>
          </a:prstGeom>
        </p:spPr>
        <p:txBody>
          <a:bodyPr vert="horz" wrap="square" lIns="0" tIns="0" rIns="0" bIns="0" rtlCol="0">
            <a:spAutoFit/>
          </a:bodyPr>
          <a:lstStyle/>
          <a:p>
            <a:pPr>
              <a:lnSpc>
                <a:spcPts val="6704"/>
              </a:lnSpc>
            </a:pPr>
            <a:r>
              <a:rPr sz="5714" b="1" spc="-214"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5714"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262013" y="6595887"/>
            <a:ext cx="893151" cy="694357"/>
          </a:xfrm>
          <a:prstGeom prst="rect">
            <a:avLst/>
          </a:prstGeom>
        </p:spPr>
        <p:txBody>
          <a:bodyPr vert="horz" wrap="square" lIns="0" tIns="0" rIns="0" bIns="0" rtlCol="0">
            <a:spAutoFit/>
          </a:bodyPr>
          <a:lstStyle/>
          <a:p>
            <a:r>
              <a:rPr lang="en-US" sz="1143" b="1" dirty="0">
                <a:latin typeface="Tahoma" panose="020B0604030504040204" pitchFamily="34" charset="0"/>
                <a:ea typeface="Tahoma" panose="020B0604030504040204" pitchFamily="34" charset="0"/>
                <a:cs typeface="Tahoma" panose="020B0604030504040204" pitchFamily="34" charset="0"/>
              </a:rPr>
              <a:t>Essentials of ICT skills</a:t>
            </a:r>
          </a:p>
          <a:p>
            <a:r>
              <a:rPr lang="en-US" sz="1143" b="1" dirty="0">
                <a:latin typeface="Tahoma" panose="020B0604030504040204" pitchFamily="34" charset="0"/>
                <a:ea typeface="Tahoma" panose="020B0604030504040204" pitchFamily="34" charset="0"/>
                <a:cs typeface="Tahoma" panose="020B0604030504040204" pitchFamily="34" charset="0"/>
              </a:rPr>
              <a:t>60 ECTS</a:t>
            </a:r>
            <a:endParaRPr lang="fi-FI" sz="1143" b="1" dirty="0">
              <a:solidFill>
                <a:schemeClr val="bg1"/>
              </a:solidFill>
              <a:latin typeface="Tahoma" pitchFamily="34" charset="0"/>
              <a:ea typeface="Tahoma" pitchFamily="34" charset="0"/>
              <a:cs typeface="Tahoma" pitchFamily="34" charset="0"/>
            </a:endParaRPr>
          </a:p>
          <a:p>
            <a:pPr>
              <a:lnSpc>
                <a:spcPts val="1276"/>
              </a:lnSpc>
            </a:pPr>
            <a:endParaRPr sz="1095" dirty="0">
              <a:latin typeface="NewJuneBold"/>
              <a:cs typeface="NewJuneBold"/>
            </a:endParaRPr>
          </a:p>
        </p:txBody>
      </p:sp>
      <p:sp>
        <p:nvSpPr>
          <p:cNvPr id="47" name="Rectangle 46"/>
          <p:cNvSpPr/>
          <p:nvPr/>
        </p:nvSpPr>
        <p:spPr>
          <a:xfrm>
            <a:off x="598858" y="1179143"/>
            <a:ext cx="6574643" cy="1488766"/>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43">
                <a:solidFill>
                  <a:schemeClr val="bg1"/>
                </a:solidFill>
                <a:latin typeface="Tahoma" panose="020B0604030504040204" pitchFamily="34" charset="0"/>
                <a:ea typeface="Tahoma" panose="020B0604030504040204" pitchFamily="34" charset="0"/>
                <a:cs typeface="Tahoma" panose="020B0604030504040204" pitchFamily="34" charset="0"/>
              </a:rPr>
              <a:t>IT graduates are ICT and IoT  experts who have acquired a holistic understanding of the role of modern technology of IoT in the field of industrial internet and digital health. They are skilled in the internationalisation process, which makes them a valuable asset to small and medium-sized companies going global.  They have developed their knowledge and skills associated with companies and customer needs at the chosen sectors of  technology. They operate fluently in multicultural teams, guide teams towards objectives and master time management. They are active in developing themselves and their work communities to find innovative and competitive methods of action. They are capable of facing continuous change</a:t>
            </a:r>
            <a:r>
              <a:rPr lang="en-US" sz="1143">
                <a:solidFill>
                  <a:schemeClr val="bg1"/>
                </a:solidFill>
              </a:rPr>
              <a:t>.</a:t>
            </a:r>
            <a:endParaRPr lang="en-US" sz="1143" dirty="0">
              <a:solidFill>
                <a:schemeClr val="bg1"/>
              </a:solidFill>
            </a:endParaRPr>
          </a:p>
        </p:txBody>
      </p:sp>
      <p:sp>
        <p:nvSpPr>
          <p:cNvPr id="48" name="Rectangle 47"/>
          <p:cNvSpPr/>
          <p:nvPr/>
        </p:nvSpPr>
        <p:spPr>
          <a:xfrm>
            <a:off x="2563449" y="2858076"/>
            <a:ext cx="4582471" cy="1437982"/>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714" dirty="0"/>
          </a:p>
        </p:txBody>
      </p:sp>
      <p:sp>
        <p:nvSpPr>
          <p:cNvPr id="50" name="Rectangle 49"/>
          <p:cNvSpPr/>
          <p:nvPr/>
        </p:nvSpPr>
        <p:spPr>
          <a:xfrm>
            <a:off x="2610437" y="3120083"/>
            <a:ext cx="4405333" cy="6403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Towards expertise in ICT fields of IoT</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Cloud Analytics, Industrial Internet, Business possibilities of IoT</a:t>
            </a:r>
          </a:p>
        </p:txBody>
      </p:sp>
      <p:sp>
        <p:nvSpPr>
          <p:cNvPr id="51" name="Rectangle 50"/>
          <p:cNvSpPr/>
          <p:nvPr/>
        </p:nvSpPr>
        <p:spPr>
          <a:xfrm>
            <a:off x="2604087" y="3867868"/>
            <a:ext cx="4405333" cy="306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762" b="1" dirty="0" err="1">
                <a:solidFill>
                  <a:schemeClr val="tx1"/>
                </a:solidFill>
                <a:latin typeface="Tahoma" panose="020B0604030504040204" pitchFamily="34" charset="0"/>
                <a:ea typeface="Tahoma" panose="020B0604030504040204" pitchFamily="34" charset="0"/>
                <a:cs typeface="Tahoma" panose="020B0604030504040204" pitchFamily="34" charset="0"/>
              </a:rPr>
              <a:t>Thesis</a:t>
            </a:r>
            <a:r>
              <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rPr>
              <a:t> and Training</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829641" y="5492567"/>
            <a:ext cx="3885848" cy="347659"/>
          </a:xfrm>
          <a:prstGeom prst="rect">
            <a:avLst/>
          </a:prstGeom>
        </p:spPr>
        <p:txBody>
          <a:bodyPr vert="horz" wrap="square" lIns="0" tIns="0" rIns="0" bIns="0" rtlCol="0">
            <a:spAutoFit/>
          </a:bodyPr>
          <a:lstStyle/>
          <a:p>
            <a:pPr algn="ctr">
              <a:lnSpc>
                <a:spcPct val="100000"/>
              </a:lnSpc>
            </a:pPr>
            <a:r>
              <a:rPr sz="714" b="1" spc="-57" dirty="0">
                <a:solidFill>
                  <a:srgbClr val="231F20"/>
                </a:solidFill>
                <a:latin typeface="NewJuneBold"/>
                <a:cs typeface="NewJuneBold"/>
              </a:rPr>
              <a:t>V</a:t>
            </a:r>
            <a:r>
              <a:rPr sz="714" b="1" spc="-29" dirty="0">
                <a:solidFill>
                  <a:srgbClr val="231F20"/>
                </a:solidFill>
                <a:latin typeface="NewJuneBold"/>
                <a:cs typeface="NewJuneBold"/>
              </a:rPr>
              <a:t>alinnaiset</a:t>
            </a:r>
            <a:r>
              <a:rPr sz="714" b="1" spc="-24" dirty="0">
                <a:solidFill>
                  <a:srgbClr val="231F20"/>
                </a:solidFill>
                <a:latin typeface="NewJuneBold"/>
                <a:cs typeface="NewJuneBold"/>
              </a:rPr>
              <a:t> </a:t>
            </a:r>
            <a:r>
              <a:rPr sz="714" b="1" spc="-29" dirty="0">
                <a:solidFill>
                  <a:srgbClr val="231F20"/>
                </a:solidFill>
                <a:latin typeface="NewJuneBold"/>
                <a:cs typeface="NewJuneBold"/>
              </a:rPr>
              <a:t>ammattiopinnot:</a:t>
            </a:r>
            <a:r>
              <a:rPr sz="714" b="1" spc="-24" dirty="0">
                <a:solidFill>
                  <a:srgbClr val="231F20"/>
                </a:solidFill>
                <a:latin typeface="NewJuneBold"/>
                <a:cs typeface="NewJuneBold"/>
              </a:rPr>
              <a:t> </a:t>
            </a:r>
            <a:r>
              <a:rPr sz="714" b="1" spc="-29" dirty="0">
                <a:solidFill>
                  <a:srgbClr val="231F20"/>
                </a:solidFill>
                <a:latin typeface="NewJuneBold"/>
                <a:cs typeface="NewJuneBold"/>
              </a:rPr>
              <a:t>esimerkiksi</a:t>
            </a:r>
            <a:r>
              <a:rPr sz="714" b="1" spc="-24" dirty="0">
                <a:solidFill>
                  <a:srgbClr val="231F20"/>
                </a:solidFill>
                <a:latin typeface="NewJuneBold"/>
                <a:cs typeface="NewJuneBold"/>
              </a:rPr>
              <a:t> </a:t>
            </a:r>
            <a:r>
              <a:rPr sz="714" b="1" spc="-29" dirty="0">
                <a:solidFill>
                  <a:srgbClr val="231F20"/>
                </a:solidFill>
                <a:latin typeface="NewJuneBold"/>
                <a:cs typeface="NewJuneBold"/>
              </a:rPr>
              <a:t>Akuutisti</a:t>
            </a:r>
            <a:r>
              <a:rPr sz="714" b="1" spc="-24" dirty="0">
                <a:solidFill>
                  <a:srgbClr val="231F20"/>
                </a:solidFill>
                <a:latin typeface="NewJuneBold"/>
                <a:cs typeface="NewJuneBold"/>
              </a:rPr>
              <a:t> sairaan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C</a:t>
            </a:r>
            <a:r>
              <a:rPr sz="714" b="1" spc="-29" dirty="0">
                <a:solidFill>
                  <a:srgbClr val="231F20"/>
                </a:solidFill>
                <a:latin typeface="NewJuneBold"/>
                <a:cs typeface="NewJuneBold"/>
              </a:rPr>
              <a:t>ommunity</a:t>
            </a:r>
            <a:endParaRPr sz="714">
              <a:latin typeface="NewJuneBold"/>
              <a:cs typeface="NewJuneBold"/>
            </a:endParaRPr>
          </a:p>
          <a:p>
            <a:pPr marL="12094" marR="4838" algn="ctr">
              <a:lnSpc>
                <a:spcPct val="111100"/>
              </a:lnSpc>
            </a:pPr>
            <a:r>
              <a:rPr sz="714" b="1" spc="-29" dirty="0">
                <a:solidFill>
                  <a:srgbClr val="231F20"/>
                </a:solidFill>
                <a:latin typeface="NewJuneBold"/>
                <a:cs typeface="NewJuneBold"/>
              </a:rPr>
              <a:t>co-creation</a:t>
            </a:r>
            <a:r>
              <a:rPr sz="714" b="1" spc="-24" dirty="0">
                <a:solidFill>
                  <a:srgbClr val="231F20"/>
                </a:solidFill>
                <a:latin typeface="NewJuneBold"/>
                <a:cs typeface="NewJuneBold"/>
              </a:rPr>
              <a:t> </a:t>
            </a:r>
            <a:r>
              <a:rPr sz="714" b="1" spc="-29" dirty="0">
                <a:solidFill>
                  <a:srgbClr val="231F20"/>
                </a:solidFill>
                <a:latin typeface="NewJuneBold"/>
                <a:cs typeface="NewJuneBold"/>
              </a:rPr>
              <a:t>modelling,</a:t>
            </a:r>
            <a:r>
              <a:rPr sz="714" b="1" spc="-24" dirty="0">
                <a:solidFill>
                  <a:srgbClr val="231F20"/>
                </a:solidFill>
                <a:latin typeface="NewJuneBold"/>
                <a:cs typeface="NewJuneBold"/>
              </a:rPr>
              <a:t> Mielen</a:t>
            </a:r>
            <a:r>
              <a:rPr sz="714" b="1" spc="-33"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eys-</a:t>
            </a:r>
            <a:r>
              <a:rPr sz="714" b="1" spc="-24" dirty="0">
                <a:solidFill>
                  <a:srgbClr val="231F20"/>
                </a:solidFill>
                <a:latin typeface="NewJuneBold"/>
                <a:cs typeface="NewJuneBold"/>
              </a:rPr>
              <a:t> ja päihdety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P</a:t>
            </a:r>
            <a:r>
              <a:rPr sz="714" b="1" spc="-29" dirty="0">
                <a:solidFill>
                  <a:srgbClr val="231F20"/>
                </a:solidFill>
                <a:latin typeface="NewJuneBold"/>
                <a:cs typeface="NewJuneBold"/>
              </a:rPr>
              <a:t>erioperatiivinen</a:t>
            </a:r>
            <a:r>
              <a:rPr sz="714" b="1" spc="-24" dirty="0">
                <a:solidFill>
                  <a:srgbClr val="231F20"/>
                </a:solidFill>
                <a:latin typeface="NewJuneBold"/>
                <a:cs typeface="NewJuneBold"/>
              </a:rPr>
              <a:t>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52" dirty="0">
                <a:solidFill>
                  <a:srgbClr val="231F20"/>
                </a:solidFill>
                <a:latin typeface="NewJuneBold"/>
                <a:cs typeface="NewJuneBold"/>
              </a:rPr>
              <a:t>ö</a:t>
            </a:r>
            <a:r>
              <a:rPr sz="714" b="1" spc="-24" dirty="0">
                <a:solidFill>
                  <a:srgbClr val="231F20"/>
                </a:solidFill>
                <a:latin typeface="NewJuneBold"/>
                <a:cs typeface="NewJuneBold"/>
              </a:rPr>
              <a:t>. </a:t>
            </a:r>
            <a:r>
              <a:rPr sz="714" b="1" spc="-95"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eyden</a:t>
            </a:r>
            <a:r>
              <a:rPr sz="714" b="1" spc="-24" dirty="0">
                <a:solidFill>
                  <a:srgbClr val="231F20"/>
                </a:solidFill>
                <a:latin typeface="NewJuneBold"/>
                <a:cs typeface="NewJuneBold"/>
              </a:rPr>
              <a:t> edistäminen ja </a:t>
            </a:r>
            <a:r>
              <a:rPr sz="714" b="1" spc="-29" dirty="0">
                <a:solidFill>
                  <a:srgbClr val="231F20"/>
                </a:solidFill>
                <a:latin typeface="NewJuneBold"/>
                <a:cs typeface="NewJuneBold"/>
              </a:rPr>
              <a:t>potilaan</a:t>
            </a:r>
            <a:r>
              <a:rPr sz="714" b="1" spc="-24" dirty="0">
                <a:solidFill>
                  <a:srgbClr val="231F20"/>
                </a:solidFill>
                <a:latin typeface="NewJuneBold"/>
                <a:cs typeface="NewJuneBold"/>
              </a:rPr>
              <a:t> </a:t>
            </a:r>
            <a:r>
              <a:rPr sz="714" b="1" spc="-29" dirty="0">
                <a:solidFill>
                  <a:srgbClr val="231F20"/>
                </a:solidFill>
                <a:latin typeface="NewJuneBold"/>
                <a:cs typeface="NewJuneBold"/>
              </a:rPr>
              <a:t>ohjauksen</a:t>
            </a:r>
            <a:r>
              <a:rPr sz="714" b="1" spc="-24" dirty="0">
                <a:solidFill>
                  <a:srgbClr val="231F20"/>
                </a:solidFill>
                <a:latin typeface="NewJuneBold"/>
                <a:cs typeface="NewJuneBold"/>
              </a:rPr>
              <a:t> </a:t>
            </a:r>
            <a:r>
              <a:rPr sz="714" b="1" spc="-29" dirty="0">
                <a:solidFill>
                  <a:srgbClr val="231F20"/>
                </a:solidFill>
                <a:latin typeface="NewJuneBold"/>
                <a:cs typeface="NewJuneBold"/>
              </a:rPr>
              <a:t>työmene</a:t>
            </a:r>
            <a:r>
              <a:rPr sz="714" b="1" spc="-33" dirty="0">
                <a:solidFill>
                  <a:srgbClr val="231F20"/>
                </a:solidFill>
                <a:latin typeface="NewJuneBold"/>
                <a:cs typeface="NewJuneBold"/>
              </a:rPr>
              <a:t>t</a:t>
            </a:r>
            <a:r>
              <a:rPr sz="714" b="1" spc="-29" dirty="0">
                <a:solidFill>
                  <a:srgbClr val="231F20"/>
                </a:solidFill>
                <a:latin typeface="NewJuneBold"/>
                <a:cs typeface="NewJuneBold"/>
              </a:rPr>
              <a:t>elmät,</a:t>
            </a:r>
            <a:r>
              <a:rPr sz="714" b="1" spc="-24" dirty="0">
                <a:solidFill>
                  <a:srgbClr val="231F20"/>
                </a:solidFill>
                <a:latin typeface="NewJuneBold"/>
                <a:cs typeface="NewJuneBold"/>
              </a:rPr>
              <a:t> </a:t>
            </a:r>
            <a:r>
              <a:rPr sz="714" b="1" spc="-33" dirty="0">
                <a:solidFill>
                  <a:srgbClr val="231F20"/>
                </a:solidFill>
                <a:latin typeface="NewJuneBold"/>
                <a:cs typeface="NewJuneBold"/>
              </a:rPr>
              <a:t>Ment</a:t>
            </a:r>
            <a:r>
              <a:rPr sz="714" b="1" spc="-24" dirty="0">
                <a:solidFill>
                  <a:srgbClr val="231F20"/>
                </a:solidFill>
                <a:latin typeface="NewJuneBold"/>
                <a:cs typeface="NewJuneBold"/>
              </a:rPr>
              <a:t>orointi ja opis</a:t>
            </a:r>
            <a:r>
              <a:rPr sz="714" b="1" spc="-43" dirty="0">
                <a:solidFill>
                  <a:srgbClr val="231F20"/>
                </a:solidFill>
                <a:latin typeface="NewJuneBold"/>
                <a:cs typeface="NewJuneBold"/>
              </a:rPr>
              <a:t>k</a:t>
            </a:r>
            <a:r>
              <a:rPr sz="714" b="1" spc="-24" dirty="0">
                <a:solidFill>
                  <a:srgbClr val="231F20"/>
                </a:solidFill>
                <a:latin typeface="NewJuneBold"/>
                <a:cs typeface="NewJuneBold"/>
              </a:rPr>
              <a:t>elijan </a:t>
            </a:r>
            <a:r>
              <a:rPr sz="714" b="1" spc="-29" dirty="0">
                <a:solidFill>
                  <a:srgbClr val="231F20"/>
                </a:solidFill>
                <a:latin typeface="NewJuneBold"/>
                <a:cs typeface="NewJuneBold"/>
              </a:rPr>
              <a:t>ohjaus,</a:t>
            </a:r>
            <a:r>
              <a:rPr sz="714" b="1" spc="-14" dirty="0">
                <a:solidFill>
                  <a:srgbClr val="231F20"/>
                </a:solidFill>
                <a:latin typeface="NewJuneBold"/>
                <a:cs typeface="NewJuneBold"/>
              </a:rPr>
              <a:t> </a:t>
            </a:r>
            <a:r>
              <a:rPr sz="714" b="1" spc="-29" dirty="0">
                <a:solidFill>
                  <a:srgbClr val="231F20"/>
                </a:solidFill>
                <a:latin typeface="NewJuneBold"/>
                <a:cs typeface="NewJuneBold"/>
              </a:rPr>
              <a:t>Haas</a:t>
            </a:r>
            <a:r>
              <a:rPr sz="714" b="1" spc="-33" dirty="0">
                <a:solidFill>
                  <a:srgbClr val="231F20"/>
                </a:solidFill>
                <a:latin typeface="NewJuneBold"/>
                <a:cs typeface="NewJuneBold"/>
              </a:rPr>
              <a:t>t</a:t>
            </a:r>
            <a:r>
              <a:rPr sz="714" b="1" spc="-24" dirty="0">
                <a:solidFill>
                  <a:srgbClr val="231F20"/>
                </a:solidFill>
                <a:latin typeface="NewJuneBold"/>
                <a:cs typeface="NewJuneBold"/>
              </a:rPr>
              <a:t>eelliset</a:t>
            </a:r>
            <a:r>
              <a:rPr sz="714" b="1" dirty="0">
                <a:solidFill>
                  <a:srgbClr val="231F20"/>
                </a:solidFill>
                <a:latin typeface="NewJuneBold"/>
                <a:cs typeface="NewJuneBold"/>
              </a:rPr>
              <a:t> </a:t>
            </a:r>
            <a:r>
              <a:rPr sz="714" b="1" spc="-43" dirty="0">
                <a:solidFill>
                  <a:srgbClr val="231F20"/>
                </a:solidFill>
                <a:latin typeface="NewJuneBold"/>
                <a:cs typeface="NewJuneBold"/>
              </a:rPr>
              <a:t> </a:t>
            </a:r>
            <a:r>
              <a:rPr sz="714" b="1" spc="-29" dirty="0">
                <a:solidFill>
                  <a:srgbClr val="231F20"/>
                </a:solidFill>
                <a:latin typeface="NewJuneBold"/>
                <a:cs typeface="NewJuneBold"/>
              </a:rPr>
              <a:t>potilastilan</a:t>
            </a:r>
            <a:r>
              <a:rPr sz="714" b="1" spc="-33" dirty="0">
                <a:solidFill>
                  <a:srgbClr val="231F20"/>
                </a:solidFill>
                <a:latin typeface="NewJuneBold"/>
                <a:cs typeface="NewJuneBold"/>
              </a:rPr>
              <a:t>t</a:t>
            </a:r>
            <a:r>
              <a:rPr sz="714" b="1" spc="-29" dirty="0">
                <a:solidFill>
                  <a:srgbClr val="231F20"/>
                </a:solidFill>
                <a:latin typeface="NewJuneBold"/>
                <a:cs typeface="NewJuneBold"/>
              </a:rPr>
              <a:t>eet</a:t>
            </a:r>
            <a:endParaRPr sz="714">
              <a:latin typeface="NewJuneBold"/>
              <a:cs typeface="NewJuneBold"/>
            </a:endParaRPr>
          </a:p>
        </p:txBody>
      </p:sp>
      <p:sp>
        <p:nvSpPr>
          <p:cNvPr id="53" name="object 31"/>
          <p:cNvSpPr txBox="1"/>
          <p:nvPr/>
        </p:nvSpPr>
        <p:spPr>
          <a:xfrm>
            <a:off x="2697927" y="5185075"/>
            <a:ext cx="2820354" cy="161263"/>
          </a:xfrm>
          <a:prstGeom prst="rect">
            <a:avLst/>
          </a:prstGeom>
        </p:spPr>
        <p:txBody>
          <a:bodyPr vert="horz" wrap="square" lIns="0" tIns="0" rIns="0" bIns="0" rtlCol="0">
            <a:spAutoFit/>
          </a:bodyPr>
          <a:lstStyle/>
          <a:p>
            <a:pPr marL="12094">
              <a:lnSpc>
                <a:spcPct val="100000"/>
              </a:lnSpc>
            </a:pPr>
            <a:r>
              <a:rPr sz="1048" b="1" spc="-38" dirty="0">
                <a:solidFill>
                  <a:srgbClr val="EE3D8A"/>
                </a:solidFill>
                <a:latin typeface="NewJuneBold"/>
                <a:cs typeface="NewJuneBold"/>
              </a:rPr>
              <a:t>Hoi</a:t>
            </a:r>
            <a:r>
              <a:rPr sz="1048" b="1" spc="-48" dirty="0">
                <a:solidFill>
                  <a:srgbClr val="EE3D8A"/>
                </a:solidFill>
                <a:latin typeface="NewJuneBold"/>
                <a:cs typeface="NewJuneBold"/>
              </a:rPr>
              <a:t>t</a:t>
            </a:r>
            <a:r>
              <a:rPr sz="1048" b="1" spc="-38" dirty="0">
                <a:solidFill>
                  <a:srgbClr val="EE3D8A"/>
                </a:solidFill>
                <a:latin typeface="NewJuneBold"/>
                <a:cs typeface="NewJuneBold"/>
              </a:rPr>
              <a:t>otyön</a:t>
            </a:r>
            <a:r>
              <a:rPr sz="1048" b="1" spc="-33" dirty="0">
                <a:solidFill>
                  <a:srgbClr val="EE3D8A"/>
                </a:solidFill>
                <a:latin typeface="NewJuneBold"/>
                <a:cs typeface="NewJuneBold"/>
              </a:rPr>
              <a:t> </a:t>
            </a:r>
            <a:r>
              <a:rPr sz="1048" b="1" spc="-38" dirty="0">
                <a:solidFill>
                  <a:srgbClr val="EE3D8A"/>
                </a:solidFill>
                <a:latin typeface="NewJuneBold"/>
                <a:cs typeface="NewJuneBold"/>
              </a:rPr>
              <a:t>s</a:t>
            </a:r>
            <a:r>
              <a:rPr sz="1048" b="1" spc="-57" dirty="0">
                <a:solidFill>
                  <a:srgbClr val="EE3D8A"/>
                </a:solidFill>
                <a:latin typeface="NewJuneBold"/>
                <a:cs typeface="NewJuneBold"/>
              </a:rPr>
              <a:t>ov</a:t>
            </a:r>
            <a:r>
              <a:rPr sz="1048" b="1" spc="-38" dirty="0">
                <a:solidFill>
                  <a:srgbClr val="EE3D8A"/>
                </a:solidFill>
                <a:latin typeface="NewJuneBold"/>
                <a:cs typeface="NewJuneBold"/>
              </a:rPr>
              <a:t>eltaminen</a:t>
            </a:r>
            <a:r>
              <a:rPr sz="1048" b="1" spc="-33" dirty="0">
                <a:solidFill>
                  <a:srgbClr val="EE3D8A"/>
                </a:solidFill>
                <a:latin typeface="NewJuneBold"/>
                <a:cs typeface="NewJuneBold"/>
              </a:rPr>
              <a:t> </a:t>
            </a:r>
            <a:r>
              <a:rPr sz="1048" b="1" spc="-38" dirty="0">
                <a:solidFill>
                  <a:srgbClr val="EE3D8A"/>
                </a:solidFill>
                <a:latin typeface="NewJuneBold"/>
                <a:cs typeface="NewJuneBold"/>
              </a:rPr>
              <a:t>eri</a:t>
            </a:r>
            <a:r>
              <a:rPr sz="1048" b="1" spc="-33" dirty="0">
                <a:solidFill>
                  <a:srgbClr val="EE3D8A"/>
                </a:solidFill>
                <a:latin typeface="NewJuneBold"/>
                <a:cs typeface="NewJuneBold"/>
              </a:rPr>
              <a:t> </a:t>
            </a:r>
            <a:r>
              <a:rPr sz="1048" b="1" spc="-52" dirty="0">
                <a:solidFill>
                  <a:srgbClr val="EE3D8A"/>
                </a:solidFill>
                <a:latin typeface="NewJuneBold"/>
                <a:cs typeface="NewJuneBold"/>
              </a:rPr>
              <a:t>t</a:t>
            </a:r>
            <a:r>
              <a:rPr sz="1048" b="1" spc="-38" dirty="0">
                <a:solidFill>
                  <a:srgbClr val="EE3D8A"/>
                </a:solidFill>
                <a:latin typeface="NewJuneBold"/>
                <a:cs typeface="NewJuneBold"/>
              </a:rPr>
              <a:t>oiminta-alueilla</a:t>
            </a:r>
            <a:endParaRPr sz="1048">
              <a:latin typeface="NewJuneBold"/>
              <a:cs typeface="NewJuneBold"/>
            </a:endParaRPr>
          </a:p>
        </p:txBody>
      </p:sp>
      <p:sp>
        <p:nvSpPr>
          <p:cNvPr id="54" name="Rectangle 53"/>
          <p:cNvSpPr/>
          <p:nvPr/>
        </p:nvSpPr>
        <p:spPr>
          <a:xfrm>
            <a:off x="2557841" y="4631508"/>
            <a:ext cx="4582471" cy="1437982"/>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714" dirty="0"/>
          </a:p>
        </p:txBody>
      </p:sp>
      <p:sp>
        <p:nvSpPr>
          <p:cNvPr id="55" name="TextBox 54"/>
          <p:cNvSpPr txBox="1"/>
          <p:nvPr/>
        </p:nvSpPr>
        <p:spPr>
          <a:xfrm>
            <a:off x="2626047" y="4701827"/>
            <a:ext cx="2016853" cy="297454"/>
          </a:xfrm>
          <a:prstGeom prst="rect">
            <a:avLst/>
          </a:prstGeom>
          <a:noFill/>
        </p:spPr>
        <p:txBody>
          <a:bodyPr wrap="square" rtlCol="0">
            <a:spAutoFit/>
          </a:bodyPr>
          <a:lstStyle/>
          <a:p>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Development</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of  ICT</a:t>
            </a:r>
          </a:p>
        </p:txBody>
      </p:sp>
      <p:sp>
        <p:nvSpPr>
          <p:cNvPr id="56" name="Rectangle 55"/>
          <p:cNvSpPr/>
          <p:nvPr/>
        </p:nvSpPr>
        <p:spPr>
          <a:xfrm>
            <a:off x="2646410" y="4973051"/>
            <a:ext cx="4405333" cy="407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Developing Skills in ICT</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Continuous development of digital electronics,  wireless sensor, programming, </a:t>
            </a:r>
            <a:r>
              <a:rPr lang="en-GB" sz="762" b="1" dirty="0" err="1">
                <a:solidFill>
                  <a:schemeClr val="tx1"/>
                </a:solidFill>
                <a:latin typeface="Tahoma" panose="020B0604030504040204" pitchFamily="34" charset="0"/>
                <a:ea typeface="Tahoma" panose="020B0604030504040204" pitchFamily="34" charset="0"/>
                <a:cs typeface="Tahoma" panose="020B0604030504040204" pitchFamily="34" charset="0"/>
              </a:rPr>
              <a:t>IoT</a:t>
            </a: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  and Big Data analytic skills </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646410" y="5571110"/>
            <a:ext cx="4405333" cy="3902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Developing Skills in Telecommunication</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Wireless and  Mobile Technologies </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8" name="TextBox 57"/>
          <p:cNvSpPr txBox="1"/>
          <p:nvPr/>
        </p:nvSpPr>
        <p:spPr>
          <a:xfrm>
            <a:off x="2626046" y="5315345"/>
            <a:ext cx="3731148" cy="297454"/>
          </a:xfrm>
          <a:prstGeom prst="rect">
            <a:avLst/>
          </a:prstGeom>
          <a:noFill/>
        </p:spPr>
        <p:txBody>
          <a:bodyPr wrap="square" rtlCol="0">
            <a:spAutoFit/>
          </a:bodyPr>
          <a:lstStyle/>
          <a:p>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Development</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of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telecommunication</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829641" y="7242687"/>
            <a:ext cx="3885848" cy="347659"/>
          </a:xfrm>
          <a:prstGeom prst="rect">
            <a:avLst/>
          </a:prstGeom>
        </p:spPr>
        <p:txBody>
          <a:bodyPr vert="horz" wrap="square" lIns="0" tIns="0" rIns="0" bIns="0" rtlCol="0">
            <a:spAutoFit/>
          </a:bodyPr>
          <a:lstStyle/>
          <a:p>
            <a:pPr algn="ctr">
              <a:lnSpc>
                <a:spcPct val="100000"/>
              </a:lnSpc>
            </a:pPr>
            <a:r>
              <a:rPr sz="714" b="1" spc="-57" dirty="0">
                <a:solidFill>
                  <a:srgbClr val="231F20"/>
                </a:solidFill>
                <a:latin typeface="NewJuneBold"/>
                <a:cs typeface="NewJuneBold"/>
              </a:rPr>
              <a:t>V</a:t>
            </a:r>
            <a:r>
              <a:rPr sz="714" b="1" spc="-29" dirty="0">
                <a:solidFill>
                  <a:srgbClr val="231F20"/>
                </a:solidFill>
                <a:latin typeface="NewJuneBold"/>
                <a:cs typeface="NewJuneBold"/>
              </a:rPr>
              <a:t>alinnaiset</a:t>
            </a:r>
            <a:r>
              <a:rPr sz="714" b="1" spc="-24" dirty="0">
                <a:solidFill>
                  <a:srgbClr val="231F20"/>
                </a:solidFill>
                <a:latin typeface="NewJuneBold"/>
                <a:cs typeface="NewJuneBold"/>
              </a:rPr>
              <a:t> </a:t>
            </a:r>
            <a:r>
              <a:rPr sz="714" b="1" spc="-29" dirty="0">
                <a:solidFill>
                  <a:srgbClr val="231F20"/>
                </a:solidFill>
                <a:latin typeface="NewJuneBold"/>
                <a:cs typeface="NewJuneBold"/>
              </a:rPr>
              <a:t>ammattiopinnot:</a:t>
            </a:r>
            <a:r>
              <a:rPr sz="714" b="1" spc="-24" dirty="0">
                <a:solidFill>
                  <a:srgbClr val="231F20"/>
                </a:solidFill>
                <a:latin typeface="NewJuneBold"/>
                <a:cs typeface="NewJuneBold"/>
              </a:rPr>
              <a:t> </a:t>
            </a:r>
            <a:r>
              <a:rPr sz="714" b="1" spc="-29" dirty="0">
                <a:solidFill>
                  <a:srgbClr val="231F20"/>
                </a:solidFill>
                <a:latin typeface="NewJuneBold"/>
                <a:cs typeface="NewJuneBold"/>
              </a:rPr>
              <a:t>esimerkiksi</a:t>
            </a:r>
            <a:r>
              <a:rPr sz="714" b="1" spc="-24" dirty="0">
                <a:solidFill>
                  <a:srgbClr val="231F20"/>
                </a:solidFill>
                <a:latin typeface="NewJuneBold"/>
                <a:cs typeface="NewJuneBold"/>
              </a:rPr>
              <a:t> </a:t>
            </a:r>
            <a:r>
              <a:rPr sz="714" b="1" spc="-29" dirty="0">
                <a:solidFill>
                  <a:srgbClr val="231F20"/>
                </a:solidFill>
                <a:latin typeface="NewJuneBold"/>
                <a:cs typeface="NewJuneBold"/>
              </a:rPr>
              <a:t>Akuutisti</a:t>
            </a:r>
            <a:r>
              <a:rPr sz="714" b="1" spc="-24" dirty="0">
                <a:solidFill>
                  <a:srgbClr val="231F20"/>
                </a:solidFill>
                <a:latin typeface="NewJuneBold"/>
                <a:cs typeface="NewJuneBold"/>
              </a:rPr>
              <a:t> sairaan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C</a:t>
            </a:r>
            <a:r>
              <a:rPr sz="714" b="1" spc="-29" dirty="0">
                <a:solidFill>
                  <a:srgbClr val="231F20"/>
                </a:solidFill>
                <a:latin typeface="NewJuneBold"/>
                <a:cs typeface="NewJuneBold"/>
              </a:rPr>
              <a:t>ommunity</a:t>
            </a:r>
            <a:endParaRPr sz="714">
              <a:latin typeface="NewJuneBold"/>
              <a:cs typeface="NewJuneBold"/>
            </a:endParaRPr>
          </a:p>
          <a:p>
            <a:pPr marL="12094" marR="4838" algn="ctr">
              <a:lnSpc>
                <a:spcPct val="111100"/>
              </a:lnSpc>
            </a:pPr>
            <a:r>
              <a:rPr sz="714" b="1" spc="-29" dirty="0">
                <a:solidFill>
                  <a:srgbClr val="231F20"/>
                </a:solidFill>
                <a:latin typeface="NewJuneBold"/>
                <a:cs typeface="NewJuneBold"/>
              </a:rPr>
              <a:t>co-creation</a:t>
            </a:r>
            <a:r>
              <a:rPr sz="714" b="1" spc="-24" dirty="0">
                <a:solidFill>
                  <a:srgbClr val="231F20"/>
                </a:solidFill>
                <a:latin typeface="NewJuneBold"/>
                <a:cs typeface="NewJuneBold"/>
              </a:rPr>
              <a:t> </a:t>
            </a:r>
            <a:r>
              <a:rPr sz="714" b="1" spc="-29" dirty="0">
                <a:solidFill>
                  <a:srgbClr val="231F20"/>
                </a:solidFill>
                <a:latin typeface="NewJuneBold"/>
                <a:cs typeface="NewJuneBold"/>
              </a:rPr>
              <a:t>modelling,</a:t>
            </a:r>
            <a:r>
              <a:rPr sz="714" b="1" spc="-24" dirty="0">
                <a:solidFill>
                  <a:srgbClr val="231F20"/>
                </a:solidFill>
                <a:latin typeface="NewJuneBold"/>
                <a:cs typeface="NewJuneBold"/>
              </a:rPr>
              <a:t> Mielen</a:t>
            </a:r>
            <a:r>
              <a:rPr sz="714" b="1" spc="-33"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eys-</a:t>
            </a:r>
            <a:r>
              <a:rPr sz="714" b="1" spc="-24" dirty="0">
                <a:solidFill>
                  <a:srgbClr val="231F20"/>
                </a:solidFill>
                <a:latin typeface="NewJuneBold"/>
                <a:cs typeface="NewJuneBold"/>
              </a:rPr>
              <a:t> ja päihdety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P</a:t>
            </a:r>
            <a:r>
              <a:rPr sz="714" b="1" spc="-29" dirty="0">
                <a:solidFill>
                  <a:srgbClr val="231F20"/>
                </a:solidFill>
                <a:latin typeface="NewJuneBold"/>
                <a:cs typeface="NewJuneBold"/>
              </a:rPr>
              <a:t>erioperatiivinen</a:t>
            </a:r>
            <a:r>
              <a:rPr sz="714" b="1" spc="-24" dirty="0">
                <a:solidFill>
                  <a:srgbClr val="231F20"/>
                </a:solidFill>
                <a:latin typeface="NewJuneBold"/>
                <a:cs typeface="NewJuneBold"/>
              </a:rPr>
              <a:t>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52" dirty="0">
                <a:solidFill>
                  <a:srgbClr val="231F20"/>
                </a:solidFill>
                <a:latin typeface="NewJuneBold"/>
                <a:cs typeface="NewJuneBold"/>
              </a:rPr>
              <a:t>ö</a:t>
            </a:r>
            <a:r>
              <a:rPr sz="714" b="1" spc="-24" dirty="0">
                <a:solidFill>
                  <a:srgbClr val="231F20"/>
                </a:solidFill>
                <a:latin typeface="NewJuneBold"/>
                <a:cs typeface="NewJuneBold"/>
              </a:rPr>
              <a:t>. </a:t>
            </a:r>
            <a:r>
              <a:rPr sz="714" b="1" spc="-95"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eyden</a:t>
            </a:r>
            <a:r>
              <a:rPr sz="714" b="1" spc="-24" dirty="0">
                <a:solidFill>
                  <a:srgbClr val="231F20"/>
                </a:solidFill>
                <a:latin typeface="NewJuneBold"/>
                <a:cs typeface="NewJuneBold"/>
              </a:rPr>
              <a:t> edistäminen ja </a:t>
            </a:r>
            <a:r>
              <a:rPr sz="714" b="1" spc="-29" dirty="0">
                <a:solidFill>
                  <a:srgbClr val="231F20"/>
                </a:solidFill>
                <a:latin typeface="NewJuneBold"/>
                <a:cs typeface="NewJuneBold"/>
              </a:rPr>
              <a:t>potilaan</a:t>
            </a:r>
            <a:r>
              <a:rPr sz="714" b="1" spc="-24" dirty="0">
                <a:solidFill>
                  <a:srgbClr val="231F20"/>
                </a:solidFill>
                <a:latin typeface="NewJuneBold"/>
                <a:cs typeface="NewJuneBold"/>
              </a:rPr>
              <a:t> </a:t>
            </a:r>
            <a:r>
              <a:rPr sz="714" b="1" spc="-29" dirty="0">
                <a:solidFill>
                  <a:srgbClr val="231F20"/>
                </a:solidFill>
                <a:latin typeface="NewJuneBold"/>
                <a:cs typeface="NewJuneBold"/>
              </a:rPr>
              <a:t>ohjauksen</a:t>
            </a:r>
            <a:r>
              <a:rPr sz="714" b="1" spc="-24" dirty="0">
                <a:solidFill>
                  <a:srgbClr val="231F20"/>
                </a:solidFill>
                <a:latin typeface="NewJuneBold"/>
                <a:cs typeface="NewJuneBold"/>
              </a:rPr>
              <a:t> </a:t>
            </a:r>
            <a:r>
              <a:rPr sz="714" b="1" spc="-29" dirty="0">
                <a:solidFill>
                  <a:srgbClr val="231F20"/>
                </a:solidFill>
                <a:latin typeface="NewJuneBold"/>
                <a:cs typeface="NewJuneBold"/>
              </a:rPr>
              <a:t>työmene</a:t>
            </a:r>
            <a:r>
              <a:rPr sz="714" b="1" spc="-33" dirty="0">
                <a:solidFill>
                  <a:srgbClr val="231F20"/>
                </a:solidFill>
                <a:latin typeface="NewJuneBold"/>
                <a:cs typeface="NewJuneBold"/>
              </a:rPr>
              <a:t>t</a:t>
            </a:r>
            <a:r>
              <a:rPr sz="714" b="1" spc="-29" dirty="0">
                <a:solidFill>
                  <a:srgbClr val="231F20"/>
                </a:solidFill>
                <a:latin typeface="NewJuneBold"/>
                <a:cs typeface="NewJuneBold"/>
              </a:rPr>
              <a:t>elmät,</a:t>
            </a:r>
            <a:r>
              <a:rPr sz="714" b="1" spc="-24" dirty="0">
                <a:solidFill>
                  <a:srgbClr val="231F20"/>
                </a:solidFill>
                <a:latin typeface="NewJuneBold"/>
                <a:cs typeface="NewJuneBold"/>
              </a:rPr>
              <a:t> </a:t>
            </a:r>
            <a:r>
              <a:rPr sz="714" b="1" spc="-33" dirty="0">
                <a:solidFill>
                  <a:srgbClr val="231F20"/>
                </a:solidFill>
                <a:latin typeface="NewJuneBold"/>
                <a:cs typeface="NewJuneBold"/>
              </a:rPr>
              <a:t>Ment</a:t>
            </a:r>
            <a:r>
              <a:rPr sz="714" b="1" spc="-24" dirty="0">
                <a:solidFill>
                  <a:srgbClr val="231F20"/>
                </a:solidFill>
                <a:latin typeface="NewJuneBold"/>
                <a:cs typeface="NewJuneBold"/>
              </a:rPr>
              <a:t>orointi ja opis</a:t>
            </a:r>
            <a:r>
              <a:rPr sz="714" b="1" spc="-43" dirty="0">
                <a:solidFill>
                  <a:srgbClr val="231F20"/>
                </a:solidFill>
                <a:latin typeface="NewJuneBold"/>
                <a:cs typeface="NewJuneBold"/>
              </a:rPr>
              <a:t>k</a:t>
            </a:r>
            <a:r>
              <a:rPr sz="714" b="1" spc="-24" dirty="0">
                <a:solidFill>
                  <a:srgbClr val="231F20"/>
                </a:solidFill>
                <a:latin typeface="NewJuneBold"/>
                <a:cs typeface="NewJuneBold"/>
              </a:rPr>
              <a:t>elijan </a:t>
            </a:r>
            <a:r>
              <a:rPr sz="714" b="1" spc="-29" dirty="0">
                <a:solidFill>
                  <a:srgbClr val="231F20"/>
                </a:solidFill>
                <a:latin typeface="NewJuneBold"/>
                <a:cs typeface="NewJuneBold"/>
              </a:rPr>
              <a:t>ohjaus,</a:t>
            </a:r>
            <a:r>
              <a:rPr sz="714" b="1" spc="-14" dirty="0">
                <a:solidFill>
                  <a:srgbClr val="231F20"/>
                </a:solidFill>
                <a:latin typeface="NewJuneBold"/>
                <a:cs typeface="NewJuneBold"/>
              </a:rPr>
              <a:t> </a:t>
            </a:r>
            <a:r>
              <a:rPr sz="714" b="1" spc="-29" dirty="0">
                <a:solidFill>
                  <a:srgbClr val="231F20"/>
                </a:solidFill>
                <a:latin typeface="NewJuneBold"/>
                <a:cs typeface="NewJuneBold"/>
              </a:rPr>
              <a:t>Haas</a:t>
            </a:r>
            <a:r>
              <a:rPr sz="714" b="1" spc="-33" dirty="0">
                <a:solidFill>
                  <a:srgbClr val="231F20"/>
                </a:solidFill>
                <a:latin typeface="NewJuneBold"/>
                <a:cs typeface="NewJuneBold"/>
              </a:rPr>
              <a:t>t</a:t>
            </a:r>
            <a:r>
              <a:rPr sz="714" b="1" spc="-24" dirty="0">
                <a:solidFill>
                  <a:srgbClr val="231F20"/>
                </a:solidFill>
                <a:latin typeface="NewJuneBold"/>
                <a:cs typeface="NewJuneBold"/>
              </a:rPr>
              <a:t>eelliset</a:t>
            </a:r>
            <a:r>
              <a:rPr sz="714" b="1" dirty="0">
                <a:solidFill>
                  <a:srgbClr val="231F20"/>
                </a:solidFill>
                <a:latin typeface="NewJuneBold"/>
                <a:cs typeface="NewJuneBold"/>
              </a:rPr>
              <a:t> </a:t>
            </a:r>
            <a:r>
              <a:rPr sz="714" b="1" spc="-43" dirty="0">
                <a:solidFill>
                  <a:srgbClr val="231F20"/>
                </a:solidFill>
                <a:latin typeface="NewJuneBold"/>
                <a:cs typeface="NewJuneBold"/>
              </a:rPr>
              <a:t> </a:t>
            </a:r>
            <a:r>
              <a:rPr sz="714" b="1" spc="-29" dirty="0">
                <a:solidFill>
                  <a:srgbClr val="231F20"/>
                </a:solidFill>
                <a:latin typeface="NewJuneBold"/>
                <a:cs typeface="NewJuneBold"/>
              </a:rPr>
              <a:t>potilastilan</a:t>
            </a:r>
            <a:r>
              <a:rPr sz="714" b="1" spc="-33" dirty="0">
                <a:solidFill>
                  <a:srgbClr val="231F20"/>
                </a:solidFill>
                <a:latin typeface="NewJuneBold"/>
                <a:cs typeface="NewJuneBold"/>
              </a:rPr>
              <a:t>t</a:t>
            </a:r>
            <a:r>
              <a:rPr sz="714" b="1" spc="-29" dirty="0">
                <a:solidFill>
                  <a:srgbClr val="231F20"/>
                </a:solidFill>
                <a:latin typeface="NewJuneBold"/>
                <a:cs typeface="NewJuneBold"/>
              </a:rPr>
              <a:t>eet</a:t>
            </a:r>
            <a:endParaRPr sz="714">
              <a:latin typeface="NewJuneBold"/>
              <a:cs typeface="NewJuneBold"/>
            </a:endParaRPr>
          </a:p>
        </p:txBody>
      </p:sp>
      <p:sp>
        <p:nvSpPr>
          <p:cNvPr id="60" name="object 31"/>
          <p:cNvSpPr txBox="1"/>
          <p:nvPr/>
        </p:nvSpPr>
        <p:spPr>
          <a:xfrm>
            <a:off x="2697927" y="6935195"/>
            <a:ext cx="2820354" cy="161263"/>
          </a:xfrm>
          <a:prstGeom prst="rect">
            <a:avLst/>
          </a:prstGeom>
        </p:spPr>
        <p:txBody>
          <a:bodyPr vert="horz" wrap="square" lIns="0" tIns="0" rIns="0" bIns="0" rtlCol="0">
            <a:spAutoFit/>
          </a:bodyPr>
          <a:lstStyle/>
          <a:p>
            <a:pPr marL="12094">
              <a:lnSpc>
                <a:spcPct val="100000"/>
              </a:lnSpc>
            </a:pPr>
            <a:r>
              <a:rPr sz="1048" b="1" spc="-38" dirty="0">
                <a:solidFill>
                  <a:srgbClr val="EE3D8A"/>
                </a:solidFill>
                <a:latin typeface="NewJuneBold"/>
                <a:cs typeface="NewJuneBold"/>
              </a:rPr>
              <a:t>Hoi</a:t>
            </a:r>
            <a:r>
              <a:rPr sz="1048" b="1" spc="-48" dirty="0">
                <a:solidFill>
                  <a:srgbClr val="EE3D8A"/>
                </a:solidFill>
                <a:latin typeface="NewJuneBold"/>
                <a:cs typeface="NewJuneBold"/>
              </a:rPr>
              <a:t>t</a:t>
            </a:r>
            <a:r>
              <a:rPr sz="1048" b="1" spc="-38" dirty="0">
                <a:solidFill>
                  <a:srgbClr val="EE3D8A"/>
                </a:solidFill>
                <a:latin typeface="NewJuneBold"/>
                <a:cs typeface="NewJuneBold"/>
              </a:rPr>
              <a:t>otyön</a:t>
            </a:r>
            <a:r>
              <a:rPr sz="1048" b="1" spc="-33" dirty="0">
                <a:solidFill>
                  <a:srgbClr val="EE3D8A"/>
                </a:solidFill>
                <a:latin typeface="NewJuneBold"/>
                <a:cs typeface="NewJuneBold"/>
              </a:rPr>
              <a:t> </a:t>
            </a:r>
            <a:r>
              <a:rPr sz="1048" b="1" spc="-38" dirty="0">
                <a:solidFill>
                  <a:srgbClr val="EE3D8A"/>
                </a:solidFill>
                <a:latin typeface="NewJuneBold"/>
                <a:cs typeface="NewJuneBold"/>
              </a:rPr>
              <a:t>s</a:t>
            </a:r>
            <a:r>
              <a:rPr sz="1048" b="1" spc="-57" dirty="0">
                <a:solidFill>
                  <a:srgbClr val="EE3D8A"/>
                </a:solidFill>
                <a:latin typeface="NewJuneBold"/>
                <a:cs typeface="NewJuneBold"/>
              </a:rPr>
              <a:t>ov</a:t>
            </a:r>
            <a:r>
              <a:rPr sz="1048" b="1" spc="-38" dirty="0">
                <a:solidFill>
                  <a:srgbClr val="EE3D8A"/>
                </a:solidFill>
                <a:latin typeface="NewJuneBold"/>
                <a:cs typeface="NewJuneBold"/>
              </a:rPr>
              <a:t>eltaminen</a:t>
            </a:r>
            <a:r>
              <a:rPr sz="1048" b="1" spc="-33" dirty="0">
                <a:solidFill>
                  <a:srgbClr val="EE3D8A"/>
                </a:solidFill>
                <a:latin typeface="NewJuneBold"/>
                <a:cs typeface="NewJuneBold"/>
              </a:rPr>
              <a:t> </a:t>
            </a:r>
            <a:r>
              <a:rPr sz="1048" b="1" spc="-38" dirty="0">
                <a:solidFill>
                  <a:srgbClr val="EE3D8A"/>
                </a:solidFill>
                <a:latin typeface="NewJuneBold"/>
                <a:cs typeface="NewJuneBold"/>
              </a:rPr>
              <a:t>eri</a:t>
            </a:r>
            <a:r>
              <a:rPr sz="1048" b="1" spc="-33" dirty="0">
                <a:solidFill>
                  <a:srgbClr val="EE3D8A"/>
                </a:solidFill>
                <a:latin typeface="NewJuneBold"/>
                <a:cs typeface="NewJuneBold"/>
              </a:rPr>
              <a:t> </a:t>
            </a:r>
            <a:r>
              <a:rPr sz="1048" b="1" spc="-52" dirty="0">
                <a:solidFill>
                  <a:srgbClr val="EE3D8A"/>
                </a:solidFill>
                <a:latin typeface="NewJuneBold"/>
                <a:cs typeface="NewJuneBold"/>
              </a:rPr>
              <a:t>t</a:t>
            </a:r>
            <a:r>
              <a:rPr sz="1048" b="1" spc="-38" dirty="0">
                <a:solidFill>
                  <a:srgbClr val="EE3D8A"/>
                </a:solidFill>
                <a:latin typeface="NewJuneBold"/>
                <a:cs typeface="NewJuneBold"/>
              </a:rPr>
              <a:t>oiminta-alueilla</a:t>
            </a:r>
            <a:endParaRPr sz="1048">
              <a:latin typeface="NewJuneBold"/>
              <a:cs typeface="NewJuneBold"/>
            </a:endParaRPr>
          </a:p>
        </p:txBody>
      </p:sp>
      <p:sp>
        <p:nvSpPr>
          <p:cNvPr id="61" name="Rectangle 60"/>
          <p:cNvSpPr/>
          <p:nvPr/>
        </p:nvSpPr>
        <p:spPr>
          <a:xfrm>
            <a:off x="2557841" y="6381628"/>
            <a:ext cx="4582471" cy="1437982"/>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714" dirty="0"/>
          </a:p>
        </p:txBody>
      </p:sp>
      <p:sp>
        <p:nvSpPr>
          <p:cNvPr id="62" name="TextBox 61"/>
          <p:cNvSpPr txBox="1"/>
          <p:nvPr/>
        </p:nvSpPr>
        <p:spPr>
          <a:xfrm>
            <a:off x="2626047" y="6451947"/>
            <a:ext cx="3618185" cy="297454"/>
          </a:xfrm>
          <a:prstGeom prst="rect">
            <a:avLst/>
          </a:prstGeom>
          <a:noFill/>
        </p:spPr>
        <p:txBody>
          <a:bodyPr wrap="square" rtlCol="0">
            <a:spAutoFit/>
          </a:bodyPr>
          <a:lstStyle/>
          <a:p>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Training of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electronics</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and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project</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646410" y="6723171"/>
            <a:ext cx="4405333" cy="3834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Gaining Skills of ICT basics</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Wide spectrum of software and electronics skills are gained and applied to </a:t>
            </a:r>
            <a:r>
              <a:rPr lang="en-GB" sz="762" b="1" dirty="0" err="1">
                <a:solidFill>
                  <a:schemeClr val="tx1"/>
                </a:solidFill>
                <a:latin typeface="Tahoma" panose="020B0604030504040204" pitchFamily="34" charset="0"/>
                <a:ea typeface="Tahoma" panose="020B0604030504040204" pitchFamily="34" charset="0"/>
                <a:cs typeface="Tahoma" panose="020B0604030504040204" pitchFamily="34" charset="0"/>
              </a:rPr>
              <a:t>IoT</a:t>
            </a: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 systems in projects </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646410" y="7321230"/>
            <a:ext cx="4405333" cy="3902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762" b="1" dirty="0" err="1">
                <a:solidFill>
                  <a:schemeClr val="tx1"/>
                </a:solidFill>
                <a:latin typeface="Tahoma" panose="020B0604030504040204" pitchFamily="34" charset="0"/>
                <a:ea typeface="Tahoma" panose="020B0604030504040204" pitchFamily="34" charset="0"/>
                <a:cs typeface="Tahoma" panose="020B0604030504040204" pitchFamily="34" charset="0"/>
              </a:rPr>
              <a:t>Undestanding</a:t>
            </a: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 of Industrial Internet and Digital Health Ecosystems</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Applications from sensors to analytics are studied and developed in studies and projects</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5" name="TextBox 64"/>
          <p:cNvSpPr txBox="1"/>
          <p:nvPr/>
        </p:nvSpPr>
        <p:spPr>
          <a:xfrm>
            <a:off x="2626046" y="7065464"/>
            <a:ext cx="2453441" cy="297454"/>
          </a:xfrm>
          <a:prstGeom prst="rect">
            <a:avLst/>
          </a:prstGeom>
          <a:noFill/>
        </p:spPr>
        <p:txBody>
          <a:bodyPr wrap="square" rtlCol="0">
            <a:spAutoFit/>
          </a:bodyPr>
          <a:lstStyle/>
          <a:p>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application</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areas</a:t>
            </a:r>
            <a:endPar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829799" y="9074203"/>
            <a:ext cx="3885848" cy="347659"/>
          </a:xfrm>
          <a:prstGeom prst="rect">
            <a:avLst/>
          </a:prstGeom>
        </p:spPr>
        <p:txBody>
          <a:bodyPr vert="horz" wrap="square" lIns="0" tIns="0" rIns="0" bIns="0" rtlCol="0">
            <a:spAutoFit/>
          </a:bodyPr>
          <a:lstStyle/>
          <a:p>
            <a:pPr algn="ctr">
              <a:lnSpc>
                <a:spcPct val="100000"/>
              </a:lnSpc>
            </a:pPr>
            <a:r>
              <a:rPr sz="714" b="1" spc="-57" dirty="0">
                <a:solidFill>
                  <a:srgbClr val="231F20"/>
                </a:solidFill>
                <a:latin typeface="NewJuneBold"/>
                <a:cs typeface="NewJuneBold"/>
              </a:rPr>
              <a:t>V</a:t>
            </a:r>
            <a:r>
              <a:rPr sz="714" b="1" spc="-29" dirty="0">
                <a:solidFill>
                  <a:srgbClr val="231F20"/>
                </a:solidFill>
                <a:latin typeface="NewJuneBold"/>
                <a:cs typeface="NewJuneBold"/>
              </a:rPr>
              <a:t>alinnaiset</a:t>
            </a:r>
            <a:r>
              <a:rPr sz="714" b="1" spc="-24" dirty="0">
                <a:solidFill>
                  <a:srgbClr val="231F20"/>
                </a:solidFill>
                <a:latin typeface="NewJuneBold"/>
                <a:cs typeface="NewJuneBold"/>
              </a:rPr>
              <a:t> </a:t>
            </a:r>
            <a:r>
              <a:rPr sz="714" b="1" spc="-29" dirty="0">
                <a:solidFill>
                  <a:srgbClr val="231F20"/>
                </a:solidFill>
                <a:latin typeface="NewJuneBold"/>
                <a:cs typeface="NewJuneBold"/>
              </a:rPr>
              <a:t>ammattiopinnot:</a:t>
            </a:r>
            <a:r>
              <a:rPr sz="714" b="1" spc="-24" dirty="0">
                <a:solidFill>
                  <a:srgbClr val="231F20"/>
                </a:solidFill>
                <a:latin typeface="NewJuneBold"/>
                <a:cs typeface="NewJuneBold"/>
              </a:rPr>
              <a:t> </a:t>
            </a:r>
            <a:r>
              <a:rPr sz="714" b="1" spc="-29" dirty="0">
                <a:solidFill>
                  <a:srgbClr val="231F20"/>
                </a:solidFill>
                <a:latin typeface="NewJuneBold"/>
                <a:cs typeface="NewJuneBold"/>
              </a:rPr>
              <a:t>esimerkiksi</a:t>
            </a:r>
            <a:r>
              <a:rPr sz="714" b="1" spc="-24" dirty="0">
                <a:solidFill>
                  <a:srgbClr val="231F20"/>
                </a:solidFill>
                <a:latin typeface="NewJuneBold"/>
                <a:cs typeface="NewJuneBold"/>
              </a:rPr>
              <a:t> </a:t>
            </a:r>
            <a:r>
              <a:rPr sz="714" b="1" spc="-29" dirty="0">
                <a:solidFill>
                  <a:srgbClr val="231F20"/>
                </a:solidFill>
                <a:latin typeface="NewJuneBold"/>
                <a:cs typeface="NewJuneBold"/>
              </a:rPr>
              <a:t>Akuutisti</a:t>
            </a:r>
            <a:r>
              <a:rPr sz="714" b="1" spc="-24" dirty="0">
                <a:solidFill>
                  <a:srgbClr val="231F20"/>
                </a:solidFill>
                <a:latin typeface="NewJuneBold"/>
                <a:cs typeface="NewJuneBold"/>
              </a:rPr>
              <a:t> sairaan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C</a:t>
            </a:r>
            <a:r>
              <a:rPr sz="714" b="1" spc="-29" dirty="0">
                <a:solidFill>
                  <a:srgbClr val="231F20"/>
                </a:solidFill>
                <a:latin typeface="NewJuneBold"/>
                <a:cs typeface="NewJuneBold"/>
              </a:rPr>
              <a:t>ommunity</a:t>
            </a:r>
            <a:endParaRPr sz="714">
              <a:latin typeface="NewJuneBold"/>
              <a:cs typeface="NewJuneBold"/>
            </a:endParaRPr>
          </a:p>
          <a:p>
            <a:pPr marL="12094" marR="4838" algn="ctr">
              <a:lnSpc>
                <a:spcPct val="111100"/>
              </a:lnSpc>
            </a:pPr>
            <a:r>
              <a:rPr sz="714" b="1" spc="-29" dirty="0">
                <a:solidFill>
                  <a:srgbClr val="231F20"/>
                </a:solidFill>
                <a:latin typeface="NewJuneBold"/>
                <a:cs typeface="NewJuneBold"/>
              </a:rPr>
              <a:t>co-creation</a:t>
            </a:r>
            <a:r>
              <a:rPr sz="714" b="1" spc="-24" dirty="0">
                <a:solidFill>
                  <a:srgbClr val="231F20"/>
                </a:solidFill>
                <a:latin typeface="NewJuneBold"/>
                <a:cs typeface="NewJuneBold"/>
              </a:rPr>
              <a:t> </a:t>
            </a:r>
            <a:r>
              <a:rPr sz="714" b="1" spc="-29" dirty="0">
                <a:solidFill>
                  <a:srgbClr val="231F20"/>
                </a:solidFill>
                <a:latin typeface="NewJuneBold"/>
                <a:cs typeface="NewJuneBold"/>
              </a:rPr>
              <a:t>modelling,</a:t>
            </a:r>
            <a:r>
              <a:rPr sz="714" b="1" spc="-24" dirty="0">
                <a:solidFill>
                  <a:srgbClr val="231F20"/>
                </a:solidFill>
                <a:latin typeface="NewJuneBold"/>
                <a:cs typeface="NewJuneBold"/>
              </a:rPr>
              <a:t> Mielen</a:t>
            </a:r>
            <a:r>
              <a:rPr sz="714" b="1" spc="-33"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eys-</a:t>
            </a:r>
            <a:r>
              <a:rPr sz="714" b="1" spc="-24" dirty="0">
                <a:solidFill>
                  <a:srgbClr val="231F20"/>
                </a:solidFill>
                <a:latin typeface="NewJuneBold"/>
                <a:cs typeface="NewJuneBold"/>
              </a:rPr>
              <a:t> ja päihdety</a:t>
            </a:r>
            <a:r>
              <a:rPr sz="714" b="1" spc="-43" dirty="0">
                <a:solidFill>
                  <a:srgbClr val="231F20"/>
                </a:solidFill>
                <a:latin typeface="NewJuneBold"/>
                <a:cs typeface="NewJuneBold"/>
              </a:rPr>
              <a:t>ö</a:t>
            </a:r>
            <a:r>
              <a:rPr sz="714" b="1" spc="-24" dirty="0">
                <a:solidFill>
                  <a:srgbClr val="231F20"/>
                </a:solidFill>
                <a:latin typeface="NewJuneBold"/>
                <a:cs typeface="NewJuneBold"/>
              </a:rPr>
              <a:t>, </a:t>
            </a:r>
            <a:r>
              <a:rPr sz="714" b="1" spc="-43" dirty="0">
                <a:solidFill>
                  <a:srgbClr val="231F20"/>
                </a:solidFill>
                <a:latin typeface="NewJuneBold"/>
                <a:cs typeface="NewJuneBold"/>
              </a:rPr>
              <a:t>P</a:t>
            </a:r>
            <a:r>
              <a:rPr sz="714" b="1" spc="-29" dirty="0">
                <a:solidFill>
                  <a:srgbClr val="231F20"/>
                </a:solidFill>
                <a:latin typeface="NewJuneBold"/>
                <a:cs typeface="NewJuneBold"/>
              </a:rPr>
              <a:t>erioperatiivinen</a:t>
            </a:r>
            <a:r>
              <a:rPr sz="714" b="1" spc="-24" dirty="0">
                <a:solidFill>
                  <a:srgbClr val="231F20"/>
                </a:solidFill>
                <a:latin typeface="NewJuneBold"/>
                <a:cs typeface="NewJuneBold"/>
              </a:rPr>
              <a:t> </a:t>
            </a:r>
            <a:r>
              <a:rPr sz="714" b="1" spc="-29" dirty="0">
                <a:solidFill>
                  <a:srgbClr val="231F20"/>
                </a:solidFill>
                <a:latin typeface="NewJuneBold"/>
                <a:cs typeface="NewJuneBold"/>
              </a:rPr>
              <a:t>hoi</a:t>
            </a:r>
            <a:r>
              <a:rPr sz="714" b="1" spc="-33" dirty="0">
                <a:solidFill>
                  <a:srgbClr val="231F20"/>
                </a:solidFill>
                <a:latin typeface="NewJuneBold"/>
                <a:cs typeface="NewJuneBold"/>
              </a:rPr>
              <a:t>t</a:t>
            </a:r>
            <a:r>
              <a:rPr sz="714" b="1" spc="-29" dirty="0">
                <a:solidFill>
                  <a:srgbClr val="231F20"/>
                </a:solidFill>
                <a:latin typeface="NewJuneBold"/>
                <a:cs typeface="NewJuneBold"/>
              </a:rPr>
              <a:t>oty</a:t>
            </a:r>
            <a:r>
              <a:rPr sz="714" b="1" spc="-52" dirty="0">
                <a:solidFill>
                  <a:srgbClr val="231F20"/>
                </a:solidFill>
                <a:latin typeface="NewJuneBold"/>
                <a:cs typeface="NewJuneBold"/>
              </a:rPr>
              <a:t>ö</a:t>
            </a:r>
            <a:r>
              <a:rPr sz="714" b="1" spc="-24" dirty="0">
                <a:solidFill>
                  <a:srgbClr val="231F20"/>
                </a:solidFill>
                <a:latin typeface="NewJuneBold"/>
                <a:cs typeface="NewJuneBold"/>
              </a:rPr>
              <a:t>. </a:t>
            </a:r>
            <a:r>
              <a:rPr sz="714" b="1" spc="-95" dirty="0">
                <a:solidFill>
                  <a:srgbClr val="231F20"/>
                </a:solidFill>
                <a:latin typeface="NewJuneBold"/>
                <a:cs typeface="NewJuneBold"/>
              </a:rPr>
              <a:t>T</a:t>
            </a:r>
            <a:r>
              <a:rPr sz="714" b="1" spc="-24" dirty="0">
                <a:solidFill>
                  <a:srgbClr val="231F20"/>
                </a:solidFill>
                <a:latin typeface="NewJuneBold"/>
                <a:cs typeface="NewJuneBold"/>
              </a:rPr>
              <a:t>er</a:t>
            </a:r>
            <a:r>
              <a:rPr sz="714" b="1" spc="-38" dirty="0">
                <a:solidFill>
                  <a:srgbClr val="231F20"/>
                </a:solidFill>
                <a:latin typeface="NewJuneBold"/>
                <a:cs typeface="NewJuneBold"/>
              </a:rPr>
              <a:t>v</a:t>
            </a:r>
            <a:r>
              <a:rPr sz="714" b="1" spc="-29" dirty="0">
                <a:solidFill>
                  <a:srgbClr val="231F20"/>
                </a:solidFill>
                <a:latin typeface="NewJuneBold"/>
                <a:cs typeface="NewJuneBold"/>
              </a:rPr>
              <a:t>eyden</a:t>
            </a:r>
            <a:r>
              <a:rPr sz="714" b="1" spc="-24" dirty="0">
                <a:solidFill>
                  <a:srgbClr val="231F20"/>
                </a:solidFill>
                <a:latin typeface="NewJuneBold"/>
                <a:cs typeface="NewJuneBold"/>
              </a:rPr>
              <a:t> edistäminen ja </a:t>
            </a:r>
            <a:r>
              <a:rPr sz="714" b="1" spc="-29" dirty="0">
                <a:solidFill>
                  <a:srgbClr val="231F20"/>
                </a:solidFill>
                <a:latin typeface="NewJuneBold"/>
                <a:cs typeface="NewJuneBold"/>
              </a:rPr>
              <a:t>potilaan</a:t>
            </a:r>
            <a:r>
              <a:rPr sz="714" b="1" spc="-24" dirty="0">
                <a:solidFill>
                  <a:srgbClr val="231F20"/>
                </a:solidFill>
                <a:latin typeface="NewJuneBold"/>
                <a:cs typeface="NewJuneBold"/>
              </a:rPr>
              <a:t> </a:t>
            </a:r>
            <a:r>
              <a:rPr sz="714" b="1" spc="-29" dirty="0">
                <a:solidFill>
                  <a:srgbClr val="231F20"/>
                </a:solidFill>
                <a:latin typeface="NewJuneBold"/>
                <a:cs typeface="NewJuneBold"/>
              </a:rPr>
              <a:t>ohjauksen</a:t>
            </a:r>
            <a:r>
              <a:rPr sz="714" b="1" spc="-24" dirty="0">
                <a:solidFill>
                  <a:srgbClr val="231F20"/>
                </a:solidFill>
                <a:latin typeface="NewJuneBold"/>
                <a:cs typeface="NewJuneBold"/>
              </a:rPr>
              <a:t> </a:t>
            </a:r>
            <a:r>
              <a:rPr sz="714" b="1" spc="-29" dirty="0">
                <a:solidFill>
                  <a:srgbClr val="231F20"/>
                </a:solidFill>
                <a:latin typeface="NewJuneBold"/>
                <a:cs typeface="NewJuneBold"/>
              </a:rPr>
              <a:t>työmene</a:t>
            </a:r>
            <a:r>
              <a:rPr sz="714" b="1" spc="-33" dirty="0">
                <a:solidFill>
                  <a:srgbClr val="231F20"/>
                </a:solidFill>
                <a:latin typeface="NewJuneBold"/>
                <a:cs typeface="NewJuneBold"/>
              </a:rPr>
              <a:t>t</a:t>
            </a:r>
            <a:r>
              <a:rPr sz="714" b="1" spc="-29" dirty="0">
                <a:solidFill>
                  <a:srgbClr val="231F20"/>
                </a:solidFill>
                <a:latin typeface="NewJuneBold"/>
                <a:cs typeface="NewJuneBold"/>
              </a:rPr>
              <a:t>elmät,</a:t>
            </a:r>
            <a:r>
              <a:rPr sz="714" b="1" spc="-24" dirty="0">
                <a:solidFill>
                  <a:srgbClr val="231F20"/>
                </a:solidFill>
                <a:latin typeface="NewJuneBold"/>
                <a:cs typeface="NewJuneBold"/>
              </a:rPr>
              <a:t> </a:t>
            </a:r>
            <a:r>
              <a:rPr sz="714" b="1" spc="-33" dirty="0">
                <a:solidFill>
                  <a:srgbClr val="231F20"/>
                </a:solidFill>
                <a:latin typeface="NewJuneBold"/>
                <a:cs typeface="NewJuneBold"/>
              </a:rPr>
              <a:t>Ment</a:t>
            </a:r>
            <a:r>
              <a:rPr sz="714" b="1" spc="-24" dirty="0">
                <a:solidFill>
                  <a:srgbClr val="231F20"/>
                </a:solidFill>
                <a:latin typeface="NewJuneBold"/>
                <a:cs typeface="NewJuneBold"/>
              </a:rPr>
              <a:t>orointi ja opis</a:t>
            </a:r>
            <a:r>
              <a:rPr sz="714" b="1" spc="-43" dirty="0">
                <a:solidFill>
                  <a:srgbClr val="231F20"/>
                </a:solidFill>
                <a:latin typeface="NewJuneBold"/>
                <a:cs typeface="NewJuneBold"/>
              </a:rPr>
              <a:t>k</a:t>
            </a:r>
            <a:r>
              <a:rPr sz="714" b="1" spc="-24" dirty="0">
                <a:solidFill>
                  <a:srgbClr val="231F20"/>
                </a:solidFill>
                <a:latin typeface="NewJuneBold"/>
                <a:cs typeface="NewJuneBold"/>
              </a:rPr>
              <a:t>elijan </a:t>
            </a:r>
            <a:r>
              <a:rPr sz="714" b="1" spc="-29" dirty="0">
                <a:solidFill>
                  <a:srgbClr val="231F20"/>
                </a:solidFill>
                <a:latin typeface="NewJuneBold"/>
                <a:cs typeface="NewJuneBold"/>
              </a:rPr>
              <a:t>ohjaus,</a:t>
            </a:r>
            <a:r>
              <a:rPr sz="714" b="1" spc="-14" dirty="0">
                <a:solidFill>
                  <a:srgbClr val="231F20"/>
                </a:solidFill>
                <a:latin typeface="NewJuneBold"/>
                <a:cs typeface="NewJuneBold"/>
              </a:rPr>
              <a:t> </a:t>
            </a:r>
            <a:r>
              <a:rPr sz="714" b="1" spc="-29" dirty="0">
                <a:solidFill>
                  <a:srgbClr val="231F20"/>
                </a:solidFill>
                <a:latin typeface="NewJuneBold"/>
                <a:cs typeface="NewJuneBold"/>
              </a:rPr>
              <a:t>Haas</a:t>
            </a:r>
            <a:r>
              <a:rPr sz="714" b="1" spc="-33" dirty="0">
                <a:solidFill>
                  <a:srgbClr val="231F20"/>
                </a:solidFill>
                <a:latin typeface="NewJuneBold"/>
                <a:cs typeface="NewJuneBold"/>
              </a:rPr>
              <a:t>t</a:t>
            </a:r>
            <a:r>
              <a:rPr sz="714" b="1" spc="-24" dirty="0">
                <a:solidFill>
                  <a:srgbClr val="231F20"/>
                </a:solidFill>
                <a:latin typeface="NewJuneBold"/>
                <a:cs typeface="NewJuneBold"/>
              </a:rPr>
              <a:t>eelliset</a:t>
            </a:r>
            <a:r>
              <a:rPr sz="714" b="1" dirty="0">
                <a:solidFill>
                  <a:srgbClr val="231F20"/>
                </a:solidFill>
                <a:latin typeface="NewJuneBold"/>
                <a:cs typeface="NewJuneBold"/>
              </a:rPr>
              <a:t> </a:t>
            </a:r>
            <a:r>
              <a:rPr sz="714" b="1" spc="-43" dirty="0">
                <a:solidFill>
                  <a:srgbClr val="231F20"/>
                </a:solidFill>
                <a:latin typeface="NewJuneBold"/>
                <a:cs typeface="NewJuneBold"/>
              </a:rPr>
              <a:t> </a:t>
            </a:r>
            <a:r>
              <a:rPr sz="714" b="1" spc="-29" dirty="0">
                <a:solidFill>
                  <a:srgbClr val="231F20"/>
                </a:solidFill>
                <a:latin typeface="NewJuneBold"/>
                <a:cs typeface="NewJuneBold"/>
              </a:rPr>
              <a:t>potilastilan</a:t>
            </a:r>
            <a:r>
              <a:rPr sz="714" b="1" spc="-33" dirty="0">
                <a:solidFill>
                  <a:srgbClr val="231F20"/>
                </a:solidFill>
                <a:latin typeface="NewJuneBold"/>
                <a:cs typeface="NewJuneBold"/>
              </a:rPr>
              <a:t>t</a:t>
            </a:r>
            <a:r>
              <a:rPr sz="714" b="1" spc="-29" dirty="0">
                <a:solidFill>
                  <a:srgbClr val="231F20"/>
                </a:solidFill>
                <a:latin typeface="NewJuneBold"/>
                <a:cs typeface="NewJuneBold"/>
              </a:rPr>
              <a:t>eet</a:t>
            </a:r>
            <a:endParaRPr sz="714">
              <a:latin typeface="NewJuneBold"/>
              <a:cs typeface="NewJuneBold"/>
            </a:endParaRPr>
          </a:p>
        </p:txBody>
      </p:sp>
      <p:sp>
        <p:nvSpPr>
          <p:cNvPr id="67" name="object 31"/>
          <p:cNvSpPr txBox="1"/>
          <p:nvPr/>
        </p:nvSpPr>
        <p:spPr>
          <a:xfrm>
            <a:off x="2698085" y="8672120"/>
            <a:ext cx="2820354" cy="161263"/>
          </a:xfrm>
          <a:prstGeom prst="rect">
            <a:avLst/>
          </a:prstGeom>
        </p:spPr>
        <p:txBody>
          <a:bodyPr vert="horz" wrap="square" lIns="0" tIns="0" rIns="0" bIns="0" rtlCol="0">
            <a:spAutoFit/>
          </a:bodyPr>
          <a:lstStyle/>
          <a:p>
            <a:pPr marL="12094">
              <a:lnSpc>
                <a:spcPct val="100000"/>
              </a:lnSpc>
            </a:pPr>
            <a:r>
              <a:rPr sz="1048" b="1" spc="-38" dirty="0">
                <a:solidFill>
                  <a:srgbClr val="EE3D8A"/>
                </a:solidFill>
                <a:latin typeface="NewJuneBold"/>
                <a:cs typeface="NewJuneBold"/>
              </a:rPr>
              <a:t>Hoi</a:t>
            </a:r>
            <a:r>
              <a:rPr sz="1048" b="1" spc="-48" dirty="0">
                <a:solidFill>
                  <a:srgbClr val="EE3D8A"/>
                </a:solidFill>
                <a:latin typeface="NewJuneBold"/>
                <a:cs typeface="NewJuneBold"/>
              </a:rPr>
              <a:t>t</a:t>
            </a:r>
            <a:r>
              <a:rPr sz="1048" b="1" spc="-38" dirty="0">
                <a:solidFill>
                  <a:srgbClr val="EE3D8A"/>
                </a:solidFill>
                <a:latin typeface="NewJuneBold"/>
                <a:cs typeface="NewJuneBold"/>
              </a:rPr>
              <a:t>otyön</a:t>
            </a:r>
            <a:r>
              <a:rPr sz="1048" b="1" spc="-33" dirty="0">
                <a:solidFill>
                  <a:srgbClr val="EE3D8A"/>
                </a:solidFill>
                <a:latin typeface="NewJuneBold"/>
                <a:cs typeface="NewJuneBold"/>
              </a:rPr>
              <a:t> </a:t>
            </a:r>
            <a:r>
              <a:rPr sz="1048" b="1" spc="-38" dirty="0">
                <a:solidFill>
                  <a:srgbClr val="EE3D8A"/>
                </a:solidFill>
                <a:latin typeface="NewJuneBold"/>
                <a:cs typeface="NewJuneBold"/>
              </a:rPr>
              <a:t>s</a:t>
            </a:r>
            <a:r>
              <a:rPr sz="1048" b="1" spc="-57" dirty="0">
                <a:solidFill>
                  <a:srgbClr val="EE3D8A"/>
                </a:solidFill>
                <a:latin typeface="NewJuneBold"/>
                <a:cs typeface="NewJuneBold"/>
              </a:rPr>
              <a:t>ov</a:t>
            </a:r>
            <a:r>
              <a:rPr sz="1048" b="1" spc="-38" dirty="0">
                <a:solidFill>
                  <a:srgbClr val="EE3D8A"/>
                </a:solidFill>
                <a:latin typeface="NewJuneBold"/>
                <a:cs typeface="NewJuneBold"/>
              </a:rPr>
              <a:t>eltaminen</a:t>
            </a:r>
            <a:r>
              <a:rPr sz="1048" b="1" spc="-33" dirty="0">
                <a:solidFill>
                  <a:srgbClr val="EE3D8A"/>
                </a:solidFill>
                <a:latin typeface="NewJuneBold"/>
                <a:cs typeface="NewJuneBold"/>
              </a:rPr>
              <a:t> </a:t>
            </a:r>
            <a:r>
              <a:rPr sz="1048" b="1" spc="-38" dirty="0">
                <a:solidFill>
                  <a:srgbClr val="EE3D8A"/>
                </a:solidFill>
                <a:latin typeface="NewJuneBold"/>
                <a:cs typeface="NewJuneBold"/>
              </a:rPr>
              <a:t>eri</a:t>
            </a:r>
            <a:r>
              <a:rPr sz="1048" b="1" spc="-33" dirty="0">
                <a:solidFill>
                  <a:srgbClr val="EE3D8A"/>
                </a:solidFill>
                <a:latin typeface="NewJuneBold"/>
                <a:cs typeface="NewJuneBold"/>
              </a:rPr>
              <a:t> </a:t>
            </a:r>
            <a:r>
              <a:rPr sz="1048" b="1" spc="-52" dirty="0">
                <a:solidFill>
                  <a:srgbClr val="EE3D8A"/>
                </a:solidFill>
                <a:latin typeface="NewJuneBold"/>
                <a:cs typeface="NewJuneBold"/>
              </a:rPr>
              <a:t>t</a:t>
            </a:r>
            <a:r>
              <a:rPr sz="1048" b="1" spc="-38" dirty="0">
                <a:solidFill>
                  <a:srgbClr val="EE3D8A"/>
                </a:solidFill>
                <a:latin typeface="NewJuneBold"/>
                <a:cs typeface="NewJuneBold"/>
              </a:rPr>
              <a:t>oiminta-alueilla</a:t>
            </a:r>
            <a:endParaRPr sz="1048">
              <a:latin typeface="NewJuneBold"/>
              <a:cs typeface="NewJuneBold"/>
            </a:endParaRPr>
          </a:p>
        </p:txBody>
      </p:sp>
      <p:sp>
        <p:nvSpPr>
          <p:cNvPr id="68" name="Rectangle 67"/>
          <p:cNvSpPr/>
          <p:nvPr/>
        </p:nvSpPr>
        <p:spPr>
          <a:xfrm>
            <a:off x="2557999" y="8140033"/>
            <a:ext cx="4582471" cy="1511093"/>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714" dirty="0"/>
          </a:p>
        </p:txBody>
      </p:sp>
      <p:sp>
        <p:nvSpPr>
          <p:cNvPr id="69" name="TextBox 68"/>
          <p:cNvSpPr txBox="1"/>
          <p:nvPr/>
        </p:nvSpPr>
        <p:spPr>
          <a:xfrm>
            <a:off x="2626205" y="8188872"/>
            <a:ext cx="2775539" cy="297454"/>
          </a:xfrm>
          <a:prstGeom prst="rect">
            <a:avLst/>
          </a:prstGeom>
          <a:noFill/>
        </p:spPr>
        <p:txBody>
          <a:bodyPr wrap="square" rtlCol="0">
            <a:spAutoFit/>
          </a:bodyPr>
          <a:lstStyle/>
          <a:p>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natural</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science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skills</a:t>
            </a:r>
            <a:endPar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646568" y="8460096"/>
            <a:ext cx="4405333" cy="3422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Getting basic Skills of Natural Science</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Mathematics and physics are learned from the IT point of view</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646568" y="9163565"/>
            <a:ext cx="4405333" cy="417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Starting Studies in Communication and Team work</a:t>
            </a:r>
          </a:p>
          <a:p>
            <a:pPr algn="ct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Skills in languages are </a:t>
            </a:r>
            <a:r>
              <a:rPr lang="en-GB" sz="762" b="1" dirty="0" err="1">
                <a:solidFill>
                  <a:schemeClr val="tx1"/>
                </a:solidFill>
                <a:latin typeface="Tahoma" panose="020B0604030504040204" pitchFamily="34" charset="0"/>
                <a:ea typeface="Tahoma" panose="020B0604030504040204" pitchFamily="34" charset="0"/>
                <a:cs typeface="Tahoma" panose="020B0604030504040204" pitchFamily="34" charset="0"/>
              </a:rPr>
              <a:t>trainedin</a:t>
            </a:r>
            <a:r>
              <a:rPr lang="en-GB" sz="762" b="1" dirty="0">
                <a:solidFill>
                  <a:schemeClr val="tx1"/>
                </a:solidFill>
                <a:latin typeface="Tahoma" panose="020B0604030504040204" pitchFamily="34" charset="0"/>
                <a:ea typeface="Tahoma" panose="020B0604030504040204" pitchFamily="34" charset="0"/>
                <a:cs typeface="Tahoma" panose="020B0604030504040204" pitchFamily="34" charset="0"/>
              </a:rPr>
              <a:t> the professional context</a:t>
            </a:r>
          </a:p>
          <a:p>
            <a:pPr algn="ctr"/>
            <a:endParaRPr lang="fi-FI" sz="762"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626046" y="8795737"/>
            <a:ext cx="3651768" cy="297454"/>
          </a:xfrm>
          <a:prstGeom prst="rect">
            <a:avLst/>
          </a:prstGeom>
          <a:noFill/>
        </p:spPr>
        <p:txBody>
          <a:bodyPr wrap="square" rtlCol="0">
            <a:spAutoFit/>
          </a:bodyPr>
          <a:lstStyle/>
          <a:p>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Learning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communication</a:t>
            </a:r>
            <a:r>
              <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rPr>
              <a:t> and team </a:t>
            </a:r>
            <a:r>
              <a:rPr lang="fi-FI" sz="1333" b="1" i="1" dirty="0" err="1">
                <a:solidFill>
                  <a:srgbClr val="EE3D8A"/>
                </a:solidFill>
                <a:latin typeface="Tahoma" panose="020B0604030504040204" pitchFamily="34" charset="0"/>
                <a:ea typeface="Tahoma" panose="020B0604030504040204" pitchFamily="34" charset="0"/>
                <a:cs typeface="Tahoma" panose="020B0604030504040204" pitchFamily="34" charset="0"/>
              </a:rPr>
              <a:t>work</a:t>
            </a:r>
            <a:endParaRPr lang="fi-FI" sz="1333"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6430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B054032608AA8544A2308B5EA6420648" ma:contentTypeVersion="6" ma:contentTypeDescription="Luo uusi asiakirja." ma:contentTypeScope="" ma:versionID="254334e3ab13e74d964a86c38a202ad2">
  <xsd:schema xmlns:xsd="http://www.w3.org/2001/XMLSchema" xmlns:xs="http://www.w3.org/2001/XMLSchema" xmlns:p="http://schemas.microsoft.com/office/2006/metadata/properties" xmlns:ns2="8ccecb44-1966-4758-bf20-049ebb7a10fc" targetNamespace="http://schemas.microsoft.com/office/2006/metadata/properties" ma:root="true" ma:fieldsID="630e961fe4ebdb8819ea798047c2d87e" ns2:_="">
    <xsd:import namespace="8ccecb44-1966-4758-bf20-049ebb7a10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cecb44-1966-4758-bf20-049ebb7a10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3677CF2-6AB1-4B02-8E76-915B2CA89A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cecb44-1966-4758-bf20-049ebb7a10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A502602-BB21-42A1-A924-414914EDC7F0}">
  <ds:schemaRefs>
    <ds:schemaRef ds:uri="http://schemas.microsoft.com/sharepoint/v3/contenttype/forms"/>
  </ds:schemaRefs>
</ds:datastoreItem>
</file>

<file path=customXml/itemProps3.xml><?xml version="1.0" encoding="utf-8"?>
<ds:datastoreItem xmlns:ds="http://schemas.openxmlformats.org/officeDocument/2006/customXml" ds:itemID="{A88FD6CB-0D28-47E3-8C3C-ADFDB9D82837}">
  <ds:schemaRef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8ccecb44-1966-4758-bf20-049ebb7a10fc"/>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3813</TotalTime>
  <Words>635</Words>
  <Application>Microsoft Office PowerPoint</Application>
  <PresentationFormat>Custom</PresentationFormat>
  <Paragraphs>95</Paragraphs>
  <Slides>2</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vt:i4>
      </vt:variant>
    </vt:vector>
  </HeadingPairs>
  <TitlesOfParts>
    <vt:vector size="10" baseType="lpstr">
      <vt:lpstr>Calibri</vt:lpstr>
      <vt:lpstr>NewJuneBold</vt:lpstr>
      <vt:lpstr>NewJuneBook</vt:lpstr>
      <vt:lpstr>NewJuneHeavy</vt:lpstr>
      <vt:lpstr>Tahoma</vt:lpstr>
      <vt:lpstr>Verdana</vt:lpstr>
      <vt:lpstr>Office Theme</vt:lpstr>
      <vt:lpstr>Office Theme</vt:lpstr>
      <vt:lpstr>Bachelor of IoT Engineering 240 cr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Tradenomi 210 OP</dc:title>
  <dc:creator>Petteri Alanko</dc:creator>
  <cp:lastModifiedBy>Arto Toppinen</cp:lastModifiedBy>
  <cp:revision>14</cp:revision>
  <dcterms:created xsi:type="dcterms:W3CDTF">2017-09-20T15:00:41Z</dcterms:created>
  <dcterms:modified xsi:type="dcterms:W3CDTF">2020-12-04T12:14:34Z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2017-09-20T00:00:00Z</vt:filetime>
  </property>
  <property fmtid="{D5CDD505-2E9C-101B-9397-08002B2CF9AE}" pid="4" name="ContentTypeId">
    <vt:lpwstr>0x010100B054032608AA8544A2308B5EA6420648</vt:lpwstr>
  </property>
</Properties>
</file>