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3"/>
          <p:cNvSpPr txBox="1"/>
          <p:nvPr/>
        </p:nvSpPr>
        <p:spPr>
          <a:xfrm>
            <a:off x="5001687" y="2467786"/>
            <a:ext cx="2096770" cy="2767424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endParaRPr lang="fi-FI" sz="1200" b="1" spc="-50" dirty="0" smtClean="0">
              <a:solidFill>
                <a:srgbClr val="231F20"/>
              </a:solidFill>
              <a:latin typeface="Myriad Pro"/>
              <a:cs typeface="Myriad Pro"/>
            </a:endParaRPr>
          </a:p>
          <a:p>
            <a:pPr marL="396240" marR="388620" algn="ctr">
              <a:lnSpc>
                <a:spcPct val="100000"/>
              </a:lnSpc>
            </a:pPr>
            <a:r>
              <a:rPr lang="fi-FI" sz="1300" b="1" spc="-50" dirty="0" err="1" smtClean="0">
                <a:solidFill>
                  <a:srgbClr val="231F20"/>
                </a:solidFill>
                <a:latin typeface="Myriad Pro"/>
                <a:cs typeface="Myriad Pro"/>
              </a:rPr>
              <a:t>Thesis</a:t>
            </a:r>
            <a:r>
              <a:rPr lang="fi-FI" sz="1300" b="1" spc="-50" dirty="0" smtClean="0">
                <a:solidFill>
                  <a:srgbClr val="231F20"/>
                </a:solidFill>
                <a:latin typeface="Myriad Pro"/>
                <a:cs typeface="Myriad Pro"/>
              </a:rPr>
              <a:t> </a:t>
            </a:r>
            <a:r>
              <a:rPr lang="fi-FI" sz="1300" b="1" spc="-50" dirty="0" err="1" smtClean="0">
                <a:solidFill>
                  <a:srgbClr val="231F20"/>
                </a:solidFill>
                <a:latin typeface="Myriad Pro"/>
                <a:cs typeface="Myriad Pro"/>
              </a:rPr>
              <a:t>which</a:t>
            </a:r>
            <a:r>
              <a:rPr lang="fi-FI" sz="1300" b="1" spc="-50" dirty="0" smtClean="0">
                <a:solidFill>
                  <a:srgbClr val="231F20"/>
                </a:solidFill>
                <a:latin typeface="Myriad Pro"/>
                <a:cs typeface="Myriad Pro"/>
              </a:rPr>
              <a:t> </a:t>
            </a:r>
            <a:r>
              <a:rPr lang="fi-FI" sz="1300" b="1" spc="-50" dirty="0" err="1" smtClean="0">
                <a:solidFill>
                  <a:srgbClr val="231F20"/>
                </a:solidFill>
                <a:latin typeface="Myriad Pro"/>
                <a:cs typeface="Myriad Pro"/>
              </a:rPr>
              <a:t>develops</a:t>
            </a:r>
            <a:r>
              <a:rPr lang="fi-FI" sz="1300" b="1" spc="-50" dirty="0" smtClean="0">
                <a:solidFill>
                  <a:srgbClr val="231F20"/>
                </a:solidFill>
                <a:latin typeface="Myriad Pro"/>
                <a:cs typeface="Myriad Pro"/>
              </a:rPr>
              <a:t> </a:t>
            </a:r>
            <a:r>
              <a:rPr lang="fi-FI" sz="1300" b="1" spc="-50" dirty="0" err="1" smtClean="0">
                <a:solidFill>
                  <a:srgbClr val="231F20"/>
                </a:solidFill>
                <a:latin typeface="Myriad Pro"/>
                <a:cs typeface="Myriad Pro"/>
              </a:rPr>
              <a:t>working</a:t>
            </a:r>
            <a:r>
              <a:rPr lang="fi-FI" sz="1300" b="1" spc="-50" dirty="0" smtClean="0">
                <a:solidFill>
                  <a:srgbClr val="231F20"/>
                </a:solidFill>
                <a:latin typeface="Myriad Pro"/>
                <a:cs typeface="Myriad Pro"/>
              </a:rPr>
              <a:t> life</a:t>
            </a:r>
            <a:endParaRPr sz="1300" b="1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1300" dirty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lang="fi-FI" sz="13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Both</a:t>
            </a:r>
            <a:r>
              <a:rPr lang="fi-FI" sz="13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3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common</a:t>
            </a:r>
            <a:r>
              <a:rPr lang="fi-FI" sz="13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3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studies</a:t>
            </a:r>
            <a:r>
              <a:rPr lang="fi-FI" sz="13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and </a:t>
            </a:r>
            <a:r>
              <a:rPr lang="fi-FI" sz="13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courses</a:t>
            </a:r>
            <a:r>
              <a:rPr lang="fi-FI" sz="13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3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from</a:t>
            </a:r>
            <a:r>
              <a:rPr lang="fi-FI" sz="13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</a:p>
          <a:p>
            <a:pPr marL="193040" marR="186055" algn="ctr">
              <a:lnSpc>
                <a:spcPct val="100000"/>
              </a:lnSpc>
            </a:pPr>
            <a:r>
              <a:rPr lang="fi-FI" sz="13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own</a:t>
            </a:r>
            <a:r>
              <a:rPr lang="fi-FI" sz="13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3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practice</a:t>
            </a:r>
            <a:r>
              <a:rPr lang="fi-FI" sz="13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3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field</a:t>
            </a:r>
            <a:r>
              <a:rPr lang="fi-FI" sz="13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</a:p>
          <a:p>
            <a:pPr marL="193040" marR="186055" algn="ctr">
              <a:lnSpc>
                <a:spcPct val="100000"/>
              </a:lnSpc>
            </a:pPr>
            <a:r>
              <a:rPr lang="fi-FI" sz="13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support</a:t>
            </a:r>
            <a:r>
              <a:rPr lang="fi-FI" sz="13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3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thesis</a:t>
            </a:r>
            <a:r>
              <a:rPr lang="fi-FI" sz="13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3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process</a:t>
            </a:r>
            <a:r>
              <a:rPr lang="fi-FI" sz="13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</a:p>
          <a:p>
            <a:pPr marL="193040" marR="186055" algn="ctr">
              <a:lnSpc>
                <a:spcPct val="100000"/>
              </a:lnSpc>
            </a:pPr>
            <a:r>
              <a:rPr lang="fi-FI" sz="13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and </a:t>
            </a:r>
            <a:r>
              <a:rPr lang="fi-FI" sz="13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the</a:t>
            </a:r>
            <a:r>
              <a:rPr lang="fi-FI" sz="13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3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thesis</a:t>
            </a:r>
            <a:r>
              <a:rPr lang="fi-FI" sz="13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3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work</a:t>
            </a:r>
            <a:endParaRPr sz="1300" dirty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00" dirty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lang="fi-FI" sz="13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Methodological</a:t>
            </a:r>
            <a:r>
              <a:rPr lang="fi-FI" sz="13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3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studies</a:t>
            </a:r>
            <a:r>
              <a:rPr lang="fi-FI" sz="13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</a:p>
          <a:p>
            <a:pPr marL="107950" marR="100330" indent="-635" algn="ctr">
              <a:lnSpc>
                <a:spcPct val="100000"/>
              </a:lnSpc>
            </a:pPr>
            <a:r>
              <a:rPr lang="fi-FI" sz="13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are</a:t>
            </a:r>
            <a:r>
              <a:rPr lang="fi-FI" sz="13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3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included</a:t>
            </a:r>
            <a:endParaRPr lang="fi-FI" sz="1300" b="1" spc="-35" dirty="0" smtClean="0">
              <a:solidFill>
                <a:srgbClr val="231F20"/>
              </a:solidFill>
              <a:latin typeface="NewJuneSemibold"/>
              <a:cs typeface="NewJuneSemibold"/>
            </a:endParaRPr>
          </a:p>
          <a:p>
            <a:pPr marL="107950" marR="100330" indent="-635" algn="ctr">
              <a:lnSpc>
                <a:spcPct val="100000"/>
              </a:lnSpc>
            </a:pP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23173" y="253837"/>
            <a:ext cx="10640291" cy="861774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Master’s Degree 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Energy Engineering 60 ECTS</a:t>
            </a:r>
          </a:p>
          <a:p>
            <a:pPr marL="12700">
              <a:lnSpc>
                <a:spcPct val="100000"/>
              </a:lnSpc>
            </a:pP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 of Engineering</a:t>
            </a:r>
            <a:endParaRPr lang="en-US" sz="28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4760875" y="6332414"/>
            <a:ext cx="2886622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1" spc="-1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</a:t>
            </a:r>
            <a:r>
              <a:rPr lang="fi-FI" b="1" spc="-1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life </a:t>
            </a:r>
            <a:r>
              <a:rPr lang="fi-FI" b="1" spc="-1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experience</a:t>
            </a:r>
            <a:endParaRPr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67925" y="2169137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4" name="object 47"/>
          <p:cNvSpPr/>
          <p:nvPr/>
        </p:nvSpPr>
        <p:spPr>
          <a:xfrm>
            <a:off x="2179513" y="2158766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CTS</a:t>
            </a:r>
          </a:p>
          <a:p>
            <a:pPr algn="ctr"/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Thesis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58754" y="1363192"/>
            <a:ext cx="35930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606425" marR="598805" algn="ctr">
              <a:lnSpc>
                <a:spcPts val="1600"/>
              </a:lnSpc>
            </a:pP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Advanced </a:t>
            </a:r>
            <a:r>
              <a:rPr lang="fi-FI" sz="16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(á 5 </a:t>
            </a:r>
            <a:r>
              <a:rPr lang="fi-FI" sz="16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1" y="1396760"/>
            <a:ext cx="2420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 studies (á 5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2"/>
          <p:cNvSpPr txBox="1"/>
          <p:nvPr/>
        </p:nvSpPr>
        <p:spPr>
          <a:xfrm>
            <a:off x="7703383" y="2260474"/>
            <a:ext cx="2077253" cy="3539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300" b="1" spc="-110" dirty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lang="fi-FI" sz="1300" b="1" spc="-110" dirty="0" smtClean="0">
                <a:solidFill>
                  <a:schemeClr val="bg1"/>
                </a:solidFill>
                <a:latin typeface="NewJuneSemibold"/>
                <a:cs typeface="NewJuneSemibold"/>
              </a:rPr>
              <a:t>trategic </a:t>
            </a:r>
            <a:r>
              <a:rPr lang="fi-FI" sz="1300" b="1" spc="-110" dirty="0" err="1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lang="fi-FI" sz="1300" b="1" spc="-110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hinking</a:t>
            </a:r>
            <a:r>
              <a:rPr lang="fi-FI" sz="1300" b="1" spc="-110" dirty="0" smtClean="0">
                <a:solidFill>
                  <a:schemeClr val="bg1"/>
                </a:solidFill>
                <a:latin typeface="NewJuneSemibold"/>
                <a:cs typeface="NewJuneSemibold"/>
              </a:rPr>
              <a:t> and </a:t>
            </a:r>
            <a:r>
              <a:rPr lang="fi-FI" sz="1300" b="1" spc="-110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Future</a:t>
            </a:r>
            <a:r>
              <a:rPr lang="fi-FI" sz="1300" b="1" spc="-110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300" b="1" spc="-110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Orientation</a:t>
            </a:r>
            <a:endParaRPr lang="fi-FI" sz="1300" b="1" spc="-110" dirty="0" smtClean="0">
              <a:solidFill>
                <a:schemeClr val="bg1"/>
              </a:solidFill>
              <a:latin typeface="NewJuneSemibold"/>
              <a:cs typeface="NewJuneSemibold"/>
            </a:endParaRPr>
          </a:p>
          <a:p>
            <a:pPr marL="12700" marR="5080" indent="38100" algn="ctr">
              <a:lnSpc>
                <a:spcPct val="100000"/>
              </a:lnSpc>
            </a:pPr>
            <a:endParaRPr lang="fi-FI" sz="1200" b="1" spc="-110" dirty="0">
              <a:solidFill>
                <a:schemeClr val="bg1"/>
              </a:solidFill>
              <a:latin typeface="NewJuneSemibold"/>
              <a:cs typeface="NewJuneSemibold"/>
            </a:endParaRPr>
          </a:p>
          <a:p>
            <a:pPr marL="12700" marR="5080" indent="38100" algn="ctr"/>
            <a:r>
              <a:rPr lang="fi-FI" sz="1300" b="1" spc="-45" dirty="0" err="1">
                <a:solidFill>
                  <a:schemeClr val="bg1"/>
                </a:solidFill>
                <a:latin typeface="NewJuneSemibold"/>
                <a:cs typeface="NewJuneSemibold"/>
              </a:rPr>
              <a:t>Successful</a:t>
            </a:r>
            <a:r>
              <a:rPr lang="fi-FI" sz="13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300" b="1" spc="-4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Organisation</a:t>
            </a:r>
            <a:endParaRPr lang="fi-FI" sz="1300" b="1" spc="-45" dirty="0" smtClean="0">
              <a:solidFill>
                <a:schemeClr val="bg1"/>
              </a:solidFill>
              <a:latin typeface="NewJuneSemibold"/>
              <a:cs typeface="NewJuneSemibold"/>
            </a:endParaRPr>
          </a:p>
          <a:p>
            <a:pPr marL="12700" marR="5080" indent="38100" algn="ctr"/>
            <a:endParaRPr lang="fi-FI" sz="1200" b="1" spc="-65" dirty="0" smtClean="0">
              <a:solidFill>
                <a:srgbClr val="FFFFFF"/>
              </a:solidFill>
              <a:latin typeface="NewJuneSemibold"/>
              <a:cs typeface="NewJuneSemibold"/>
            </a:endParaRPr>
          </a:p>
          <a:p>
            <a:pPr marL="12700" marR="5080" indent="38100" algn="ctr"/>
            <a:r>
              <a:rPr lang="fi-FI" sz="13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Expertise</a:t>
            </a:r>
            <a:r>
              <a:rPr lang="fi-FI" sz="13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300" b="1" spc="-65" dirty="0">
                <a:solidFill>
                  <a:srgbClr val="FFFFFF"/>
                </a:solidFill>
                <a:latin typeface="NewJuneSemibold"/>
                <a:cs typeface="NewJuneSemibold"/>
              </a:rPr>
              <a:t>and </a:t>
            </a:r>
            <a:r>
              <a:rPr lang="fi-FI" sz="13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Supervisory</a:t>
            </a:r>
            <a:r>
              <a:rPr lang="fi-FI" sz="13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3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Work</a:t>
            </a:r>
            <a:endParaRPr lang="fi-FI" sz="1300" b="1" spc="-65" dirty="0" smtClean="0">
              <a:solidFill>
                <a:srgbClr val="FFFFFF"/>
              </a:solidFill>
              <a:latin typeface="NewJuneSemibold"/>
              <a:cs typeface="NewJuneSemibold"/>
            </a:endParaRPr>
          </a:p>
          <a:p>
            <a:pPr marL="12700" marR="5080" indent="38100" algn="ctr"/>
            <a:endParaRPr lang="fi-FI" sz="1200" b="1" spc="-65" dirty="0">
              <a:solidFill>
                <a:srgbClr val="FFFFFF"/>
              </a:solidFill>
              <a:latin typeface="NewJuneSemibold"/>
              <a:cs typeface="NewJuneSemibold"/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Innovation </a:t>
            </a:r>
            <a:r>
              <a:rPr lang="en-US" sz="1400" b="1" dirty="0" smtClean="0">
                <a:solidFill>
                  <a:schemeClr val="bg1"/>
                </a:solidFill>
              </a:rPr>
              <a:t>Knowledge</a:t>
            </a:r>
          </a:p>
          <a:p>
            <a:pPr algn="ctr"/>
            <a:r>
              <a:rPr lang="en-US" sz="13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sz="1300" b="1" spc="-35" dirty="0" err="1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lang="en-US" sz="13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en-US" sz="13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lang="en-US" sz="13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lang="en-US" sz="1300" b="1" spc="-2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en-US" sz="1300" b="1" spc="-40" dirty="0" smtClean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lang="en-US" sz="1300" b="1" spc="-60" dirty="0" smtClean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lang="en-US" sz="13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</a:p>
          <a:p>
            <a:pPr algn="ctr"/>
            <a:endParaRPr lang="fi-FI" sz="1200" b="1" spc="-35" dirty="0">
              <a:solidFill>
                <a:srgbClr val="FFFFFF"/>
              </a:solidFill>
              <a:latin typeface="NewJuneSemibold"/>
              <a:cs typeface="NewJuneSemibold"/>
            </a:endParaRPr>
          </a:p>
          <a:p>
            <a:pPr marL="12700" marR="5080" indent="38100" algn="ctr">
              <a:lnSpc>
                <a:spcPct val="100000"/>
              </a:lnSpc>
            </a:pPr>
            <a:r>
              <a:rPr lang="en-US" sz="13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</a:t>
            </a:r>
            <a:r>
              <a:rPr lang="en-US" sz="13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Design </a:t>
            </a:r>
            <a:endParaRPr lang="en-US" sz="13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  <a:p>
            <a:pPr marL="12700" marR="5080" indent="38100" algn="ctr">
              <a:lnSpc>
                <a:spcPct val="100000"/>
              </a:lnSpc>
            </a:pPr>
            <a:r>
              <a:rPr lang="en-US" sz="13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(not virtual course) </a:t>
            </a:r>
            <a:endParaRPr lang="en-US" sz="1300" b="1" spc="-35" dirty="0" smtClean="0">
              <a:solidFill>
                <a:schemeClr val="bg1"/>
              </a:solidFill>
              <a:latin typeface="NewJuneSemibold"/>
              <a:cs typeface="NewJuneSemibold"/>
            </a:endParaRPr>
          </a:p>
          <a:p>
            <a:pPr marL="12700" marR="5080" indent="38100" algn="ctr">
              <a:lnSpc>
                <a:spcPct val="100000"/>
              </a:lnSpc>
            </a:pPr>
            <a:endParaRPr lang="fi-FI" sz="12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  <a:p>
            <a:pPr marL="12700" marR="5080" indent="38100" algn="ctr"/>
            <a:r>
              <a:rPr lang="en-US" sz="13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Working and Studying in International </a:t>
            </a:r>
            <a:r>
              <a:rPr lang="en-US" sz="13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Enviroment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9" name="object 52"/>
          <p:cNvSpPr txBox="1"/>
          <p:nvPr/>
        </p:nvSpPr>
        <p:spPr>
          <a:xfrm>
            <a:off x="2333736" y="2432219"/>
            <a:ext cx="2075978" cy="3016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The Integrated Supply Chain </a:t>
            </a:r>
            <a:r>
              <a:rPr lang="en-US" sz="1400" b="1" dirty="0" smtClean="0">
                <a:solidFill>
                  <a:schemeClr val="bg1"/>
                </a:solidFill>
              </a:rPr>
              <a:t>Process</a:t>
            </a:r>
          </a:p>
          <a:p>
            <a:pPr algn="ctr"/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Lean and Agile Product Development</a:t>
            </a:r>
          </a:p>
          <a:p>
            <a:pPr algn="ctr"/>
            <a:endParaRPr lang="fi-FI" sz="1400" b="1" dirty="0">
              <a:solidFill>
                <a:schemeClr val="bg1"/>
              </a:solidFill>
            </a:endParaRPr>
          </a:p>
          <a:p>
            <a:pPr algn="ctr"/>
            <a:r>
              <a:rPr lang="fi-FI" sz="1400" b="1" dirty="0" err="1" smtClean="0">
                <a:solidFill>
                  <a:schemeClr val="bg1"/>
                </a:solidFill>
              </a:rPr>
              <a:t>Changing-Subject</a:t>
            </a:r>
            <a:r>
              <a:rPr lang="fi-FI" sz="1400" b="1" dirty="0" smtClean="0">
                <a:solidFill>
                  <a:schemeClr val="bg1"/>
                </a:solidFill>
              </a:rPr>
              <a:t> </a:t>
            </a:r>
            <a:r>
              <a:rPr lang="fi-FI" sz="1400" b="1" dirty="0" err="1" smtClean="0">
                <a:solidFill>
                  <a:schemeClr val="bg1"/>
                </a:solidFill>
              </a:rPr>
              <a:t>Module</a:t>
            </a:r>
            <a:endParaRPr lang="fi-FI" sz="1400" b="1" dirty="0">
              <a:solidFill>
                <a:schemeClr val="bg1"/>
              </a:solidFill>
            </a:endParaRPr>
          </a:p>
          <a:p>
            <a:pPr algn="ctr"/>
            <a:endParaRPr lang="fi-FI" sz="14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International </a:t>
            </a:r>
            <a:r>
              <a:rPr lang="en-US" sz="1400" b="1" dirty="0">
                <a:solidFill>
                  <a:schemeClr val="bg1"/>
                </a:solidFill>
              </a:rPr>
              <a:t>Project </a:t>
            </a:r>
            <a:r>
              <a:rPr lang="en-US" sz="1400" b="1" dirty="0" smtClean="0">
                <a:solidFill>
                  <a:schemeClr val="bg1"/>
                </a:solidFill>
              </a:rPr>
              <a:t>Management</a:t>
            </a:r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Alternative Energy Sources </a:t>
            </a:r>
            <a:r>
              <a:rPr lang="en-US" sz="1400" b="1" dirty="0">
                <a:solidFill>
                  <a:schemeClr val="bg1"/>
                </a:solidFill>
              </a:rPr>
              <a:t>and </a:t>
            </a:r>
            <a:r>
              <a:rPr lang="en-US" sz="1400" b="1" dirty="0" smtClean="0">
                <a:solidFill>
                  <a:schemeClr val="bg1"/>
                </a:solidFill>
              </a:rPr>
              <a:t>Greenhouse Gas Free Energy Production</a:t>
            </a:r>
            <a:endParaRPr lang="en-US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SAVONIA-197993852-37</_dlc_DocId>
    <_dlc_DocIdUrl xmlns="03ca75a4-7525-4fd0-b461-2a607204cfe9">
      <Url>https://santra.savonia.fi/tiimit/yamkkehitysryhma/_layouts/DocIdRedir.aspx?ID=SAVONIA-197993852-37</Url>
      <Description>SAVONIA-197993852-37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DBE4ED6-E81F-4BD4-B845-1AC2C302F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D5926C7-F8D9-4724-9DC4-3091FA77F1AD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5CCF6BB8-336C-4D2B-B71A-18CC034E163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03ca75a4-7525-4fd0-b461-2a607204cfe9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21873273-48E3-407A-B015-288EBB90403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117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 Presentation</vt:lpstr>
    </vt:vector>
  </TitlesOfParts>
  <Company>Savonia Ammattikorkeakoulu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Marja-Riitta Kivi</cp:lastModifiedBy>
  <cp:revision>43</cp:revision>
  <dcterms:created xsi:type="dcterms:W3CDTF">2017-08-10T10:40:48Z</dcterms:created>
  <dcterms:modified xsi:type="dcterms:W3CDTF">2019-05-29T03:57:20Z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208f251e-d950-4b0e-8418-c9ec034c1c07</vt:lpwstr>
  </property>
</Properties>
</file>