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BCE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6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390C8A-8CAE-45CD-B94D-095046867A42}" type="datetimeFigureOut">
              <a:rPr lang="fi-FI" smtClean="0"/>
              <a:t>14.5.2019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7888A8-E050-4523-8284-7832A6C552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77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1200" dirty="0" smtClean="0"/>
              <a:t>Yhteisissä opinnoissa tähdellä merkityt opintojaksot ovat tarjolla myös englanninkielisinä verkkototeutuksina.</a:t>
            </a:r>
          </a:p>
          <a:p>
            <a:r>
              <a:rPr lang="fi-FI" sz="1200" smtClean="0"/>
              <a:t>Pakolliset opintojaksot ovat valkealla pohjalla. </a:t>
            </a:r>
          </a:p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888A8-E050-4523-8284-7832A6C552B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3140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1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5725-C6AD-432F-8F0B-B72571C7B1E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45111" y="2155182"/>
            <a:ext cx="2396614" cy="3647561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548394" y="1344706"/>
            <a:ext cx="2396614" cy="729615"/>
          </a:xfrm>
          <a:prstGeom prst="rect">
            <a:avLst/>
          </a:prstGeom>
          <a:solidFill>
            <a:srgbClr val="EE3D8A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173592" y="1344707"/>
            <a:ext cx="2396614" cy="72961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845111" y="1348655"/>
            <a:ext cx="2396614" cy="729615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bject 3"/>
          <p:cNvSpPr txBox="1"/>
          <p:nvPr/>
        </p:nvSpPr>
        <p:spPr>
          <a:xfrm>
            <a:off x="4994934" y="2933822"/>
            <a:ext cx="2096770" cy="19481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lang="fi-FI" sz="1200" spc="-50" dirty="0" smtClean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lang="fi-FI" sz="1200" spc="-15" dirty="0" smtClean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öelämää kehitt</a:t>
            </a:r>
            <a:r>
              <a:rPr lang="fi-FI" sz="1200" spc="-10" dirty="0" smtClean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lang="fi-FI" sz="1200" spc="-5" dirty="0" smtClean="0">
                <a:solidFill>
                  <a:srgbClr val="231F20"/>
                </a:solidFill>
                <a:latin typeface="Myriad Pro"/>
                <a:cs typeface="Myriad Pro"/>
              </a:rPr>
              <a:t>v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ä opinn</a:t>
            </a:r>
            <a:r>
              <a:rPr lang="fi-FI" sz="1200" spc="-10" dirty="0" smtClean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lang="fi-FI" sz="1200" spc="-10" dirty="0" smtClean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e</a:t>
            </a:r>
            <a:r>
              <a:rPr lang="fi-FI" sz="1200" spc="10" dirty="0" smtClean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lang="fi-FI" sz="1200" spc="-15" dirty="0" smtClean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ö</a:t>
            </a:r>
            <a:endParaRPr lang="fi-FI" sz="1200" dirty="0" smtClean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lang="fi-FI" sz="950" dirty="0" smtClean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Yht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eiset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ja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oman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alan</a:t>
            </a:r>
            <a:r>
              <a:rPr lang="fi-FI" sz="1100" b="1" spc="-2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opinnot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lang="fi-FI" sz="1100" b="1" spc="-60" dirty="0" smtClean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evat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aihetta</a:t>
            </a:r>
            <a:endParaRPr lang="fi-FI" sz="1100" dirty="0" smtClean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fi-FI" sz="1000" dirty="0" smtClean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Opinn</a:t>
            </a:r>
            <a:r>
              <a:rPr lang="fi-FI" sz="1100" b="1" spc="-60" dirty="0" smtClean="0">
                <a:solidFill>
                  <a:srgbClr val="231F20"/>
                </a:solidFill>
                <a:latin typeface="NewJuneSemibold"/>
                <a:cs typeface="NewJuneSemibold"/>
              </a:rPr>
              <a:t>ä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y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etyön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</a:t>
            </a:r>
            <a:r>
              <a:rPr lang="fi-FI" sz="1100" b="1" spc="-60" dirty="0" smtClean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emistä</a:t>
            </a:r>
            <a:r>
              <a:rPr lang="fi-FI" sz="1100" b="1" spc="-25" dirty="0" smtClean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lang="fi-FI" sz="1100" b="1" spc="-60" dirty="0" smtClean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evia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menet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elmäopin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oja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ja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seminaareja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sisälly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etään</a:t>
            </a:r>
            <a:r>
              <a:rPr lang="fi-FI" sz="1100" b="1" spc="-2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opin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opis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eisiin</a:t>
            </a:r>
            <a:endParaRPr lang="fi-FI" sz="1100" dirty="0">
              <a:latin typeface="NewJuneSemibold"/>
              <a:cs typeface="NewJuneSemibold"/>
            </a:endParaRPr>
          </a:p>
        </p:txBody>
      </p:sp>
      <p:sp>
        <p:nvSpPr>
          <p:cNvPr id="8" name="object 4"/>
          <p:cNvSpPr txBox="1">
            <a:spLocks/>
          </p:cNvSpPr>
          <p:nvPr/>
        </p:nvSpPr>
        <p:spPr>
          <a:xfrm>
            <a:off x="716794" y="375564"/>
            <a:ext cx="10640291" cy="707886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Liiketalouden tutkinto-ohjelma, </a:t>
            </a:r>
            <a:r>
              <a:rPr lang="fi-FI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InnoTech</a:t>
            </a:r>
            <a:r>
              <a:rPr lang="fi-FI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fi-FI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liiketoiminta</a:t>
            </a:r>
            <a:r>
              <a:rPr lang="fi-FI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 90 op</a:t>
            </a:r>
            <a:endParaRPr lang="fi-FI" sz="1800" spc="-225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fi-FI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Tradenomi (</a:t>
            </a:r>
            <a:r>
              <a:rPr lang="fi-FI" sz="28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 </a:t>
            </a:r>
            <a:r>
              <a:rPr lang="fi-FI" sz="28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AMK)</a:t>
            </a:r>
            <a:endParaRPr lang="fi-FI" sz="28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2121531" y="6213227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1"/>
          <p:cNvSpPr txBox="1"/>
          <p:nvPr/>
        </p:nvSpPr>
        <p:spPr>
          <a:xfrm>
            <a:off x="5171214" y="6382980"/>
            <a:ext cx="17316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32"/>
          <p:cNvSpPr/>
          <p:nvPr/>
        </p:nvSpPr>
        <p:spPr>
          <a:xfrm>
            <a:off x="8585687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5"/>
          <p:cNvSpPr/>
          <p:nvPr/>
        </p:nvSpPr>
        <p:spPr>
          <a:xfrm>
            <a:off x="5862499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6"/>
          <p:cNvSpPr/>
          <p:nvPr/>
        </p:nvSpPr>
        <p:spPr>
          <a:xfrm>
            <a:off x="3152010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/>
          <p:nvPr/>
        </p:nvSpPr>
        <p:spPr>
          <a:xfrm>
            <a:off x="7549918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40"/>
          <p:cNvSpPr txBox="1"/>
          <p:nvPr/>
        </p:nvSpPr>
        <p:spPr>
          <a:xfrm>
            <a:off x="7829755" y="2187838"/>
            <a:ext cx="1778000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 algn="ctr">
              <a:lnSpc>
                <a:spcPct val="100000"/>
              </a:lnSpc>
            </a:pPr>
            <a:r>
              <a:rPr lang="fi-FI"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sz="105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tra</a:t>
            </a:r>
            <a:r>
              <a:rPr sz="1050" b="1" spc="-4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05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eginen</a:t>
            </a:r>
            <a:r>
              <a:rPr sz="1050" b="1" spc="-30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 err="1">
                <a:solidFill>
                  <a:schemeClr val="bg1"/>
                </a:solidFill>
                <a:latin typeface="NewJuneSemibold"/>
                <a:cs typeface="NewJuneSemibold"/>
              </a:rPr>
              <a:t>ajat</a:t>
            </a:r>
            <a:r>
              <a:rPr sz="1050" b="1" spc="-45" dirty="0" err="1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050" b="1" spc="-35" dirty="0" err="1">
                <a:solidFill>
                  <a:schemeClr val="bg1"/>
                </a:solidFill>
                <a:latin typeface="NewJuneSemibold"/>
                <a:cs typeface="NewJuneSemibold"/>
              </a:rPr>
              <a:t>elu</a:t>
            </a:r>
            <a:r>
              <a:rPr sz="105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ja</a:t>
            </a:r>
            <a:r>
              <a:rPr sz="105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45" dirty="0" err="1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050" b="1" spc="-35" dirty="0" err="1">
                <a:solidFill>
                  <a:schemeClr val="bg1"/>
                </a:solidFill>
                <a:latin typeface="NewJuneSemibold"/>
                <a:cs typeface="NewJuneSemibold"/>
              </a:rPr>
              <a:t>oimialan</a:t>
            </a:r>
            <a:r>
              <a:rPr sz="105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 err="1">
                <a:solidFill>
                  <a:schemeClr val="bg1"/>
                </a:solidFill>
                <a:latin typeface="NewJuneSemibold"/>
                <a:cs typeface="NewJuneSemibold"/>
              </a:rPr>
              <a:t>tulevaisuus</a:t>
            </a:r>
            <a:r>
              <a:rPr sz="105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05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23" name="object 46"/>
          <p:cNvSpPr txBox="1"/>
          <p:nvPr/>
        </p:nvSpPr>
        <p:spPr>
          <a:xfrm>
            <a:off x="7751529" y="3047976"/>
            <a:ext cx="1981200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lang="en-GB"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en-GB" sz="1050" b="1" spc="-60" dirty="0" smtClean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lang="en-GB" sz="1050" b="1" spc="-2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en-GB" sz="1050" b="1" spc="-40" dirty="0" smtClean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lang="en-GB" sz="1050" b="1" spc="-60" dirty="0" smtClean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lang="en-GB"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lang="en-GB"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lang="en-GB" sz="1050" dirty="0">
              <a:latin typeface="NewJuneSemibold"/>
              <a:cs typeface="NewJuneSemibold"/>
            </a:endParaRPr>
          </a:p>
        </p:txBody>
      </p:sp>
      <p:sp>
        <p:nvSpPr>
          <p:cNvPr id="24" name="object 47"/>
          <p:cNvSpPr/>
          <p:nvPr/>
        </p:nvSpPr>
        <p:spPr>
          <a:xfrm>
            <a:off x="2152493" y="2142299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5" name="object 48"/>
          <p:cNvSpPr txBox="1"/>
          <p:nvPr/>
        </p:nvSpPr>
        <p:spPr>
          <a:xfrm>
            <a:off x="7696369" y="4580133"/>
            <a:ext cx="2140585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lang="fi-FI" sz="1050" b="1" spc="-60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lang="fi-FI" sz="105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lang="fi-FI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</a:t>
            </a:r>
            <a:r>
              <a:rPr lang="fi-FI"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</a:t>
            </a:r>
            <a:r>
              <a:rPr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tudying </a:t>
            </a:r>
            <a:r>
              <a:rPr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050" b="1" spc="-2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050" b="1" spc="-45" dirty="0">
                <a:solidFill>
                  <a:srgbClr val="FFFFFF"/>
                </a:solidFill>
                <a:latin typeface="NewJuneSemibold"/>
                <a:cs typeface="NewJuneSemibold"/>
              </a:rPr>
              <a:t>t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ernational</a:t>
            </a:r>
            <a:r>
              <a:rPr sz="105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05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05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050" dirty="0">
              <a:latin typeface="NewJuneSemibold"/>
              <a:cs typeface="NewJuneSemibold"/>
            </a:endParaRPr>
          </a:p>
        </p:txBody>
      </p:sp>
      <p:sp>
        <p:nvSpPr>
          <p:cNvPr id="27" name="object 52"/>
          <p:cNvSpPr txBox="1"/>
          <p:nvPr/>
        </p:nvSpPr>
        <p:spPr>
          <a:xfrm>
            <a:off x="2291020" y="3004570"/>
            <a:ext cx="2103399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Liiketoiminnan luova </a:t>
            </a:r>
            <a:endParaRPr lang="fi-FI" sz="1050" b="1" spc="-35" dirty="0" smtClean="0">
              <a:solidFill>
                <a:schemeClr val="bg1"/>
              </a:solidFill>
              <a:latin typeface="NewJuneSemibold"/>
              <a:cs typeface="NewJuneSemibold"/>
            </a:endParaRPr>
          </a:p>
          <a:p>
            <a:pPr marL="12700" algn="ctr">
              <a:lnSpc>
                <a:spcPct val="100000"/>
              </a:lnSpc>
            </a:pPr>
            <a:r>
              <a:rPr lang="fi-FI"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kehittäminen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05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28" name="object 53"/>
          <p:cNvSpPr txBox="1"/>
          <p:nvPr/>
        </p:nvSpPr>
        <p:spPr>
          <a:xfrm>
            <a:off x="2291022" y="3370297"/>
            <a:ext cx="2103399" cy="33342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050" b="1" spc="-65" dirty="0">
                <a:solidFill>
                  <a:schemeClr val="bg1"/>
                </a:solidFill>
                <a:latin typeface="NewJuneSemibold"/>
                <a:cs typeface="NewJuneSemibold"/>
              </a:rPr>
              <a:t>Strateginen talouden </a:t>
            </a:r>
            <a:endParaRPr lang="fi-FI" sz="1050" b="1" spc="-65" dirty="0" smtClean="0">
              <a:solidFill>
                <a:schemeClr val="bg1"/>
              </a:solidFill>
              <a:latin typeface="NewJuneSemibold"/>
              <a:cs typeface="NewJuneSemibold"/>
            </a:endParaRPr>
          </a:p>
          <a:p>
            <a:pPr marL="12700" marR="5080" algn="ctr">
              <a:lnSpc>
                <a:spcPts val="1300"/>
              </a:lnSpc>
            </a:pPr>
            <a:r>
              <a:rPr lang="fi-FI" sz="1050" b="1" spc="-65" dirty="0" smtClean="0">
                <a:solidFill>
                  <a:schemeClr val="bg1"/>
                </a:solidFill>
                <a:latin typeface="NewJuneSemibold"/>
                <a:cs typeface="NewJuneSemibold"/>
              </a:rPr>
              <a:t>ohjaus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05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82978" y="1400654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fi-FI" sz="16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6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6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48289" y="1374017"/>
            <a:ext cx="244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7531672" y="1396760"/>
            <a:ext cx="2374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4"/>
          <p:cNvSpPr/>
          <p:nvPr/>
        </p:nvSpPr>
        <p:spPr>
          <a:xfrm>
            <a:off x="4495226" y="2631944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3"/>
          <p:cNvSpPr/>
          <p:nvPr/>
        </p:nvSpPr>
        <p:spPr>
          <a:xfrm>
            <a:off x="7241725" y="2589027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42"/>
          <p:cNvSpPr txBox="1"/>
          <p:nvPr/>
        </p:nvSpPr>
        <p:spPr>
          <a:xfrm>
            <a:off x="7808115" y="3803265"/>
            <a:ext cx="1868028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Innovaatio-osaaminen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0" name="object 42"/>
          <p:cNvSpPr txBox="1"/>
          <p:nvPr/>
        </p:nvSpPr>
        <p:spPr>
          <a:xfrm>
            <a:off x="7791867" y="3424114"/>
            <a:ext cx="1868028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Vuorovaikutteinen viestintä esimiestyössä 5 op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1" name="object 42"/>
          <p:cNvSpPr txBox="1"/>
          <p:nvPr/>
        </p:nvSpPr>
        <p:spPr>
          <a:xfrm>
            <a:off x="7660237" y="3995626"/>
            <a:ext cx="2152184" cy="32316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latin typeface="NewJuneSemibold"/>
                <a:cs typeface="NewJuneSemibold"/>
              </a:rPr>
              <a:t>T</a:t>
            </a:r>
            <a:r>
              <a:rPr sz="1050" b="1" spc="-35" dirty="0" smtClean="0">
                <a:latin typeface="NewJuneSemibold"/>
                <a:cs typeface="NewJuneSemibold"/>
              </a:rPr>
              <a:t>utkimuksellinen</a:t>
            </a:r>
            <a:r>
              <a:rPr lang="fi-FI" sz="1050" b="1" spc="-35" dirty="0" smtClean="0">
                <a:latin typeface="NewJuneSemibold"/>
                <a:cs typeface="NewJuneSemibold"/>
              </a:rPr>
              <a:t> </a:t>
            </a:r>
            <a:r>
              <a:rPr sz="1050" b="1" spc="-20" dirty="0" smtClean="0">
                <a:latin typeface="NewJuneSemibold"/>
                <a:cs typeface="NewJuneSemibold"/>
              </a:rPr>
              <a:t> </a:t>
            </a:r>
            <a:endParaRPr lang="fi-FI" sz="1050" b="1" spc="-20" dirty="0" smtClean="0">
              <a:latin typeface="NewJuneSemibold"/>
              <a:cs typeface="NewJuneSemibold"/>
            </a:endParaRPr>
          </a:p>
          <a:p>
            <a:pPr marL="12700" marR="5080" indent="38100" algn="ctr">
              <a:lnSpc>
                <a:spcPct val="100000"/>
              </a:lnSpc>
            </a:pPr>
            <a:r>
              <a:rPr sz="1050" b="1" spc="-60" dirty="0" err="1" smtClean="0">
                <a:latin typeface="NewJuneSemibold"/>
                <a:cs typeface="NewJuneSemibold"/>
              </a:rPr>
              <a:t>k</a:t>
            </a:r>
            <a:r>
              <a:rPr sz="1050" b="1" spc="-35" dirty="0" err="1" smtClean="0">
                <a:latin typeface="NewJuneSemibold"/>
                <a:cs typeface="NewJuneSemibold"/>
              </a:rPr>
              <a:t>ehittäminen</a:t>
            </a:r>
            <a:r>
              <a:rPr sz="1050" b="1" spc="-30" dirty="0" smtClean="0">
                <a:latin typeface="NewJuneSemibold"/>
                <a:cs typeface="NewJuneSemibold"/>
              </a:rPr>
              <a:t> </a:t>
            </a:r>
            <a:r>
              <a:rPr sz="1050" b="1" spc="-35" dirty="0">
                <a:latin typeface="NewJuneSemibold"/>
                <a:cs typeface="NewJuneSemibold"/>
              </a:rPr>
              <a:t>5</a:t>
            </a:r>
            <a:r>
              <a:rPr sz="1050" b="1" spc="-30" dirty="0">
                <a:latin typeface="NewJuneSemibold"/>
                <a:cs typeface="NewJuneSemibold"/>
              </a:rPr>
              <a:t> </a:t>
            </a:r>
            <a:r>
              <a:rPr sz="1050" b="1" spc="-35" dirty="0">
                <a:latin typeface="NewJuneSemibold"/>
                <a:cs typeface="NewJuneSemibold"/>
              </a:rPr>
              <a:t>op</a:t>
            </a:r>
            <a:endParaRPr sz="1050" dirty="0">
              <a:latin typeface="NewJuneSemibold"/>
              <a:cs typeface="NewJuneSemibol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791867" y="2857661"/>
            <a:ext cx="1975408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Menestyvä organisaatio 5 op *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3" name="object 42"/>
          <p:cNvSpPr txBox="1"/>
          <p:nvPr/>
        </p:nvSpPr>
        <p:spPr>
          <a:xfrm>
            <a:off x="7581336" y="2611293"/>
            <a:ext cx="2324502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Strateginen projektiosaaminen 5 op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7791867" y="4375223"/>
            <a:ext cx="2020554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05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Hyvinvointi työyhteisössä </a:t>
            </a:r>
            <a:r>
              <a:rPr sz="105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</a:p>
        </p:txBody>
      </p:sp>
      <p:sp>
        <p:nvSpPr>
          <p:cNvPr id="45" name="object 42"/>
          <p:cNvSpPr txBox="1"/>
          <p:nvPr/>
        </p:nvSpPr>
        <p:spPr>
          <a:xfrm>
            <a:off x="7581336" y="4934076"/>
            <a:ext cx="2353007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Asiantuntijuus ja esimiestoiminta </a:t>
            </a:r>
            <a:endParaRPr lang="fi-FI" sz="1050" b="1" spc="-35" dirty="0" smtClean="0">
              <a:solidFill>
                <a:schemeClr val="bg1"/>
              </a:solidFill>
              <a:latin typeface="NewJuneSemibold"/>
              <a:cs typeface="NewJuneSemibold"/>
            </a:endParaRPr>
          </a:p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5 op*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7822629" y="5326249"/>
            <a:ext cx="1792252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Yrittäjävalmennus 5 op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7" name="object 42"/>
          <p:cNvSpPr txBox="1"/>
          <p:nvPr/>
        </p:nvSpPr>
        <p:spPr>
          <a:xfrm>
            <a:off x="7840335" y="5574875"/>
            <a:ext cx="1806504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Service Design 5 op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8" name="object 52"/>
          <p:cNvSpPr txBox="1"/>
          <p:nvPr/>
        </p:nvSpPr>
        <p:spPr>
          <a:xfrm>
            <a:off x="2373547" y="4759126"/>
            <a:ext cx="1979017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Palvelumuotoilu liiketoiminnan kehittämisessä 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050" dirty="0">
              <a:latin typeface="NewJuneSemibold"/>
              <a:cs typeface="NewJuneSemibold"/>
            </a:endParaRPr>
          </a:p>
        </p:txBody>
      </p:sp>
      <p:sp>
        <p:nvSpPr>
          <p:cNvPr id="49" name="object 52"/>
          <p:cNvSpPr txBox="1"/>
          <p:nvPr/>
        </p:nvSpPr>
        <p:spPr>
          <a:xfrm>
            <a:off x="2291020" y="3742189"/>
            <a:ext cx="2103399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Asiakkuuksien ja myynnin </a:t>
            </a:r>
            <a:r>
              <a:rPr lang="fi-FI"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johtaminen </a:t>
            </a:r>
            <a:r>
              <a:rPr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05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51" name="object 52"/>
          <p:cNvSpPr txBox="1"/>
          <p:nvPr/>
        </p:nvSpPr>
        <p:spPr>
          <a:xfrm>
            <a:off x="2148289" y="5135113"/>
            <a:ext cx="2346937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Professional Communication </a:t>
            </a:r>
            <a:r>
              <a:rPr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050" dirty="0">
              <a:latin typeface="NewJuneSemibold"/>
              <a:cs typeface="NewJuneSemibold"/>
            </a:endParaRPr>
          </a:p>
        </p:txBody>
      </p:sp>
      <p:sp>
        <p:nvSpPr>
          <p:cNvPr id="50" name="object 52"/>
          <p:cNvSpPr txBox="1"/>
          <p:nvPr/>
        </p:nvSpPr>
        <p:spPr>
          <a:xfrm>
            <a:off x="2291020" y="2593378"/>
            <a:ext cx="2103399" cy="333617"/>
          </a:xfrm>
          <a:prstGeom prst="rect">
            <a:avLst/>
          </a:prstGeom>
          <a:noFill/>
        </p:spPr>
        <p:txBody>
          <a:bodyPr vert="horz" wrap="square" lIns="0" tIns="0" rIns="0" bIns="0" spcCol="216000" rtlCol="0" anchor="ctr">
            <a:spAutoFit/>
          </a:bodyPr>
          <a:lstStyle/>
          <a:p>
            <a:pPr marL="12700" algn="ctr">
              <a:lnSpc>
                <a:spcPct val="25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Tulevaisuuden </a:t>
            </a:r>
            <a:r>
              <a:rPr lang="fi-FI"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johtajuus </a:t>
            </a:r>
            <a:r>
              <a:rPr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lang="fi-FI" sz="1050" b="1" spc="-35" dirty="0" smtClean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53" name="object 52"/>
          <p:cNvSpPr txBox="1"/>
          <p:nvPr/>
        </p:nvSpPr>
        <p:spPr>
          <a:xfrm>
            <a:off x="2398472" y="4394833"/>
            <a:ext cx="1948638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Myyntipsykologia ja myymisen taito </a:t>
            </a:r>
            <a:r>
              <a:rPr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050" dirty="0">
              <a:latin typeface="NewJuneSemibold"/>
              <a:cs typeface="NewJuneSemibold"/>
            </a:endParaRPr>
          </a:p>
        </p:txBody>
      </p:sp>
      <p:sp>
        <p:nvSpPr>
          <p:cNvPr id="54" name="object 52"/>
          <p:cNvSpPr txBox="1"/>
          <p:nvPr/>
        </p:nvSpPr>
        <p:spPr>
          <a:xfrm>
            <a:off x="2249165" y="5361646"/>
            <a:ext cx="2103399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Yrittäjävalmennus II ja III </a:t>
            </a:r>
          </a:p>
          <a:p>
            <a:pPr marL="12700" algn="ctr">
              <a:lnSpc>
                <a:spcPct val="100000"/>
              </a:lnSpc>
            </a:pPr>
            <a:r>
              <a:rPr lang="fi-FI"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5 op + 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05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55" name="object 52"/>
          <p:cNvSpPr txBox="1"/>
          <p:nvPr/>
        </p:nvSpPr>
        <p:spPr>
          <a:xfrm>
            <a:off x="2368677" y="4153483"/>
            <a:ext cx="2008227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050" b="1" dirty="0" smtClean="0">
                <a:solidFill>
                  <a:schemeClr val="bg1"/>
                </a:solidFill>
                <a:latin typeface="NewJuneSemibold"/>
                <a:cs typeface="NewJuneSemibold"/>
              </a:rPr>
              <a:t>Kehittävä työote 5 op</a:t>
            </a:r>
            <a:endParaRPr lang="fi-FI" sz="1050" b="1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56" name="object 52"/>
          <p:cNvSpPr txBox="1"/>
          <p:nvPr/>
        </p:nvSpPr>
        <p:spPr>
          <a:xfrm>
            <a:off x="2549778" y="2219107"/>
            <a:ext cx="1643022" cy="484748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spcCol="216000" rtlCol="0" anchor="ctr">
            <a:spAutoFit/>
          </a:bodyPr>
          <a:lstStyle/>
          <a:p>
            <a:pPr marL="9525" algn="ctr"/>
            <a:endParaRPr lang="en-US" sz="1050" b="1" spc="-26" dirty="0" smtClean="0">
              <a:latin typeface="NewJuneSemibold"/>
              <a:cs typeface="NewJuneSemibold"/>
            </a:endParaRPr>
          </a:p>
          <a:p>
            <a:pPr marL="9525" algn="ctr"/>
            <a:r>
              <a:rPr lang="en-US" sz="1050" b="1" spc="-26" dirty="0" err="1" smtClean="0">
                <a:latin typeface="NewJuneSemibold"/>
                <a:cs typeface="NewJuneSemibold"/>
              </a:rPr>
              <a:t>Innovaatioprosessi</a:t>
            </a:r>
            <a:r>
              <a:rPr lang="en-US" sz="1050" b="1" spc="-26" dirty="0" smtClean="0">
                <a:latin typeface="NewJuneSemibold"/>
                <a:cs typeface="NewJuneSemibold"/>
              </a:rPr>
              <a:t> 20 op</a:t>
            </a:r>
          </a:p>
          <a:p>
            <a:pPr marL="9525" algn="ctr"/>
            <a:endParaRPr lang="en-US" sz="1050" b="1" spc="-26" dirty="0">
              <a:latin typeface="NewJuneSemibold"/>
              <a:cs typeface="NewJune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9716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SAVONIA-197993852-35</_dlc_DocId>
    <_dlc_DocIdUrl xmlns="03ca75a4-7525-4fd0-b461-2a607204cfe9">
      <Url>https://santra.savonia.fi/tiimit/yamkkehitysryhma/_layouts/DocIdRedir.aspx?ID=SAVONIA-197993852-35</Url>
      <Description>SAVONIA-197993852-35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5CCF6BB8-336C-4D2B-B71A-18CC034E163B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03ca75a4-7525-4fd0-b461-2a607204cfe9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1873273-48E3-407A-B015-288EBB9040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BE4ED6-E81F-4BD4-B845-1AC2C302F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D5926C7-F8D9-4724-9DC4-3091FA77F1AD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168</Words>
  <Application>Microsoft Office PowerPoint</Application>
  <PresentationFormat>Widescreen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NewJuneSemibold</vt:lpstr>
      <vt:lpstr>Tahoma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Markku Haapakoski</dc:creator>
  <cp:lastModifiedBy>Marja-Riitta Kivi</cp:lastModifiedBy>
  <cp:revision>26</cp:revision>
  <dcterms:modified xsi:type="dcterms:W3CDTF">2019-05-14T05:56:05Z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d2505446-4436-498b-98ae-a9aa8e02d5c7</vt:lpwstr>
  </property>
</Properties>
</file>