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90C8A-8CAE-45CD-B94D-095046867A42}" type="datetimeFigureOut">
              <a:rPr lang="fi-FI" smtClean="0"/>
              <a:t>14.5.2019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888A8-E050-4523-8284-7832A6C552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7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dirty="0" smtClean="0"/>
              <a:t>Yhteisissä opinnoissa tähdellä merkityt opintojaksot ovat tarjolla myös englanninkielisinä verkkototeutuksina.</a:t>
            </a:r>
          </a:p>
          <a:p>
            <a:r>
              <a:rPr lang="fi-FI" sz="1200" smtClean="0"/>
              <a:t>Pakolliset opintojaksot ovat valkealla pohjalla. </a:t>
            </a:r>
          </a:p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888A8-E050-4523-8284-7832A6C552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200" spc="-5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spc="-5" dirty="0" smtClean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lang="fi-FI" sz="1200" spc="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lang="fi-FI" sz="1200" dirty="0" smtClean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lang="fi-FI" sz="950" dirty="0" smtClean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lang="fi-FI" sz="1100" dirty="0" smtClean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000" dirty="0" smtClean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lang="fi-FI" sz="1100" b="1" spc="-2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lang="fi-FI"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16794" y="375564"/>
            <a:ext cx="10640291" cy="707886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Tekniikan tutkinto-ohjelma, </a:t>
            </a:r>
            <a:r>
              <a:rPr lang="fi-FI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InnoTech</a:t>
            </a:r>
            <a:r>
              <a:rPr lang="fi-FI" sz="18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</a:t>
            </a:r>
            <a:r>
              <a:rPr lang="fi-FI" sz="18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iiketoiminta</a:t>
            </a: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 60 op</a:t>
            </a:r>
            <a:endParaRPr lang="fi-FI" sz="1800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i-FI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 (</a:t>
            </a:r>
            <a:r>
              <a:rPr lang="fi-FI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fi-FI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fi-FI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29755" y="2187838"/>
            <a:ext cx="17780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05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05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en-GB" sz="1050" b="1" spc="-2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lang="en-GB" sz="105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52493" y="2142299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48"/>
          <p:cNvSpPr txBox="1"/>
          <p:nvPr/>
        </p:nvSpPr>
        <p:spPr>
          <a:xfrm>
            <a:off x="7696369" y="4580133"/>
            <a:ext cx="2140585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050" b="1" spc="-60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fi-FI" sz="105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</a:t>
            </a:r>
            <a:r>
              <a:rPr lang="fi-FI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2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05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8289" y="1374017"/>
            <a:ext cx="244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808115" y="3803265"/>
            <a:ext cx="186802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660237" y="3995626"/>
            <a:ext cx="2152184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2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endParaRPr lang="fi-FI" sz="1050" b="1" spc="-20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sz="1050" b="1" spc="-6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op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375223"/>
            <a:ext cx="202055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581336" y="4934076"/>
            <a:ext cx="235300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 op*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822629" y="5326249"/>
            <a:ext cx="179225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40335" y="5574875"/>
            <a:ext cx="180650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6" name="object 52"/>
          <p:cNvSpPr txBox="1"/>
          <p:nvPr/>
        </p:nvSpPr>
        <p:spPr>
          <a:xfrm>
            <a:off x="2399206" y="2933822"/>
            <a:ext cx="1795427" cy="55399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spcCol="216000" rtlCol="0" anchor="ctr">
            <a:spAutoFit/>
          </a:bodyPr>
          <a:lstStyle/>
          <a:p>
            <a:pPr marL="9525" algn="ctr"/>
            <a:endParaRPr lang="en-US" sz="1200" b="1" spc="-26" dirty="0" smtClean="0">
              <a:latin typeface="NewJuneSemibold"/>
              <a:cs typeface="NewJuneSemibold"/>
            </a:endParaRPr>
          </a:p>
          <a:p>
            <a:pPr marL="9525" algn="ctr"/>
            <a:r>
              <a:rPr lang="en-US" sz="1200" b="1" spc="-26" dirty="0" err="1" smtClean="0">
                <a:latin typeface="NewJuneSemibold"/>
                <a:cs typeface="NewJuneSemibold"/>
              </a:rPr>
              <a:t>Innovaatioprosessi</a:t>
            </a:r>
            <a:r>
              <a:rPr lang="en-US" sz="1200" b="1" spc="-26" dirty="0" smtClean="0">
                <a:latin typeface="NewJuneSemibold"/>
                <a:cs typeface="NewJuneSemibold"/>
              </a:rPr>
              <a:t> 20 op</a:t>
            </a:r>
          </a:p>
          <a:p>
            <a:pPr marL="9525" algn="ctr"/>
            <a:endParaRPr lang="en-US" sz="1200" b="1" spc="-26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CCF6BB8-336C-4D2B-B71A-18CC034E163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119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Markku Haapakoski</dc:creator>
  <cp:lastModifiedBy>Marja-Riitta Kivi</cp:lastModifiedBy>
  <cp:revision>27</cp:revision>
  <dcterms:modified xsi:type="dcterms:W3CDTF">2019-05-14T07:49:41Z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