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01" autoAdjust="0"/>
  </p:normalViewPr>
  <p:slideViewPr>
    <p:cSldViewPr>
      <p:cViewPr>
        <p:scale>
          <a:sx n="100" d="100"/>
          <a:sy n="100" d="100"/>
        </p:scale>
        <p:origin x="1392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i-FI" dirty="0" smtClean="0"/>
              <a:t>Älä muokkaa kaavion</a:t>
            </a:r>
            <a:r>
              <a:rPr lang="fi-FI" baseline="0" dirty="0" smtClean="0"/>
              <a:t> värimaailmaa tai fontteja.</a:t>
            </a:r>
          </a:p>
          <a:p>
            <a:r>
              <a:rPr lang="fi-FI" baseline="0" dirty="0" smtClean="0"/>
              <a:t>Älä käytä kaaviossa opintojaksojen nimiä.</a:t>
            </a:r>
          </a:p>
          <a:p>
            <a:r>
              <a:rPr lang="fi-FI" baseline="0" dirty="0" smtClean="0"/>
              <a:t>Poista nämä tekstit valmiista kaaviosta.</a:t>
            </a:r>
            <a:endParaRPr lang="fi-FI" dirty="0" smtClean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4682975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2687" y="701834"/>
            <a:ext cx="456906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>
                <a:cs typeface="NewJuneBook"/>
              </a:rPr>
              <a:t>I</a:t>
            </a:r>
            <a:r>
              <a:rPr lang="fi-FI" spc="-114" dirty="0" smtClean="0">
                <a:cs typeface="NewJuneBook"/>
              </a:rPr>
              <a:t>nsinööri (amk) </a:t>
            </a:r>
            <a:r>
              <a:rPr b="0" spc="-35" dirty="0" smtClean="0">
                <a:latin typeface="NewJuneBook"/>
                <a:cs typeface="NewJuneBook"/>
              </a:rPr>
              <a:t>2</a:t>
            </a:r>
            <a:r>
              <a:rPr lang="fi-FI" b="0" spc="-35" dirty="0" smtClean="0">
                <a:latin typeface="NewJuneBook"/>
                <a:cs typeface="NewJuneBook"/>
              </a:rPr>
              <a:t>40 </a:t>
            </a:r>
            <a:r>
              <a:rPr b="0" spc="-45" dirty="0" smtClean="0">
                <a:latin typeface="NewJuneBook"/>
                <a:cs typeface="NewJuneBook"/>
              </a:rPr>
              <a:t>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35133" y="1398666"/>
            <a:ext cx="6904000" cy="934562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/>
              <a:t>Energiatekniikan insinöörin tutkinto, bio- ja kiertotalouden suuntautuminen </a:t>
            </a:r>
            <a:r>
              <a:rPr lang="fi-FI" sz="1200" dirty="0"/>
              <a:t>antaa </a:t>
            </a:r>
            <a:r>
              <a:rPr lang="fi-FI" sz="1200" dirty="0" smtClean="0"/>
              <a:t>monipuoliset valmiudet työskennellä bio- ja kiertotalouden alan asiantuntija- ja esimiestehtävissä. </a:t>
            </a:r>
          </a:p>
          <a:p>
            <a:pPr algn="ctr"/>
            <a:r>
              <a:rPr lang="fi-FI" sz="1200" dirty="0" smtClean="0"/>
              <a:t>Green Energy, Clean Nature. </a:t>
            </a:r>
            <a:endParaRPr lang="fi-FI" sz="12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object 40"/>
          <p:cNvSpPr/>
          <p:nvPr/>
        </p:nvSpPr>
        <p:spPr>
          <a:xfrm>
            <a:off x="509146" y="3262892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7" name="object 41"/>
          <p:cNvSpPr txBox="1"/>
          <p:nvPr/>
        </p:nvSpPr>
        <p:spPr>
          <a:xfrm>
            <a:off x="608140" y="3395804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object 42"/>
          <p:cNvSpPr txBox="1"/>
          <p:nvPr/>
        </p:nvSpPr>
        <p:spPr>
          <a:xfrm>
            <a:off x="1205521" y="3487885"/>
            <a:ext cx="937894" cy="10387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lang="fi-FI" sz="1150" b="1" spc="-30" dirty="0" smtClean="0">
                <a:solidFill>
                  <a:srgbClr val="FFFFFF"/>
                </a:solidFill>
                <a:latin typeface="NewJuneBold"/>
                <a:cs typeface="NewJuneBold"/>
              </a:rPr>
              <a:t>osaamisen </a:t>
            </a:r>
            <a:r>
              <a:rPr lang="fi-FI" sz="1150" b="1" spc="-55" dirty="0" smtClean="0">
                <a:solidFill>
                  <a:srgbClr val="FFFFFF"/>
                </a:solidFill>
                <a:latin typeface="NewJuneBold"/>
                <a:cs typeface="NewJuneBold"/>
              </a:rPr>
              <a:t>syventäminen ja soveltaminen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solidFill>
                  <a:srgbClr val="FFFFFF"/>
                </a:solidFill>
                <a:latin typeface="NewJuneBook"/>
                <a:cs typeface="NewJuneBook"/>
              </a:rPr>
              <a:t>3</a:t>
            </a:r>
            <a:r>
              <a:rPr sz="1150" spc="5" dirty="0" smtClean="0">
                <a:solidFill>
                  <a:srgbClr val="FFFFFF"/>
                </a:solidFill>
                <a:latin typeface="NewJuneBook"/>
                <a:cs typeface="NewJuneBook"/>
              </a:rPr>
              <a:t>0 </a:t>
            </a: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79" name="Rectangle 60"/>
          <p:cNvSpPr/>
          <p:nvPr/>
        </p:nvSpPr>
        <p:spPr>
          <a:xfrm>
            <a:off x="2628894" y="326289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0" name="TextBox 61"/>
          <p:cNvSpPr txBox="1"/>
          <p:nvPr/>
        </p:nvSpPr>
        <p:spPr>
          <a:xfrm>
            <a:off x="2700517" y="3336733"/>
            <a:ext cx="40511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Bio- ja kiertotalouden täydentävät opinnot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" name="Rectangle 62"/>
          <p:cNvSpPr/>
          <p:nvPr/>
        </p:nvSpPr>
        <p:spPr>
          <a:xfrm>
            <a:off x="2721899" y="3621545"/>
            <a:ext cx="4626019" cy="3290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8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Valinnaisten opintojen kautta opiskelijan osaamista täydennetään ja syvennetään valintojen mukaan kiertotalouteen, puutuoteteollisuuteen tai projektiosaamiseen.</a:t>
            </a:r>
            <a:endParaRPr lang="fi-FI" sz="8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Rectangle 63"/>
          <p:cNvSpPr/>
          <p:nvPr/>
        </p:nvSpPr>
        <p:spPr>
          <a:xfrm>
            <a:off x="2721899" y="4249563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8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Suuntaavissa opinnoissa syvennytään biopolttoaineiden tuotantoprosesseihin, teollisuuden energiatekniikkaan ja prosesseihin, tarkastellaan erityyppisiä materiaali- ja sivuvirtoja ja niiden hallintaa. Projektiosaamisen syventäminen ja soveltaminen.</a:t>
            </a:r>
            <a:endParaRPr lang="fi-FI" sz="8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3" name="TextBox 64"/>
          <p:cNvSpPr txBox="1"/>
          <p:nvPr/>
        </p:nvSpPr>
        <p:spPr>
          <a:xfrm>
            <a:off x="2700516" y="3980985"/>
            <a:ext cx="3722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Bio- ja kiertotalous, projektiosaaminen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4" name="object 10"/>
          <p:cNvSpPr/>
          <p:nvPr/>
        </p:nvSpPr>
        <p:spPr>
          <a:xfrm>
            <a:off x="499137" y="5012473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5" name="object 11"/>
          <p:cNvSpPr txBox="1"/>
          <p:nvPr/>
        </p:nvSpPr>
        <p:spPr>
          <a:xfrm>
            <a:off x="598131" y="520573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" name="object 12"/>
          <p:cNvSpPr txBox="1"/>
          <p:nvPr/>
        </p:nvSpPr>
        <p:spPr>
          <a:xfrm>
            <a:off x="1204401" y="5380445"/>
            <a:ext cx="1009650" cy="946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perehtyminen </a:t>
            </a:r>
            <a:r>
              <a:rPr lang="fi-FI" sz="115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osaamisen kehittäminen</a:t>
            </a:r>
            <a:r>
              <a:rPr sz="1150" b="1" spc="-1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45</a:t>
            </a:r>
            <a:r>
              <a:rPr sz="11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7" name="Rectangle 67"/>
          <p:cNvSpPr/>
          <p:nvPr/>
        </p:nvSpPr>
        <p:spPr>
          <a:xfrm>
            <a:off x="2617303" y="5031172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8" name="TextBox 68"/>
          <p:cNvSpPr txBox="1"/>
          <p:nvPr/>
        </p:nvSpPr>
        <p:spPr>
          <a:xfrm>
            <a:off x="2688759" y="5049202"/>
            <a:ext cx="26003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Energiatalous- ja prosessit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9" name="Rectangle 69"/>
          <p:cNvSpPr/>
          <p:nvPr/>
        </p:nvSpPr>
        <p:spPr>
          <a:xfrm>
            <a:off x="2710308" y="5367268"/>
            <a:ext cx="4626019" cy="472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fi-FI" sz="800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algn="ctr"/>
            <a:r>
              <a:rPr lang="fi-FI" sz="8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Syvennytään energiatalouteen ja kiertotalouteen sekä toimitusketjujen hallintaan.</a:t>
            </a:r>
            <a:endParaRPr lang="fi-FI" sz="8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0" name="Rectangle 70"/>
          <p:cNvSpPr/>
          <p:nvPr/>
        </p:nvSpPr>
        <p:spPr>
          <a:xfrm>
            <a:off x="2726831" y="6037330"/>
            <a:ext cx="4626019" cy="501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800" b="1" dirty="0" smtClean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Ammattiaineissa perehdytään energiatekniikan perusteisiin, suunnittelu- ja materiaalitekniikkaan sekä ympäristötekniikkaan. Aiemman osaamisen hyväksilukeminen</a:t>
            </a:r>
            <a:r>
              <a:rPr lang="fi-FI" sz="800" b="1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b="1" dirty="0" smtClean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osasi energiainsinöörin tutkintoa.</a:t>
            </a:r>
            <a:endParaRPr lang="fi-FI" sz="8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TextBox 71"/>
          <p:cNvSpPr txBox="1"/>
          <p:nvPr/>
        </p:nvSpPr>
        <p:spPr>
          <a:xfrm>
            <a:off x="2688299" y="5771751"/>
            <a:ext cx="37593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Energiainsinöörin perustiedot ja -taidot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988FA04FFBE9344A5B459D7D40FB0F6" ma:contentTypeVersion="2" ma:contentTypeDescription="Luo uusi asiakirja." ma:contentTypeScope="" ma:versionID="a9f178d44aa083599794d0fe29f66890">
  <xsd:schema xmlns:xsd="http://www.w3.org/2001/XMLSchema" xmlns:xs="http://www.w3.org/2001/XMLSchema" xmlns:p="http://schemas.microsoft.com/office/2006/metadata/properties" xmlns:ns2="c0f46d4c-08e9-4d64-91bc-35629c033041" targetNamespace="http://schemas.microsoft.com/office/2006/metadata/properties" ma:root="true" ma:fieldsID="6772907ad848b2d27d1b513cd40a2bec" ns2:_="">
    <xsd:import namespace="c0f46d4c-08e9-4d64-91bc-35629c0330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f46d4c-08e9-4d64-91bc-35629c0330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994422-CA6F-4317-BA5B-42D4902E57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f46d4c-08e9-4d64-91bc-35629c0330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B80953-1222-4574-A9E5-FB0E2B1D46B7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c0f46d4c-08e9-4d64-91bc-35629c033041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166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Insinööri (amk) 240 OP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Insinööri (amk) 240 OP</dc:title>
  <dc:creator>Marja-Riitta Kivi</dc:creator>
  <cp:lastModifiedBy>Marja-Riitta Kivi</cp:lastModifiedBy>
  <cp:revision>25</cp:revision>
  <dcterms:created xsi:type="dcterms:W3CDTF">2017-09-21T11:55:52Z</dcterms:created>
  <dcterms:modified xsi:type="dcterms:W3CDTF">2018-06-01T10:22:00Z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0x010100B988FA04FFBE9344A5B459D7D40FB0F6</vt:lpwstr>
  </property>
  <property fmtid="{D5CDD505-2E9C-101B-9397-08002B2CF9AE}" pid="5" name="_dlc_DocIdItemGuid">
    <vt:lpwstr>e7fc690f-795c-40fc-a45e-cea66902ebb4</vt:lpwstr>
  </property>
  <property fmtid="{D5CDD505-2E9C-101B-9397-08002B2CF9AE}" pid="6" name="Asiasanat">
    <vt:lpwstr/>
  </property>
</Properties>
</file>