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90C8A-8CAE-45CD-B94D-095046867A42}" type="datetimeFigureOut">
              <a:rPr lang="fi-FI" smtClean="0"/>
              <a:t>5.12.2017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888A8-E050-4523-8284-7832A6C552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7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1200" dirty="0" smtClean="0"/>
              <a:t>Yhteisissä opinnoissa tähdellä merkityt opintojaksot ovat tarjolla myös englanninkielisinä verkkototeutuksina.</a:t>
            </a:r>
          </a:p>
          <a:p>
            <a:r>
              <a:rPr lang="fi-FI" sz="1200" smtClean="0"/>
              <a:t>Pakolliset opintojaksot ovat valkealla pohjalla. </a:t>
            </a:r>
          </a:p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888A8-E050-4523-8284-7832A6C552B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314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200" spc="-5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spc="-15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lang="fi-FI" sz="1200" spc="-5" dirty="0" smtClean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lang="fi-FI" sz="1200" spc="1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spc="-15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lang="fi-FI" sz="1200" dirty="0" smtClean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lang="fi-FI" sz="950" dirty="0" smtClean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lang="fi-FI" sz="1100" b="1" spc="-2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lang="fi-FI" sz="1100" dirty="0" smtClean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000" dirty="0" smtClean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lang="fi-FI" sz="1100" b="1" spc="-2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lang="fi-FI" sz="1100" b="1" spc="-2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lang="fi-FI"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16794" y="375564"/>
            <a:ext cx="10640291" cy="707886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Liiketalouden tutkinto-ohjelma, Liiketoiminnan kehittäminen, 90 op</a:t>
            </a:r>
            <a:endParaRPr lang="fi-FI" sz="1800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fi-FI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Tradenomi (</a:t>
            </a:r>
            <a:r>
              <a:rPr lang="fi-FI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 </a:t>
            </a:r>
            <a:r>
              <a:rPr lang="fi-FI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fi-FI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29755" y="2187838"/>
            <a:ext cx="1778000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05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05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050" b="1" spc="-3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050" b="1" spc="-45" dirty="0" err="1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05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45" dirty="0" err="1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en-GB" sz="1050" b="1" spc="-2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40" dirty="0" smtClean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lang="en-GB" sz="105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lang="en-GB" sz="105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52493" y="2142299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48"/>
          <p:cNvSpPr txBox="1"/>
          <p:nvPr/>
        </p:nvSpPr>
        <p:spPr>
          <a:xfrm>
            <a:off x="7696369" y="4580133"/>
            <a:ext cx="2140585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lang="fi-FI" sz="1050" b="1" spc="-60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lang="fi-FI" sz="105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fi-FI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</a:t>
            </a:r>
            <a:r>
              <a:rPr lang="fi-FI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050" b="1" spc="-2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05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05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281283" y="2637236"/>
            <a:ext cx="2103399" cy="3231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>
                <a:latin typeface="NewJuneSemibold"/>
                <a:cs typeface="NewJuneSemibold"/>
              </a:rPr>
              <a:t>Liiketoiminnan luova </a:t>
            </a:r>
            <a:endParaRPr lang="fi-FI" sz="1050" b="1" spc="-35" dirty="0" smtClean="0">
              <a:latin typeface="NewJuneSemibold"/>
              <a:cs typeface="NewJuneSemibold"/>
            </a:endParaRPr>
          </a:p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latin typeface="NewJuneSemibold"/>
                <a:cs typeface="NewJuneSemibold"/>
              </a:rPr>
              <a:t>kehittäminen </a:t>
            </a:r>
            <a:r>
              <a:rPr sz="1050" b="1" spc="-35" dirty="0">
                <a:latin typeface="NewJuneSemibold"/>
                <a:cs typeface="NewJuneSemibold"/>
              </a:rPr>
              <a:t>5</a:t>
            </a:r>
            <a:r>
              <a:rPr sz="1050" b="1" spc="-30" dirty="0">
                <a:latin typeface="NewJuneSemibold"/>
                <a:cs typeface="NewJuneSemibold"/>
              </a:rPr>
              <a:t> </a:t>
            </a:r>
            <a:r>
              <a:rPr sz="1050" b="1" spc="-35" dirty="0"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281285" y="3002963"/>
            <a:ext cx="2103399" cy="3334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050" b="1" spc="-65" dirty="0">
                <a:latin typeface="NewJuneSemibold"/>
                <a:cs typeface="NewJuneSemibold"/>
              </a:rPr>
              <a:t>Strateginen talouden </a:t>
            </a:r>
            <a:endParaRPr lang="fi-FI" sz="1050" b="1" spc="-65" dirty="0" smtClean="0">
              <a:latin typeface="NewJuneSemibold"/>
              <a:cs typeface="NewJuneSemibold"/>
            </a:endParaRPr>
          </a:p>
          <a:p>
            <a:pPr marL="12700" marR="5080" algn="ctr">
              <a:lnSpc>
                <a:spcPts val="1300"/>
              </a:lnSpc>
            </a:pPr>
            <a:r>
              <a:rPr lang="fi-FI" sz="1050" b="1" spc="-65" dirty="0" smtClean="0">
                <a:latin typeface="NewJuneSemibold"/>
                <a:cs typeface="NewJuneSemibold"/>
              </a:rPr>
              <a:t>ohjaus </a:t>
            </a:r>
            <a:r>
              <a:rPr sz="1050" b="1" spc="-35" dirty="0">
                <a:latin typeface="NewJuneSemibold"/>
                <a:cs typeface="NewJuneSemibold"/>
              </a:rPr>
              <a:t>5</a:t>
            </a:r>
            <a:r>
              <a:rPr sz="1050" b="1" spc="-30" dirty="0">
                <a:latin typeface="NewJuneSemibold"/>
                <a:cs typeface="NewJuneSemibold"/>
              </a:rPr>
              <a:t> </a:t>
            </a:r>
            <a:r>
              <a:rPr sz="1050" b="1" spc="-35" dirty="0"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48289" y="1374017"/>
            <a:ext cx="244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808115" y="3803265"/>
            <a:ext cx="1868028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4"/>
            <a:ext cx="1868028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660237" y="3995626"/>
            <a:ext cx="2152184" cy="3231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latin typeface="NewJuneSemibold"/>
                <a:cs typeface="NewJuneSemibold"/>
              </a:rPr>
              <a:t>T</a:t>
            </a:r>
            <a:r>
              <a:rPr sz="1050" b="1" spc="-35" dirty="0" smtClean="0">
                <a:latin typeface="NewJuneSemibold"/>
                <a:cs typeface="NewJuneSemibold"/>
              </a:rPr>
              <a:t>utkimuksellinen</a:t>
            </a:r>
            <a:r>
              <a:rPr lang="fi-FI" sz="1050" b="1" spc="-35" dirty="0" smtClean="0">
                <a:latin typeface="NewJuneSemibold"/>
                <a:cs typeface="NewJuneSemibold"/>
              </a:rPr>
              <a:t> </a:t>
            </a:r>
            <a:r>
              <a:rPr sz="1050" b="1" spc="-20" dirty="0" smtClean="0">
                <a:latin typeface="NewJuneSemibold"/>
                <a:cs typeface="NewJuneSemibold"/>
              </a:rPr>
              <a:t> </a:t>
            </a:r>
            <a:endParaRPr lang="fi-FI" sz="1050" b="1" spc="-20" dirty="0" smtClean="0"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r>
              <a:rPr sz="1050" b="1" spc="-60" dirty="0" err="1" smtClean="0">
                <a:latin typeface="NewJuneSemibold"/>
                <a:cs typeface="NewJuneSemibold"/>
              </a:rPr>
              <a:t>k</a:t>
            </a:r>
            <a:r>
              <a:rPr sz="1050" b="1" spc="-35" dirty="0" err="1" smtClean="0">
                <a:latin typeface="NewJuneSemibold"/>
                <a:cs typeface="NewJuneSemibold"/>
              </a:rPr>
              <a:t>ehittäminen</a:t>
            </a:r>
            <a:r>
              <a:rPr sz="1050" b="1" spc="-30" dirty="0" smtClean="0">
                <a:latin typeface="NewJuneSemibold"/>
                <a:cs typeface="NewJuneSemibold"/>
              </a:rPr>
              <a:t> </a:t>
            </a:r>
            <a:r>
              <a:rPr sz="1050" b="1" spc="-35" dirty="0">
                <a:latin typeface="NewJuneSemibold"/>
                <a:cs typeface="NewJuneSemibold"/>
              </a:rPr>
              <a:t>5</a:t>
            </a:r>
            <a:r>
              <a:rPr sz="1050" b="1" spc="-30" dirty="0">
                <a:latin typeface="NewJuneSemibold"/>
                <a:cs typeface="NewJuneSemibold"/>
              </a:rPr>
              <a:t> </a:t>
            </a:r>
            <a:r>
              <a:rPr sz="1050" b="1" spc="-35" dirty="0"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1867" y="2857661"/>
            <a:ext cx="1975408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op 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81336" y="2611293"/>
            <a:ext cx="2324502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791867" y="4375223"/>
            <a:ext cx="2020554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05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05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581336" y="4934076"/>
            <a:ext cx="2353007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</a:t>
            </a:r>
            <a:endParaRPr lang="fi-FI" sz="1050" b="1" spc="-35" dirty="0" smtClean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5 op*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822629" y="5326249"/>
            <a:ext cx="1792252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Yrittäjävalmennus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840335" y="5574875"/>
            <a:ext cx="1806504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373547" y="4759126"/>
            <a:ext cx="1979017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Palvelumuotoilu liiketoiminnan kehittämisessä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281283" y="3374855"/>
            <a:ext cx="2103399" cy="3231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>
                <a:latin typeface="NewJuneSemibold"/>
                <a:cs typeface="NewJuneSemibold"/>
              </a:rPr>
              <a:t>Asiakkuuksien ja myynnin </a:t>
            </a:r>
            <a:r>
              <a:rPr lang="fi-FI" sz="1050" b="1" spc="-35" dirty="0" smtClean="0">
                <a:latin typeface="NewJuneSemibold"/>
                <a:cs typeface="NewJuneSemibold"/>
              </a:rPr>
              <a:t>johtaminen </a:t>
            </a:r>
            <a:r>
              <a:rPr sz="1050" b="1" spc="-35" dirty="0" smtClean="0"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latin typeface="NewJuneSemibold"/>
                <a:cs typeface="NewJuneSemibold"/>
              </a:rPr>
              <a:t> </a:t>
            </a:r>
            <a:r>
              <a:rPr sz="1050" b="1" spc="-35" dirty="0"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148289" y="5135113"/>
            <a:ext cx="2346937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Professional Communication </a:t>
            </a:r>
            <a:r>
              <a:rPr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50" name="object 52"/>
          <p:cNvSpPr txBox="1"/>
          <p:nvPr/>
        </p:nvSpPr>
        <p:spPr>
          <a:xfrm>
            <a:off x="2281283" y="2190874"/>
            <a:ext cx="2103399" cy="40395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spcCol="216000" rtlCol="0" anchor="ctr">
            <a:spAutoFit/>
          </a:bodyPr>
          <a:lstStyle/>
          <a:p>
            <a:pPr marL="12700" algn="ctr">
              <a:lnSpc>
                <a:spcPct val="250000"/>
              </a:lnSpc>
            </a:pPr>
            <a:r>
              <a:rPr lang="fi-FI" sz="1050" b="1" spc="-35" dirty="0">
                <a:latin typeface="NewJuneSemibold"/>
                <a:cs typeface="NewJuneSemibold"/>
              </a:rPr>
              <a:t>Tulevaisuuden </a:t>
            </a:r>
            <a:r>
              <a:rPr lang="fi-FI" sz="1050" b="1" spc="-35" dirty="0" smtClean="0">
                <a:latin typeface="NewJuneSemibold"/>
                <a:cs typeface="NewJuneSemibold"/>
              </a:rPr>
              <a:t>johtajuus </a:t>
            </a:r>
            <a:r>
              <a:rPr sz="1050" b="1" spc="-35" dirty="0" smtClean="0"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latin typeface="NewJuneSemibold"/>
                <a:cs typeface="NewJuneSemibold"/>
              </a:rPr>
              <a:t> </a:t>
            </a:r>
            <a:r>
              <a:rPr sz="1050" b="1" spc="-35" dirty="0" smtClean="0">
                <a:latin typeface="NewJuneSemibold"/>
                <a:cs typeface="NewJuneSemibold"/>
              </a:rPr>
              <a:t>op</a:t>
            </a:r>
            <a:endParaRPr lang="fi-FI" sz="1050" b="1" spc="-35" dirty="0" smtClean="0">
              <a:latin typeface="NewJuneSemibold"/>
              <a:cs typeface="NewJuneSemibold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376455" y="4383139"/>
            <a:ext cx="2008227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1050" b="1" dirty="0" smtClean="0">
                <a:solidFill>
                  <a:schemeClr val="bg1"/>
                </a:solidFill>
                <a:latin typeface="NewJuneSemibold"/>
                <a:cs typeface="NewJuneSemibold"/>
              </a:rPr>
              <a:t>Networking and Relationship Management 5 op</a:t>
            </a:r>
            <a:endParaRPr lang="en-GB" sz="1050" b="1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3" name="object 52"/>
          <p:cNvSpPr txBox="1"/>
          <p:nvPr/>
        </p:nvSpPr>
        <p:spPr>
          <a:xfrm>
            <a:off x="2388735" y="4027499"/>
            <a:ext cx="1948638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Myyntipsykologia ja myymisen taito </a:t>
            </a:r>
            <a:r>
              <a:rPr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54" name="object 52"/>
          <p:cNvSpPr txBox="1"/>
          <p:nvPr/>
        </p:nvSpPr>
        <p:spPr>
          <a:xfrm>
            <a:off x="2249165" y="5361646"/>
            <a:ext cx="2103399" cy="3231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II ja III </a:t>
            </a:r>
          </a:p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5 op + 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5" name="object 52"/>
          <p:cNvSpPr txBox="1"/>
          <p:nvPr/>
        </p:nvSpPr>
        <p:spPr>
          <a:xfrm>
            <a:off x="2358940" y="3786149"/>
            <a:ext cx="2008227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dirty="0" smtClean="0">
                <a:solidFill>
                  <a:schemeClr val="bg1"/>
                </a:solidFill>
                <a:latin typeface="NewJuneSemibold"/>
                <a:cs typeface="NewJuneSemibold"/>
              </a:rPr>
              <a:t>Kehittävä työote 5 op</a:t>
            </a:r>
            <a:endParaRPr lang="fi-FI" sz="1050" b="1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SAVONIA-1861177025-30</_dlc_DocId>
    <_dlc_DocIdUrl xmlns="03ca75a4-7525-4fd0-b461-2a607204cfe9">
      <Url>https://santra.savonia.fi/tiimit/lite/sabunyamktiimi/_layouts/DocIdRedir.aspx?ID=SAVONIA-1861177025-30</Url>
      <Description>SAVONIA-1861177025-30</Description>
    </_dlc_DocIdUrl>
    <Kohdistuspaiva xmlns="03ca75a4-7525-4fd0-b461-2a607204cfe9">2017-12-04T22:00:00+00:00</Kohdistuspaiva>
    <TaxCatchAll xmlns="03ca75a4-7525-4fd0-b461-2a607204cfe9"/>
    <Aihealue xmlns="03ca75a4-7525-4fd0-b461-2a607204cfe9">Henkilöstö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9759023265B8E345B202BFA34276290C" ma:contentTypeVersion="0" ma:contentTypeDescription="Luo uusi asiakirja." ma:contentTypeScope="" ma:versionID="47e911a01c4d83c1dd167bb20a8e30d1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f224149f97a17adb80720ec1d1552c48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CF6BB8-336C-4D2B-B71A-18CC034E163B}"/>
</file>

<file path=customXml/itemProps2.xml><?xml version="1.0" encoding="utf-8"?>
<ds:datastoreItem xmlns:ds="http://schemas.openxmlformats.org/officeDocument/2006/customXml" ds:itemID="{21873273-48E3-407A-B015-288EBB904032}"/>
</file>

<file path=customXml/itemProps3.xml><?xml version="1.0" encoding="utf-8"?>
<ds:datastoreItem xmlns:ds="http://schemas.openxmlformats.org/officeDocument/2006/customXml" ds:itemID="{8D5926C7-F8D9-4724-9DC4-3091FA77F1AD}"/>
</file>

<file path=customXml/itemProps4.xml><?xml version="1.0" encoding="utf-8"?>
<ds:datastoreItem xmlns:ds="http://schemas.openxmlformats.org/officeDocument/2006/customXml" ds:itemID="{2B3EF3A3-6261-4F1B-B188-F2C3A316BB1A}"/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172</Words>
  <Application>Microsoft Office PowerPoint</Application>
  <PresentationFormat>Widescreen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Markku Haapakoski</dc:creator>
  <cp:lastModifiedBy>Nina Huotari</cp:lastModifiedBy>
  <cp:revision>23</cp:revision>
  <dcterms:modified xsi:type="dcterms:W3CDTF">2017-12-05T12:21:33Z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0x0101007C99A6B7AEA5684BA478728D451E0C6F009759023265B8E345B202BFA34276290C</vt:lpwstr>
  </property>
  <property fmtid="{D5CDD505-2E9C-101B-9397-08002B2CF9AE}" pid="3" name="_dlc_DocIdItemGuid">
    <vt:lpwstr>7f173406-bb82-42b6-b393-5215b7c90e4a</vt:lpwstr>
  </property>
  <property fmtid="{D5CDD505-2E9C-101B-9397-08002B2CF9AE}" pid="4" name="Asiasanat">
    <vt:lpwstr/>
  </property>
</Properties>
</file>