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01" autoAdjust="0"/>
  </p:normalViewPr>
  <p:slideViewPr>
    <p:cSldViewPr>
      <p:cViewPr>
        <p:scale>
          <a:sx n="130" d="100"/>
          <a:sy n="130" d="100"/>
        </p:scale>
        <p:origin x="-234" y="-3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2687" y="701834"/>
            <a:ext cx="411527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 smtClean="0"/>
              <a:t>S</a:t>
            </a:r>
            <a:r>
              <a:rPr lang="fi-FI" spc="-114" dirty="0" err="1" smtClean="0"/>
              <a:t>ähköinsinööri</a:t>
            </a:r>
            <a:r>
              <a:rPr spc="-95" dirty="0" smtClean="0"/>
              <a:t> </a:t>
            </a:r>
            <a:r>
              <a:rPr b="0" spc="-35" dirty="0" smtClean="0">
                <a:latin typeface="NewJuneBook"/>
                <a:cs typeface="NewJuneBook"/>
              </a:rPr>
              <a:t>2</a:t>
            </a:r>
            <a:r>
              <a:rPr lang="fi-FI" b="0" spc="-35" dirty="0" smtClean="0">
                <a:latin typeface="NewJuneBook"/>
                <a:cs typeface="NewJuneBook"/>
              </a:rPr>
              <a:t>4</a:t>
            </a:r>
            <a:r>
              <a:rPr b="0" spc="-35" dirty="0" smtClean="0">
                <a:latin typeface="NewJuneBook"/>
                <a:cs typeface="NewJuneBook"/>
              </a:rPr>
              <a:t>0</a:t>
            </a:r>
            <a:r>
              <a:rPr b="0" spc="-10" dirty="0" smtClean="0">
                <a:latin typeface="NewJuneBook"/>
                <a:cs typeface="NewJuneBook"/>
              </a:rPr>
              <a:t> </a:t>
            </a:r>
            <a:r>
              <a:rPr b="0" spc="-45" dirty="0">
                <a:latin typeface="NewJuneBook"/>
                <a:cs typeface="NewJuneBook"/>
              </a:rPr>
              <a:t>OP</a:t>
            </a: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35133" y="1238212"/>
            <a:ext cx="6904000" cy="1352588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/>
              <a:t>Sähköinsinöörien </a:t>
            </a:r>
            <a:r>
              <a:rPr lang="fi-FI" sz="1200" dirty="0"/>
              <a:t>tehtävät ovat keskeisiä sähköjärjestelmien ylläpidossa ja kehittämisessä. He vastaavat sähkön tuotannosta, jakelusta, käytöstä ja sähköjärjestelmien suunnittelusta ja rakentamisesta sekä </a:t>
            </a:r>
            <a:r>
              <a:rPr lang="fi-FI" sz="1200" dirty="0" smtClean="0"/>
              <a:t>kiinteistöissä, verkkoyhtiöissä </a:t>
            </a:r>
            <a:r>
              <a:rPr lang="fi-FI" sz="1200" dirty="0"/>
              <a:t>että teollisuudessa. </a:t>
            </a:r>
            <a:r>
              <a:rPr lang="fi-FI" sz="1200" dirty="0" smtClean="0"/>
              <a:t>Tutkinto-ohjelmasta </a:t>
            </a:r>
            <a:r>
              <a:rPr lang="fi-FI" sz="1200" dirty="0"/>
              <a:t>valmistuvat insinöörit toimivat alan yrityksissä mm. suunnittelu-, tuotekehitys-, esimies-  ja myyntitehtävissä sekä koulutustehtävissä. </a:t>
            </a:r>
            <a:r>
              <a:rPr lang="fi-FI" sz="1200" dirty="0" smtClean="0"/>
              <a:t>Koulutusohjelma </a:t>
            </a:r>
            <a:r>
              <a:rPr lang="fi-FI" sz="1200" dirty="0"/>
              <a:t>on voimakkaasti </a:t>
            </a:r>
            <a:r>
              <a:rPr lang="fi-FI" sz="1200" dirty="0" smtClean="0"/>
              <a:t>poikkialainen </a:t>
            </a:r>
            <a:r>
              <a:rPr lang="fi-FI" sz="1200" dirty="0"/>
              <a:t>ja antaa mahdollisuuden perehtyä </a:t>
            </a:r>
            <a:r>
              <a:rPr lang="fi-FI" sz="1200" dirty="0" smtClean="0"/>
              <a:t>monipuo­lisesti ja käytännönläheisesti </a:t>
            </a:r>
            <a:r>
              <a:rPr lang="fi-FI" sz="1200" dirty="0"/>
              <a:t>sähkötekniikan eri </a:t>
            </a:r>
            <a:r>
              <a:rPr lang="fi-FI" sz="1200" dirty="0" smtClean="0"/>
              <a:t>osa-alueisiin </a:t>
            </a:r>
            <a:r>
              <a:rPr lang="fi-FI" sz="1200" dirty="0"/>
              <a:t>ja alan automaatio­sovelluksiin. </a:t>
            </a:r>
          </a:p>
          <a:p>
            <a:pPr algn="ctr"/>
            <a:endParaRPr lang="fi-FI" sz="1200" dirty="0"/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71750" y="3581400"/>
            <a:ext cx="437491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Tulevaisuuden haasteita, ovi auki työelämään</a:t>
            </a:r>
          </a:p>
          <a:p>
            <a:r>
              <a:rPr lang="fi-FI" sz="9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Talotekniikka ja sähkönjakelu                Sähkökäytöt ja automaatio</a:t>
            </a:r>
            <a:endParaRPr lang="fi-FI" sz="9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71750" y="4876800"/>
            <a:ext cx="29081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Työelämään valmistautumista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71750" y="5410200"/>
            <a:ext cx="4626019" cy="2626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Sähköpätevyyden varmistavia opintoja sekä CDIO-tyyppinen projekti. Johtaminen.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5256" y="5943600"/>
            <a:ext cx="4626019" cy="316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Sähkötekniikan ammattiopintoja sähkönjakeluverkkojen ja sähkökäyttöjen suunnittelun ja käytön tarpeisiin. Suunnitteluohjelmien käyttö monipuolistuu.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71750" y="5638800"/>
            <a:ext cx="3321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Ammattialan osaaminen vahvistuu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71750" y="6705600"/>
            <a:ext cx="38635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Sähköalan opintoja, uuden omaksumista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71750" y="7239000"/>
            <a:ext cx="4626019" cy="2626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Sähkönjakelun opintoja, automaatiotekniikkaa, yrittäjyyttä ja projektiopintoja.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71750" y="7772400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Monipuolisesti sähkötekniikkaa, elektroniikkaa, tietotekniikkaa, matematiikkaa ja luonnontietietä sekä vieraita kieliä.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71750" y="7467600"/>
            <a:ext cx="33858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Suunnittelua tukevia perusopintoja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3794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perustuksen rakentamista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85422" y="8871155"/>
            <a:ext cx="4626019" cy="425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Opiskellaan ammattiaineiden perusteita. Ammattiaineilla tarkoitetaan niitä opintoja, joilla hankitaan osaamista alan suunnittelun, käytön, rakentamisen ja markkinoinnin tehtäviin. Projektina suunnitellaan ja rakennetaan sähkökeskus.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71750" y="9601200"/>
            <a:ext cx="4626019" cy="455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Opintojen aluksi merkittävä osa opiskeltavista asiasisällöistä liittyy matematiikkaan ja luonnontieteisiin, jotka on räätälöity sähköalan tarpeiden mukaan. Tavoitteena on rakentaa pohja sähköteknisille käsitteille ja malleille.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71750" y="9296400"/>
            <a:ext cx="30588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Mitä sähkötekniikka tarkoittaa?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62"/>
          <p:cNvSpPr/>
          <p:nvPr/>
        </p:nvSpPr>
        <p:spPr>
          <a:xfrm>
            <a:off x="2571750" y="7010400"/>
            <a:ext cx="2286000" cy="186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Sähkön  tuotanto ja sähkökauppa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62"/>
          <p:cNvSpPr/>
          <p:nvPr/>
        </p:nvSpPr>
        <p:spPr>
          <a:xfrm>
            <a:off x="4933950" y="7010400"/>
            <a:ext cx="2286000" cy="186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Tehoelektroniikan perusteet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62"/>
          <p:cNvSpPr/>
          <p:nvPr/>
        </p:nvSpPr>
        <p:spPr>
          <a:xfrm>
            <a:off x="2571750" y="5181600"/>
            <a:ext cx="2286000" cy="186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Rakennusautomaatiojärjestelmät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62"/>
          <p:cNvSpPr/>
          <p:nvPr/>
        </p:nvSpPr>
        <p:spPr>
          <a:xfrm>
            <a:off x="4933950" y="5181600"/>
            <a:ext cx="2286000" cy="186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Sähkökäyttöjen automaatiojärjestelmät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Rectangle 62"/>
          <p:cNvSpPr/>
          <p:nvPr/>
        </p:nvSpPr>
        <p:spPr>
          <a:xfrm>
            <a:off x="2571750" y="4114800"/>
            <a:ext cx="2286000" cy="338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uunnittelutehtävät, rakentaminen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urakointi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9" name="Rectangle 62"/>
          <p:cNvSpPr/>
          <p:nvPr/>
        </p:nvSpPr>
        <p:spPr>
          <a:xfrm>
            <a:off x="4933950" y="4114800"/>
            <a:ext cx="2286000" cy="338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Automaation suunnittelu ja sähkökäyttöjen ohjaus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Rectangle 55"/>
          <p:cNvSpPr/>
          <p:nvPr/>
        </p:nvSpPr>
        <p:spPr>
          <a:xfrm>
            <a:off x="2571750" y="3124200"/>
            <a:ext cx="4626019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 opintojen loppuvaiheessa. Opintoihin sisältyy myös harjoittelua ja valinnaisia opintoja, jotka ajoittuvat koko opiskeluajalle.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SAVONIA-1185-152</_dlc_DocId>
    <_dlc_DocIdUrl xmlns="03ca75a4-7525-4fd0-b461-2a607204cfe9">
      <Url>https://santra.savonia.fi/tiimit/lite/sahkoalantiimi/_layouts/DocIdRedir.aspx?ID=SAVONIA-1185-152</Url>
      <Description>SAVONIA-1185-152</Description>
    </_dlc_DocIdUrl>
    <Kohdistuspaiva xmlns="03ca75a4-7525-4fd0-b461-2a607204cfe9">2017-12-09T22:00:00+00:00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0006563CD3DD744B039AE7FB7413408" ma:contentTypeVersion="14" ma:contentTypeDescription="Luo uusi asiakirja." ma:contentTypeScope="" ma:versionID="52ee1b4830080893ad59bb17bb0a6e4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87818baa770c826f6fd0c93e85cdda46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2CA087-FFBB-4BA7-8790-C61E8FE556BA}"/>
</file>

<file path=customXml/itemProps2.xml><?xml version="1.0" encoding="utf-8"?>
<ds:datastoreItem xmlns:ds="http://schemas.openxmlformats.org/officeDocument/2006/customXml" ds:itemID="{26B80953-1222-4574-A9E5-FB0E2B1D46B7}"/>
</file>

<file path=customXml/itemProps3.xml><?xml version="1.0" encoding="utf-8"?>
<ds:datastoreItem xmlns:ds="http://schemas.openxmlformats.org/officeDocument/2006/customXml" ds:itemID="{0B6905C2-23D3-4EBA-A6F0-BBB465F67965}"/>
</file>

<file path=customXml/itemProps4.xml><?xml version="1.0" encoding="utf-8"?>
<ds:datastoreItem xmlns:ds="http://schemas.openxmlformats.org/officeDocument/2006/customXml" ds:itemID="{80C88B80-EC64-4DC4-A073-B5E964B24DA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414</Words>
  <Application>Microsoft Office PowerPoint</Application>
  <PresentationFormat>Mukautettu</PresentationFormat>
  <Paragraphs>46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Sähköinsinööri 240 OP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Marja-Riitta Kivi</dc:creator>
  <cp:lastModifiedBy>Juhani Rouvali</cp:lastModifiedBy>
  <cp:revision>16</cp:revision>
  <cp:lastPrinted>2017-10-30T17:07:40Z</cp:lastPrinted>
  <dcterms:created xsi:type="dcterms:W3CDTF">2017-09-21T11:55:52Z</dcterms:created>
  <dcterms:modified xsi:type="dcterms:W3CDTF">2017-10-30T17:11:58Z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0x0101007C99A6B7AEA5684BA478728D451E0C6F00D0006563CD3DD744B039AE7FB7413408</vt:lpwstr>
  </property>
  <property fmtid="{D5CDD505-2E9C-101B-9397-08002B2CF9AE}" pid="5" name="_dlc_DocIdItemGuid">
    <vt:lpwstr>b2b39697-ef38-4a12-9b02-7cad6b8cf507</vt:lpwstr>
  </property>
  <property fmtid="{D5CDD505-2E9C-101B-9397-08002B2CF9AE}" pid="6" name="Asiasanat">
    <vt:lpwstr/>
  </property>
</Properties>
</file>