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9"/>
  </p:notesMasterIdLst>
  <p:sldIdLst>
    <p:sldId id="256" r:id="rId6"/>
    <p:sldId id="257" r:id="rId7"/>
    <p:sldId id="258" r:id="rId8"/>
  </p:sldIdLst>
  <p:sldSz cx="7734300" cy="10013950"/>
  <p:notesSz cx="6669088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4006" autoAdjust="0"/>
  </p:normalViewPr>
  <p:slideViewPr>
    <p:cSldViewPr>
      <p:cViewPr>
        <p:scale>
          <a:sx n="100" d="100"/>
          <a:sy n="100" d="100"/>
        </p:scale>
        <p:origin x="1392" y="-37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 lIns="85222" tIns="42611" rIns="85222" bIns="42611"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 lIns="85222" tIns="42611" rIns="85222" bIns="42611"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35978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 lIns="85222" tIns="42611" rIns="85222" bIns="42611"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28422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Up Arrow 68"/>
          <p:cNvSpPr/>
          <p:nvPr/>
        </p:nvSpPr>
        <p:spPr>
          <a:xfrm>
            <a:off x="6305550" y="3940175"/>
            <a:ext cx="304800" cy="457200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3333750" y="3940175"/>
            <a:ext cx="304800" cy="457200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2550" y="485821"/>
            <a:ext cx="563880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114" dirty="0" smtClean="0"/>
              <a:t>Rakennusinsinööri 240 op</a:t>
            </a:r>
            <a:endParaRPr spc="-114" dirty="0"/>
          </a:p>
        </p:txBody>
      </p:sp>
      <p:sp>
        <p:nvSpPr>
          <p:cNvPr id="3" name="object 3"/>
          <p:cNvSpPr/>
          <p:nvPr/>
        </p:nvSpPr>
        <p:spPr>
          <a:xfrm>
            <a:off x="6075088" y="16192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10">
                <a:moveTo>
                  <a:pt x="28982" y="0"/>
                </a:moveTo>
                <a:lnTo>
                  <a:pt x="1299631" y="0"/>
                </a:lnTo>
                <a:lnTo>
                  <a:pt x="12706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31" y="16192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10">
                <a:moveTo>
                  <a:pt x="28982" y="0"/>
                </a:moveTo>
                <a:lnTo>
                  <a:pt x="1168021" y="0"/>
                </a:lnTo>
                <a:lnTo>
                  <a:pt x="113903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10" y="16192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10">
                <a:moveTo>
                  <a:pt x="28982" y="0"/>
                </a:moveTo>
                <a:lnTo>
                  <a:pt x="1186487" y="0"/>
                </a:lnTo>
                <a:lnTo>
                  <a:pt x="1157504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0" y="16192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10">
                <a:moveTo>
                  <a:pt x="28982" y="0"/>
                </a:moveTo>
                <a:lnTo>
                  <a:pt x="1186144" y="0"/>
                </a:lnTo>
                <a:lnTo>
                  <a:pt x="1157161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65" y="16192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10">
                <a:moveTo>
                  <a:pt x="28982" y="0"/>
                </a:moveTo>
                <a:lnTo>
                  <a:pt x="1155130" y="0"/>
                </a:lnTo>
                <a:lnTo>
                  <a:pt x="11261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8" y="16192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10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4" y="8534025"/>
            <a:ext cx="1009650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1" y="2590703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en-US"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5" y="4645738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937894" cy="694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NewJuneBold"/>
                <a:cs typeface="NewJuneBold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osaamisen</a:t>
            </a:r>
            <a:r>
              <a:rPr sz="1150" b="1" spc="-15" dirty="0">
                <a:solidFill>
                  <a:srgbClr val="FFFFFF"/>
                </a:solidFill>
                <a:latin typeface="NewJuneBold"/>
                <a:cs typeface="NewJuneBold"/>
              </a:rPr>
              <a:t> </a:t>
            </a:r>
            <a:r>
              <a:rPr sz="1150" b="1" spc="-55" dirty="0">
                <a:solidFill>
                  <a:srgbClr val="FFFFFF"/>
                </a:solidFill>
                <a:latin typeface="NewJuneBold"/>
                <a:cs typeface="NewJuneBold"/>
              </a:rPr>
              <a:t>k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ehittäminen</a:t>
            </a:r>
            <a:endParaRPr sz="1150" dirty="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NewJuneBook"/>
                <a:cs typeface="NewJuneBook"/>
              </a:rPr>
              <a:t>60 op</a:t>
            </a:r>
            <a:endParaRPr sz="1150" dirty="0">
              <a:latin typeface="NewJuneBook"/>
              <a:cs typeface="NewJuneBook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333750" y="2992446"/>
            <a:ext cx="259759" cy="338129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639283" y="5878073"/>
            <a:ext cx="448264" cy="457200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639283" y="7815754"/>
            <a:ext cx="448264" cy="457200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1" name="Rectangle 60"/>
          <p:cNvSpPr/>
          <p:nvPr/>
        </p:nvSpPr>
        <p:spPr>
          <a:xfrm>
            <a:off x="392150" y="1120775"/>
            <a:ext cx="6904000" cy="1185726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b="1" dirty="0"/>
              <a:t>Rakennusinsinööri voi toimia rakennushankkeen suunnittelussa, työmaan johtamisessa ja kiinteistöhallinnossa. Koulutus valmentaa rakennusten, siltojen, teiden, katujen, ympäristö- ja kunnallisteknisten rakenteiden suunnitteluun, rakentamiseen ja ylläpitoon. </a:t>
            </a:r>
            <a:br>
              <a:rPr lang="fi-FI" sz="1200" b="1" dirty="0"/>
            </a:br>
            <a:r>
              <a:rPr lang="fi-FI" sz="1200" b="1" dirty="0"/>
              <a:t>Rakennusinsinööri vastaa siitä, että suunnittelun ja rakentamisen lopputuloksena syntyy laadukas, kestävän kehityksen sekä </a:t>
            </a:r>
            <a:r>
              <a:rPr lang="fi-FI" sz="1200" b="1" dirty="0" err="1"/>
              <a:t>teknis</a:t>
            </a:r>
            <a:r>
              <a:rPr lang="fi-FI" sz="1200" b="1" dirty="0"/>
              <a:t>-taloudelliset seikat huomioon ottava, aikataulullisesti määräaikaan valmistunut rakennusprojekti</a:t>
            </a:r>
            <a:r>
              <a:rPr lang="fi-FI" sz="1200" b="1" dirty="0" smtClean="0"/>
              <a:t>.</a:t>
            </a:r>
            <a:endParaRPr lang="fi-FI" sz="1200" dirty="0"/>
          </a:p>
        </p:txBody>
      </p:sp>
      <p:sp>
        <p:nvSpPr>
          <p:cNvPr id="62" name="Rectangle 61"/>
          <p:cNvSpPr/>
          <p:nvPr/>
        </p:nvSpPr>
        <p:spPr>
          <a:xfrm>
            <a:off x="2724150" y="2568575"/>
            <a:ext cx="1332000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Rakennesuunnit-telun</a:t>
            </a:r>
            <a:r>
              <a:rPr lang="fi-FI" sz="10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osaaja</a:t>
            </a:r>
            <a:endParaRPr lang="fi-FI" sz="10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772150" y="2558751"/>
            <a:ext cx="1332000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err="1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Infrarakentami</a:t>
            </a:r>
            <a:r>
              <a:rPr lang="fi-FI" sz="10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-sen osaaja</a:t>
            </a:r>
            <a:endParaRPr lang="fi-FI" sz="10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736150" y="5191341"/>
            <a:ext cx="15120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Rakenteiden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suunnittelu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724150" y="7172541"/>
            <a:ext cx="43812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i-FI" sz="9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Kerrostalo </a:t>
            </a:r>
            <a:r>
              <a:rPr lang="fi-FI" sz="9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ja </a:t>
            </a:r>
            <a:r>
              <a:rPr lang="fi-FI" sz="9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rakenteet ja rakentamistalouden perusteet </a:t>
            </a:r>
            <a:endParaRPr lang="fi-FI" sz="9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724150" y="6530975"/>
            <a:ext cx="43812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Kerrostalosuunnitteluosaamisen 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laajentaminen, perusteet betonirakentamisesta ja lujuuslaskennasta sekä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rakennusfysiikasta, (infrarakentamisen perusteet)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Pientalosuunnitteluosaamisen laajentaminen, perusteet betonirakentamisesta ja lujuuslaskennasta sekä fysiikasta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24150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Orientoituminen insinööriopintoihin, matemaattiset perusopinnot, rakennusosat- 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materiaalit ja pientalosuunnittelun perusteet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0" name="Up Arrow 59"/>
          <p:cNvSpPr/>
          <p:nvPr/>
        </p:nvSpPr>
        <p:spPr>
          <a:xfrm>
            <a:off x="6305550" y="2992446"/>
            <a:ext cx="259759" cy="338129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263031" y="2568575"/>
            <a:ext cx="1332000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Talonrakennus-tuotannon osaaja</a:t>
            </a:r>
            <a:endParaRPr lang="fi-FI" sz="10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5543550" y="5191341"/>
            <a:ext cx="15120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Infratuotannon</a:t>
            </a:r>
            <a:r>
              <a:rPr lang="en-US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suunnittelu</a:t>
            </a:r>
            <a:r>
              <a:rPr lang="en-US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ja </a:t>
            </a:r>
            <a:r>
              <a:rPr lang="en-US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johtaminen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095750" y="5191341"/>
            <a:ext cx="15120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Tuotannon suunnittelu ja johtaminen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747815" y="4561132"/>
            <a:ext cx="15120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Rakenteiden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suunnittelun syventäminen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555215" y="4561132"/>
            <a:ext cx="15120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Infratuotannon</a:t>
            </a:r>
            <a:r>
              <a:rPr lang="en-US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suunnittelun</a:t>
            </a:r>
            <a:r>
              <a:rPr lang="en-US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ja </a:t>
            </a:r>
            <a:r>
              <a:rPr lang="en-US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johtamisen</a:t>
            </a:r>
            <a:r>
              <a:rPr lang="en-US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syv</a:t>
            </a:r>
            <a:r>
              <a:rPr lang="en-US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107415" y="4561132"/>
            <a:ext cx="15120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Tuotannon suunnittelun ja johtamisen </a:t>
            </a:r>
            <a:r>
              <a:rPr lang="fi-FI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syv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Up Arrow 76"/>
          <p:cNvSpPr/>
          <p:nvPr/>
        </p:nvSpPr>
        <p:spPr>
          <a:xfrm>
            <a:off x="4720260" y="3025306"/>
            <a:ext cx="259759" cy="338129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2727986" y="3243615"/>
            <a:ext cx="43812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Osaamista soveltavat opinnot, opinnäytetyö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0" name="Up Arrow 79"/>
          <p:cNvSpPr/>
          <p:nvPr/>
        </p:nvSpPr>
        <p:spPr>
          <a:xfrm>
            <a:off x="4699350" y="3928575"/>
            <a:ext cx="304800" cy="457200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2550" y="485821"/>
            <a:ext cx="563880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114" dirty="0" smtClean="0"/>
              <a:t>Rakennusmestari 210 op</a:t>
            </a:r>
            <a:endParaRPr spc="-114" dirty="0"/>
          </a:p>
        </p:txBody>
      </p:sp>
      <p:sp>
        <p:nvSpPr>
          <p:cNvPr id="3" name="object 3"/>
          <p:cNvSpPr/>
          <p:nvPr/>
        </p:nvSpPr>
        <p:spPr>
          <a:xfrm>
            <a:off x="6075088" y="16192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10">
                <a:moveTo>
                  <a:pt x="28982" y="0"/>
                </a:moveTo>
                <a:lnTo>
                  <a:pt x="1299631" y="0"/>
                </a:lnTo>
                <a:lnTo>
                  <a:pt x="12706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31" y="16192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10">
                <a:moveTo>
                  <a:pt x="28982" y="0"/>
                </a:moveTo>
                <a:lnTo>
                  <a:pt x="1168021" y="0"/>
                </a:lnTo>
                <a:lnTo>
                  <a:pt x="113903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10" y="16192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10">
                <a:moveTo>
                  <a:pt x="28982" y="0"/>
                </a:moveTo>
                <a:lnTo>
                  <a:pt x="1186487" y="0"/>
                </a:lnTo>
                <a:lnTo>
                  <a:pt x="1157504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0" y="16192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10">
                <a:moveTo>
                  <a:pt x="28982" y="0"/>
                </a:moveTo>
                <a:lnTo>
                  <a:pt x="1186144" y="0"/>
                </a:lnTo>
                <a:lnTo>
                  <a:pt x="1157161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65" y="16192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10">
                <a:moveTo>
                  <a:pt x="28982" y="0"/>
                </a:moveTo>
                <a:lnTo>
                  <a:pt x="1155130" y="0"/>
                </a:lnTo>
                <a:lnTo>
                  <a:pt x="11261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8" y="16192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10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4" y="8534025"/>
            <a:ext cx="1009650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1" y="2590703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5" y="4645738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937894" cy="694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NewJuneBold"/>
                <a:cs typeface="NewJuneBold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osaamisen</a:t>
            </a:r>
            <a:r>
              <a:rPr sz="1150" b="1" spc="-15" dirty="0">
                <a:solidFill>
                  <a:srgbClr val="FFFFFF"/>
                </a:solidFill>
                <a:latin typeface="NewJuneBold"/>
                <a:cs typeface="NewJuneBold"/>
              </a:rPr>
              <a:t> </a:t>
            </a:r>
            <a:r>
              <a:rPr sz="1150" b="1" spc="-55" dirty="0">
                <a:solidFill>
                  <a:srgbClr val="FFFFFF"/>
                </a:solidFill>
                <a:latin typeface="NewJuneBold"/>
                <a:cs typeface="NewJuneBold"/>
              </a:rPr>
              <a:t>k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ehittäminen</a:t>
            </a:r>
            <a:endParaRPr sz="1150" dirty="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NewJuneBook"/>
                <a:cs typeface="NewJuneBook"/>
              </a:rPr>
              <a:t>60 op</a:t>
            </a:r>
            <a:endParaRPr sz="1150" dirty="0">
              <a:latin typeface="NewJuneBook"/>
              <a:cs typeface="NewJuneBook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665539" y="5900766"/>
            <a:ext cx="448264" cy="457200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690425" y="7848492"/>
            <a:ext cx="448264" cy="457200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1" name="Rectangle 60"/>
          <p:cNvSpPr/>
          <p:nvPr/>
        </p:nvSpPr>
        <p:spPr>
          <a:xfrm>
            <a:off x="392150" y="1120775"/>
            <a:ext cx="6904000" cy="1260000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b="1" dirty="0" smtClean="0"/>
              <a:t>Rakennusmestarin tutkinto-ohjelman </a:t>
            </a:r>
            <a:r>
              <a:rPr lang="fi-FI" sz="1200" b="1" dirty="0"/>
              <a:t>tavoitteena on antaa opiskelijalle valmiudet toimia rakennustyömaan työnjohtotehtävissä. Lisäksi valmistunut rakennusmestari saa kelpoisuuden toimia maankäyttö- ja rakennuslain mukaisissa rakennustöissä vastaavana työnjohtajana. </a:t>
            </a:r>
          </a:p>
          <a:p>
            <a:pPr algn="ctr"/>
            <a:r>
              <a:rPr lang="fi-FI" sz="1200" b="1" dirty="0"/>
              <a:t>Rakennusmestarin tehtävät koostuvat monipuolisista ja käytännönläheisistä talonrakennusalan tuotannon hallinta- ja työnjohtotehtävistä. Tehtäviin kuuluvat erilaiset johtotehtävät, kuten laadun, työturvallisuuden, kustannusten ja aikataulujen hallinta, työn aikana tapahtuvan suunnittelun ohjaus, töiden ja toimitusten organisointi sekä työmaan hankinnat.</a:t>
            </a:r>
          </a:p>
        </p:txBody>
      </p:sp>
      <p:sp>
        <p:nvSpPr>
          <p:cNvPr id="62" name="Rectangle 61"/>
          <p:cNvSpPr/>
          <p:nvPr/>
        </p:nvSpPr>
        <p:spPr>
          <a:xfrm>
            <a:off x="3638550" y="2525863"/>
            <a:ext cx="2453775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Talonrakennustuotannon johtamisen osaaja</a:t>
            </a:r>
            <a:endParaRPr lang="fi-FI" sz="10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736150" y="5191341"/>
            <a:ext cx="43812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Tuotannon suunnittelu ja johtaminen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724150" y="7172541"/>
            <a:ext cx="43812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i-FI" sz="9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Kerrostalo </a:t>
            </a:r>
            <a:r>
              <a:rPr lang="fi-FI" sz="9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ja </a:t>
            </a:r>
            <a:r>
              <a:rPr lang="fi-FI" sz="9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rakenteet ja rakentamistalouden perusteet </a:t>
            </a:r>
            <a:endParaRPr lang="fi-FI" sz="9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724150" y="6530975"/>
            <a:ext cx="43812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Rakennustyömaaosaamisen 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laajentaminen, perusteet betonirakentamisesta ja lujuuslaskennasta sekä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rakennusfysiikasta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Rakennustyömaalla toimiminen, perusteet betonirakentamisesta ja lujuuslaskennasta sekä fysiikasta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24150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Orientoituminen rakennusmestariopintoihin, matemaattiset perusopinnot, rakennusosat- 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materiaalit ja pientalosuunnittelun perusteet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747815" y="4561132"/>
            <a:ext cx="43812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Tuotannon suunnittelu ja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johtamisen syventäminen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Up Arrow 76"/>
          <p:cNvSpPr/>
          <p:nvPr/>
        </p:nvSpPr>
        <p:spPr>
          <a:xfrm>
            <a:off x="4759792" y="2970907"/>
            <a:ext cx="259759" cy="338129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2727986" y="3243615"/>
            <a:ext cx="43812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Osaamista soveltavat opinnot, opinnäytetyö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Up Arrow 44"/>
          <p:cNvSpPr/>
          <p:nvPr/>
        </p:nvSpPr>
        <p:spPr>
          <a:xfrm>
            <a:off x="4665539" y="4010995"/>
            <a:ext cx="448264" cy="457200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254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2550" y="485821"/>
            <a:ext cx="563880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114" dirty="0" smtClean="0"/>
              <a:t>Rakennusarkkitehti 240 op</a:t>
            </a:r>
            <a:endParaRPr spc="-114" dirty="0"/>
          </a:p>
        </p:txBody>
      </p:sp>
      <p:sp>
        <p:nvSpPr>
          <p:cNvPr id="3" name="object 3"/>
          <p:cNvSpPr/>
          <p:nvPr/>
        </p:nvSpPr>
        <p:spPr>
          <a:xfrm>
            <a:off x="6075088" y="16192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10">
                <a:moveTo>
                  <a:pt x="28982" y="0"/>
                </a:moveTo>
                <a:lnTo>
                  <a:pt x="1299631" y="0"/>
                </a:lnTo>
                <a:lnTo>
                  <a:pt x="12706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31" y="16192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10">
                <a:moveTo>
                  <a:pt x="28982" y="0"/>
                </a:moveTo>
                <a:lnTo>
                  <a:pt x="1168021" y="0"/>
                </a:lnTo>
                <a:lnTo>
                  <a:pt x="113903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10" y="16192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10">
                <a:moveTo>
                  <a:pt x="28982" y="0"/>
                </a:moveTo>
                <a:lnTo>
                  <a:pt x="1186487" y="0"/>
                </a:lnTo>
                <a:lnTo>
                  <a:pt x="1157504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0" y="16192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10">
                <a:moveTo>
                  <a:pt x="28982" y="0"/>
                </a:moveTo>
                <a:lnTo>
                  <a:pt x="1186144" y="0"/>
                </a:lnTo>
                <a:lnTo>
                  <a:pt x="1157161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65" y="16192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10">
                <a:moveTo>
                  <a:pt x="28982" y="0"/>
                </a:moveTo>
                <a:lnTo>
                  <a:pt x="1155130" y="0"/>
                </a:lnTo>
                <a:lnTo>
                  <a:pt x="11261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8" y="16192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10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5272" y="8534025"/>
            <a:ext cx="1307878" cy="7573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Rakennus-arkkitehtuuriin</a:t>
            </a:r>
            <a:r>
              <a:rPr sz="115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</a:t>
            </a:r>
            <a:r>
              <a:rPr lang="fi-FI" sz="1150" b="1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jä</a:t>
            </a:r>
            <a:r>
              <a:rPr sz="1150" b="1" spc="-1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fi-FI" sz="1150" b="1" spc="-1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6700"/>
              </a:lnSpc>
            </a:pPr>
            <a:r>
              <a:rPr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35272" y="2590703"/>
            <a:ext cx="1307877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Rakennus-arkkitehdiksi pätevöityjä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en-US"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</a:t>
            </a:r>
            <a:r>
              <a:rPr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35272" y="4645738"/>
            <a:ext cx="1307877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Rakennus-arkkitehtuuriin </a:t>
            </a:r>
            <a:r>
              <a:rPr sz="1150" b="1" spc="-2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</a:t>
            </a:r>
            <a:r>
              <a:rPr lang="fi-FI" sz="1150" b="1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yjä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35272" y="6544553"/>
            <a:ext cx="1307877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solidFill>
                  <a:srgbClr val="FFFFFF"/>
                </a:solidFill>
                <a:latin typeface="NewJuneBold"/>
                <a:cs typeface="NewJuneBold"/>
              </a:rPr>
              <a:t>Rakennus-arkkitehtuurin perusteiden osaaja</a:t>
            </a:r>
            <a:endParaRPr sz="1150" dirty="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NewJuneBook"/>
                <a:cs typeface="NewJuneBook"/>
              </a:rPr>
              <a:t>60 op</a:t>
            </a:r>
            <a:endParaRPr sz="1150" dirty="0">
              <a:latin typeface="NewJuneBook"/>
              <a:cs typeface="NewJuneBook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690425" y="5921708"/>
            <a:ext cx="448264" cy="457200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690425" y="7826375"/>
            <a:ext cx="448264" cy="457200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1" name="Rectangle 60"/>
          <p:cNvSpPr/>
          <p:nvPr/>
        </p:nvSpPr>
        <p:spPr>
          <a:xfrm>
            <a:off x="392150" y="1120775"/>
            <a:ext cx="6904000" cy="1185726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b="1" dirty="0"/>
              <a:t>Rakennusarkkitehdin opinnot antavat valmiudet toimia rakennussuunnittelijana arkkitehti- ja insinööritoimistoissa, rakennusliikkeissä ja pientalo- tai rakennusmateriaalituotannossa. Rakennusarkkitehti saa kelpoisuuden asetuksen mukaisiin </a:t>
            </a:r>
            <a:r>
              <a:rPr lang="fi-FI" sz="1200" b="1" dirty="0" smtClean="0"/>
              <a:t>vaativan luokan </a:t>
            </a:r>
            <a:r>
              <a:rPr lang="fi-FI" sz="1200" b="1" dirty="0"/>
              <a:t>rakennus- pääsuunnittelijatehtäviin. Työkokemuksen karttuessa rakennusarkkitehti voi toimia rakennuttajana, projektipäällikkönä, tietomalliasiantuntijana sekä erilaisissa rakennusalan viranomaistehtävissä.</a:t>
            </a:r>
          </a:p>
        </p:txBody>
      </p:sp>
      <p:sp>
        <p:nvSpPr>
          <p:cNvPr id="62" name="Rectangle 61"/>
          <p:cNvSpPr/>
          <p:nvPr/>
        </p:nvSpPr>
        <p:spPr>
          <a:xfrm>
            <a:off x="3666557" y="2443713"/>
            <a:ext cx="2453775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Arkkitehti- ja r</a:t>
            </a:r>
            <a:r>
              <a:rPr lang="fi-FI" sz="10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akennussuunnittelun </a:t>
            </a:r>
            <a:r>
              <a:rPr lang="fi-FI" sz="10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osaaja</a:t>
            </a:r>
            <a:endParaRPr lang="fi-FI" sz="10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736150" y="5191341"/>
            <a:ext cx="43812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Kerrostalosuunnittelu, korjausrakentaminen, </a:t>
            </a:r>
            <a:r>
              <a:rPr lang="en-US" sz="9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energiatehokas</a:t>
            </a:r>
            <a:r>
              <a:rPr lang="en-US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rakennussuunnittelu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erikoistuvat ammattiopinnot 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724150" y="7172541"/>
            <a:ext cx="43812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i-FI" sz="9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Loma-asuntosuunnittelu, kerrostalosuunnittelun perusteet, talotekniikka, rakentamistalous, puu- ja teräsrakenteet</a:t>
            </a:r>
            <a:endParaRPr lang="fi-FI" sz="900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724150" y="6530975"/>
            <a:ext cx="43812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Pientalosuunnittelu,  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betonirakenteet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rakennusfysiikka, kaavoitus ja 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maankäytön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suunnittelu, kerrostaloprojekti 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Sommittelu ja visualisointi, statiikka ja lujuusoppi, geotekniikka ja pohjarakentaminen, pientaloprojekti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24150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Orientoituminen rakennusarkkitehtiopintoihin, matemaattiset perusopinnot, rakennusosat- 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materiaalit ja pientalosuunnittelun perusteet sekä arkkitehtuurin perusteet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747815" y="4561132"/>
            <a:ext cx="43812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Kerrostalosuunnittelu</a:t>
            </a:r>
            <a:r>
              <a:rPr lang="en-US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pääsuunnittelija</a:t>
            </a:r>
            <a:r>
              <a:rPr lang="en-US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ja </a:t>
            </a:r>
            <a:r>
              <a:rPr lang="en-US" sz="9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projektinhallinta</a:t>
            </a:r>
            <a:r>
              <a:rPr lang="en-US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3d-visualisointi, korjausrakentaminen, 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halliprojekti </a:t>
            </a:r>
          </a:p>
          <a:p>
            <a:pPr algn="ctr"/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Up Arrow 76"/>
          <p:cNvSpPr/>
          <p:nvPr/>
        </p:nvSpPr>
        <p:spPr>
          <a:xfrm>
            <a:off x="4763564" y="2911895"/>
            <a:ext cx="259759" cy="113880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2723765" y="3345091"/>
            <a:ext cx="43812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Julkisten rakennusten suunnittelu, nykyarkkitehtuuri ja taide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korjaussuunnittelu, erikoistuvat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ammattiopinnot, 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yritysprojekti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Up Arrow 44"/>
          <p:cNvSpPr/>
          <p:nvPr/>
        </p:nvSpPr>
        <p:spPr>
          <a:xfrm>
            <a:off x="4669326" y="3963800"/>
            <a:ext cx="448264" cy="457200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Rectangle 77"/>
          <p:cNvSpPr/>
          <p:nvPr/>
        </p:nvSpPr>
        <p:spPr>
          <a:xfrm>
            <a:off x="2723765" y="3068392"/>
            <a:ext cx="4381200" cy="1859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rikoistuvat ammattiopinnot, opinnäytetyö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384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B28385B1852A604EA16831D81242F6B4" ma:contentTypeVersion="0" ma:contentTypeDescription="Luo uusi asiakirja." ma:contentTypeScope="" ma:versionID="59e5c14a2c3abe0b934bd5a836397e50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805f4202c10936bd79520929b703df64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SAVONIA-1257018573-813</_dlc_DocId>
    <_dlc_DocIdUrl xmlns="03ca75a4-7525-4fd0-b461-2a607204cfe9">
      <Url>https://santra.savonia.fi/tiimit/lite/rakennustekniikankoulutustiimi/_layouts/DocIdRedir.aspx?ID=SAVONIA-1257018573-813</Url>
      <Description>SAVONIA-1257018573-813</Description>
    </_dlc_DocIdUrl>
    <Kohdistuspaiva xmlns="03ca75a4-7525-4fd0-b461-2a607204cfe9">2017-10-29T22:00:00+00:00</Kohdistuspaiva>
    <TaxCatchAll xmlns="03ca75a4-7525-4fd0-b461-2a607204cfe9"/>
    <Aihealue xmlns="03ca75a4-7525-4fd0-b461-2a607204cfe9">Henkilöstö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</documentManagement>
</p:properties>
</file>

<file path=customXml/itemProps1.xml><?xml version="1.0" encoding="utf-8"?>
<ds:datastoreItem xmlns:ds="http://schemas.openxmlformats.org/officeDocument/2006/customXml" ds:itemID="{69C7C377-21E8-49E3-8BF7-EDAA6F0838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9CBB439-B50E-4DB0-9FC8-6B453CD523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206E14-00E8-4795-98EF-D5FF4DA3B361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3C67AB3C-4FF1-44F6-980A-7383BCE7259E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03ca75a4-7525-4fd0-b461-2a607204cfe9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2768</TotalTime>
  <Words>440</Words>
  <Application>Microsoft Office PowerPoint</Application>
  <PresentationFormat>Mukautettu</PresentationFormat>
  <Paragraphs>73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Calibri</vt:lpstr>
      <vt:lpstr>NewJuneBold</vt:lpstr>
      <vt:lpstr>NewJuneBook</vt:lpstr>
      <vt:lpstr>NewJuneHeavy</vt:lpstr>
      <vt:lpstr>Tahoma</vt:lpstr>
      <vt:lpstr>Office Theme</vt:lpstr>
      <vt:lpstr>Rakennusinsinööri 240 op</vt:lpstr>
      <vt:lpstr>Rakennusmestari 210 op</vt:lpstr>
      <vt:lpstr>Rakennusarkkitehti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Marja-Riitta Kivi</dc:creator>
  <cp:lastModifiedBy>Janne Repo</cp:lastModifiedBy>
  <cp:revision>47</cp:revision>
  <cp:lastPrinted>2017-12-15T08:24:39Z</cp:lastPrinted>
  <dcterms:created xsi:type="dcterms:W3CDTF">2017-09-20T15:00:41Z</dcterms:created>
  <dcterms:modified xsi:type="dcterms:W3CDTF">2017-12-15T08:47:27Z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0x0101007C99A6B7AEA5684BA478728D451E0C6F00B28385B1852A604EA16831D81242F6B4</vt:lpwstr>
  </property>
  <property fmtid="{D5CDD505-2E9C-101B-9397-08002B2CF9AE}" pid="5" name="_dlc_DocIdItemGuid">
    <vt:lpwstr>5dd9bf54-0ac3-47ae-a691-c22957f3db41</vt:lpwstr>
  </property>
  <property fmtid="{D5CDD505-2E9C-101B-9397-08002B2CF9AE}" pid="6" name="Asiasanat">
    <vt:lpwstr/>
  </property>
</Properties>
</file>