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BCE"/>
    <a:srgbClr val="EE3D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82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300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907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757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156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901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056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279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017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51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303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171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95725-C6AD-432F-8F0B-B72571C7B1E6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123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/>
          <p:cNvSpPr/>
          <p:nvPr/>
        </p:nvSpPr>
        <p:spPr>
          <a:xfrm>
            <a:off x="4845111" y="2155182"/>
            <a:ext cx="2396614" cy="3647561"/>
          </a:xfrm>
          <a:prstGeom prst="rect">
            <a:avLst/>
          </a:prstGeom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548394" y="1344706"/>
            <a:ext cx="2396614" cy="729615"/>
          </a:xfrm>
          <a:prstGeom prst="rect">
            <a:avLst/>
          </a:prstGeom>
          <a:solidFill>
            <a:srgbClr val="EE3D8A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173592" y="1344707"/>
            <a:ext cx="2396614" cy="729615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845111" y="1348655"/>
            <a:ext cx="2396614" cy="729615"/>
          </a:xfrm>
          <a:prstGeom prst="rect">
            <a:avLst/>
          </a:prstGeom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bject 3"/>
          <p:cNvSpPr txBox="1"/>
          <p:nvPr/>
        </p:nvSpPr>
        <p:spPr>
          <a:xfrm>
            <a:off x="4994934" y="2933822"/>
            <a:ext cx="2096770" cy="194818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 marL="396240" marR="388620" algn="ctr">
              <a:lnSpc>
                <a:spcPct val="100000"/>
              </a:lnSpc>
            </a:pPr>
            <a:r>
              <a:rPr sz="1200" spc="-50" dirty="0">
                <a:solidFill>
                  <a:srgbClr val="231F20"/>
                </a:solidFill>
                <a:latin typeface="Myriad Pro"/>
                <a:cs typeface="Myriad Pro"/>
              </a:rPr>
              <a:t>T</a:t>
            </a:r>
            <a:r>
              <a:rPr sz="1200" spc="-15" dirty="0">
                <a:solidFill>
                  <a:srgbClr val="231F20"/>
                </a:solidFill>
                <a:latin typeface="Myriad Pro"/>
                <a:cs typeface="Myriad Pro"/>
              </a:rPr>
              <a:t>y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öelämää kehitt</a:t>
            </a:r>
            <a:r>
              <a:rPr sz="1200" spc="-10" dirty="0">
                <a:solidFill>
                  <a:srgbClr val="231F20"/>
                </a:solidFill>
                <a:latin typeface="Myriad Pro"/>
                <a:cs typeface="Myriad Pro"/>
              </a:rPr>
              <a:t>ä</a:t>
            </a:r>
            <a:r>
              <a:rPr sz="1200" spc="-5" dirty="0">
                <a:solidFill>
                  <a:srgbClr val="231F20"/>
                </a:solidFill>
                <a:latin typeface="Myriad Pro"/>
                <a:cs typeface="Myriad Pro"/>
              </a:rPr>
              <a:t>v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ä opinn</a:t>
            </a:r>
            <a:r>
              <a:rPr sz="1200" spc="-10" dirty="0">
                <a:solidFill>
                  <a:srgbClr val="231F20"/>
                </a:solidFill>
                <a:latin typeface="Myriad Pro"/>
                <a:cs typeface="Myriad Pro"/>
              </a:rPr>
              <a:t>ä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y</a:t>
            </a:r>
            <a:r>
              <a:rPr sz="1200" spc="-10" dirty="0">
                <a:solidFill>
                  <a:srgbClr val="231F20"/>
                </a:solidFill>
                <a:latin typeface="Myriad Pro"/>
                <a:cs typeface="Myriad Pro"/>
              </a:rPr>
              <a:t>t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e</a:t>
            </a:r>
            <a:r>
              <a:rPr sz="1200" spc="10" dirty="0">
                <a:solidFill>
                  <a:srgbClr val="231F20"/>
                </a:solidFill>
                <a:latin typeface="Myriad Pro"/>
                <a:cs typeface="Myriad Pro"/>
              </a:rPr>
              <a:t>t</a:t>
            </a:r>
            <a:r>
              <a:rPr sz="1200" spc="-15" dirty="0">
                <a:solidFill>
                  <a:srgbClr val="231F20"/>
                </a:solidFill>
                <a:latin typeface="Myriad Pro"/>
                <a:cs typeface="Myriad Pro"/>
              </a:rPr>
              <a:t>y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ö</a:t>
            </a:r>
            <a:endParaRPr sz="1200" dirty="0">
              <a:latin typeface="Myriad Pro"/>
              <a:cs typeface="Myriad Pro"/>
            </a:endParaRPr>
          </a:p>
          <a:p>
            <a:pPr>
              <a:lnSpc>
                <a:spcPct val="100000"/>
              </a:lnSpc>
              <a:spcBef>
                <a:spcPts val="27"/>
              </a:spcBef>
            </a:pPr>
            <a:endParaRPr sz="950" dirty="0">
              <a:latin typeface="Times New Roman"/>
              <a:cs typeface="Times New Roman"/>
            </a:endParaRPr>
          </a:p>
          <a:p>
            <a:pPr marL="193040" marR="186055" algn="ctr">
              <a:lnSpc>
                <a:spcPct val="100000"/>
              </a:lnSpc>
            </a:pP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Yht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eiset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ja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oman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alan</a:t>
            </a:r>
            <a:r>
              <a:rPr sz="1100" b="1" spc="-2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opinnot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tu</a:t>
            </a:r>
            <a:r>
              <a:rPr sz="1100" b="1" spc="-60" dirty="0">
                <a:solidFill>
                  <a:srgbClr val="231F20"/>
                </a:solidFill>
                <a:latin typeface="NewJuneSemibold"/>
                <a:cs typeface="NewJuneSemibold"/>
              </a:rPr>
              <a:t>k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evat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aihetta</a:t>
            </a:r>
            <a:endParaRPr sz="1100" dirty="0">
              <a:latin typeface="NewJuneSemibold"/>
              <a:cs typeface="NewJuneSemibold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00" dirty="0">
              <a:latin typeface="Times New Roman"/>
              <a:cs typeface="Times New Roman"/>
            </a:endParaRPr>
          </a:p>
          <a:p>
            <a:pPr marL="107950" marR="100330" indent="-635" algn="ctr">
              <a:lnSpc>
                <a:spcPct val="100000"/>
              </a:lnSpc>
            </a:pP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Opinn</a:t>
            </a:r>
            <a:r>
              <a:rPr sz="1100" b="1" spc="-60" dirty="0">
                <a:solidFill>
                  <a:srgbClr val="231F20"/>
                </a:solidFill>
                <a:latin typeface="NewJuneSemibold"/>
                <a:cs typeface="NewJuneSemibold"/>
              </a:rPr>
              <a:t>ä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y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etyön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</a:t>
            </a:r>
            <a:r>
              <a:rPr sz="1100" b="1" spc="-60" dirty="0">
                <a:solidFill>
                  <a:srgbClr val="231F20"/>
                </a:solidFill>
                <a:latin typeface="NewJuneSemibold"/>
                <a:cs typeface="NewJuneSemibold"/>
              </a:rPr>
              <a:t>k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emistä</a:t>
            </a:r>
            <a:r>
              <a:rPr sz="1100" b="1" spc="-25" dirty="0">
                <a:solidFill>
                  <a:srgbClr val="231F20"/>
                </a:solidFill>
                <a:latin typeface="NewJuneSemibold"/>
                <a:cs typeface="NewJuneSemibold"/>
              </a:rPr>
              <a:t> tu</a:t>
            </a:r>
            <a:r>
              <a:rPr sz="1100" b="1" spc="-60" dirty="0">
                <a:solidFill>
                  <a:srgbClr val="231F20"/>
                </a:solidFill>
                <a:latin typeface="NewJuneSemibold"/>
                <a:cs typeface="NewJuneSemibold"/>
              </a:rPr>
              <a:t>k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evia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menet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elmäopin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oja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ja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seminaareja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sisälly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etään</a:t>
            </a:r>
            <a:r>
              <a:rPr sz="1100" b="1" spc="-2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opin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opis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eisiin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8" name="object 4"/>
          <p:cNvSpPr txBox="1">
            <a:spLocks/>
          </p:cNvSpPr>
          <p:nvPr/>
        </p:nvSpPr>
        <p:spPr>
          <a:xfrm>
            <a:off x="723173" y="253837"/>
            <a:ext cx="10640291" cy="861774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en-US" sz="2800" b="1" spc="-225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Ympäristötekniikan</a:t>
            </a:r>
            <a:r>
              <a:rPr lang="en-US" sz="2800" b="1" spc="-2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spc="-225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tutkinto-ohjelma</a:t>
            </a:r>
            <a:endParaRPr lang="en-US" sz="2800" b="1" spc="-225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2700">
              <a:lnSpc>
                <a:spcPct val="100000"/>
              </a:lnSpc>
            </a:pPr>
            <a:r>
              <a:rPr lang="en-US" sz="2800" spc="-225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Insinööri</a:t>
            </a:r>
            <a:r>
              <a:rPr lang="en-US" sz="2800" spc="-2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en-US" sz="2800" spc="-225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ylempi</a:t>
            </a:r>
            <a:r>
              <a:rPr lang="en-US" sz="2800" spc="-2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AMK)</a:t>
            </a:r>
            <a:endParaRPr lang="en-US" sz="2800" spc="-8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object 30"/>
          <p:cNvSpPr/>
          <p:nvPr/>
        </p:nvSpPr>
        <p:spPr>
          <a:xfrm>
            <a:off x="2121531" y="6213227"/>
            <a:ext cx="7830820" cy="532130"/>
          </a:xfrm>
          <a:custGeom>
            <a:avLst/>
            <a:gdLst/>
            <a:ahLst/>
            <a:cxnLst/>
            <a:rect l="l" t="t" r="r" b="b"/>
            <a:pathLst>
              <a:path w="7830820" h="532129">
                <a:moveTo>
                  <a:pt x="0" y="0"/>
                </a:moveTo>
                <a:lnTo>
                  <a:pt x="0" y="531710"/>
                </a:lnTo>
                <a:lnTo>
                  <a:pt x="7830680" y="531710"/>
                </a:lnTo>
                <a:lnTo>
                  <a:pt x="783068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BBCE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31"/>
          <p:cNvSpPr txBox="1"/>
          <p:nvPr/>
        </p:nvSpPr>
        <p:spPr>
          <a:xfrm>
            <a:off x="5171214" y="6382980"/>
            <a:ext cx="17316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b="1" spc="-1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yöelämä</a:t>
            </a:r>
            <a:r>
              <a:rPr sz="15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500" b="1" spc="-8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emus</a:t>
            </a:r>
            <a:endParaRPr sz="1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object 32"/>
          <p:cNvSpPr/>
          <p:nvPr/>
        </p:nvSpPr>
        <p:spPr>
          <a:xfrm>
            <a:off x="8585687" y="593428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35"/>
          <p:cNvSpPr/>
          <p:nvPr/>
        </p:nvSpPr>
        <p:spPr>
          <a:xfrm>
            <a:off x="5862499" y="593428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1" y="180505"/>
                </a:moveTo>
                <a:lnTo>
                  <a:pt x="91439" y="180505"/>
                </a:lnTo>
                <a:lnTo>
                  <a:pt x="91274" y="349491"/>
                </a:lnTo>
                <a:lnTo>
                  <a:pt x="271271" y="349491"/>
                </a:lnTo>
                <a:lnTo>
                  <a:pt x="271271" y="180505"/>
                </a:lnTo>
                <a:close/>
              </a:path>
              <a:path w="361950" h="349885">
                <a:moveTo>
                  <a:pt x="180720" y="0"/>
                </a:moveTo>
                <a:lnTo>
                  <a:pt x="0" y="180505"/>
                </a:lnTo>
                <a:lnTo>
                  <a:pt x="361441" y="180505"/>
                </a:lnTo>
                <a:lnTo>
                  <a:pt x="180720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36"/>
          <p:cNvSpPr/>
          <p:nvPr/>
        </p:nvSpPr>
        <p:spPr>
          <a:xfrm>
            <a:off x="3152010" y="593428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37"/>
          <p:cNvSpPr/>
          <p:nvPr/>
        </p:nvSpPr>
        <p:spPr>
          <a:xfrm>
            <a:off x="7549918" y="2150332"/>
            <a:ext cx="2384425" cy="3652520"/>
          </a:xfrm>
          <a:custGeom>
            <a:avLst/>
            <a:gdLst/>
            <a:ahLst/>
            <a:cxnLst/>
            <a:rect l="l" t="t" r="r" b="b"/>
            <a:pathLst>
              <a:path w="2384425" h="3652520">
                <a:moveTo>
                  <a:pt x="0" y="3652126"/>
                </a:moveTo>
                <a:lnTo>
                  <a:pt x="2384297" y="3652126"/>
                </a:lnTo>
                <a:lnTo>
                  <a:pt x="2384297" y="0"/>
                </a:lnTo>
                <a:lnTo>
                  <a:pt x="0" y="0"/>
                </a:lnTo>
                <a:lnTo>
                  <a:pt x="0" y="3652126"/>
                </a:lnTo>
                <a:close/>
              </a:path>
            </a:pathLst>
          </a:custGeom>
          <a:solidFill>
            <a:srgbClr val="EE3D8A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40"/>
          <p:cNvSpPr txBox="1"/>
          <p:nvPr/>
        </p:nvSpPr>
        <p:spPr>
          <a:xfrm>
            <a:off x="7853391" y="2216243"/>
            <a:ext cx="1778000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26364">
              <a:lnSpc>
                <a:spcPct val="100000"/>
              </a:lnSpc>
            </a:pPr>
            <a:r>
              <a:rPr sz="1100" b="1" spc="-65" dirty="0">
                <a:solidFill>
                  <a:schemeClr val="bg1"/>
                </a:solidFill>
                <a:latin typeface="NewJuneSemibold"/>
                <a:cs typeface="NewJuneSemibold"/>
              </a:rPr>
              <a:t>S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tra</a:t>
            </a:r>
            <a:r>
              <a:rPr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eginen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ajat</a:t>
            </a:r>
            <a:r>
              <a:rPr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elu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ja</a:t>
            </a:r>
            <a:r>
              <a:rPr sz="1100" b="1" spc="-2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oimialan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tulevaisuus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op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 *</a:t>
            </a:r>
            <a:endParaRPr sz="1100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23" name="object 46"/>
          <p:cNvSpPr txBox="1"/>
          <p:nvPr/>
        </p:nvSpPr>
        <p:spPr>
          <a:xfrm>
            <a:off x="7751529" y="3047976"/>
            <a:ext cx="1981200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32740" marR="342900" algn="ctr">
              <a:lnSpc>
                <a:spcPct val="100000"/>
              </a:lnSpc>
              <a:spcBef>
                <a:spcPts val="560"/>
              </a:spcBef>
            </a:pPr>
            <a:r>
              <a:rPr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Digitalised</a:t>
            </a:r>
            <a:r>
              <a:rPr sz="110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60" dirty="0">
                <a:solidFill>
                  <a:srgbClr val="FFFFFF"/>
                </a:solidFill>
                <a:latin typeface="NewJuneSemibold"/>
                <a:cs typeface="NewJuneSemibold"/>
              </a:rPr>
              <a:t>W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orking</a:t>
            </a:r>
            <a:r>
              <a:rPr sz="1100" b="1" spc="-2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FFFFFF"/>
                </a:solidFill>
                <a:latin typeface="NewJuneSemibold"/>
                <a:cs typeface="NewJuneSemibold"/>
              </a:rPr>
              <a:t>E</a:t>
            </a:r>
            <a:r>
              <a:rPr sz="1100" b="1" spc="-60" dirty="0">
                <a:solidFill>
                  <a:srgbClr val="FFFFFF"/>
                </a:solidFill>
                <a:latin typeface="NewJuneSemibold"/>
                <a:cs typeface="NewJuneSemibold"/>
              </a:rPr>
              <a:t>n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vironment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24" name="object 47"/>
          <p:cNvSpPr/>
          <p:nvPr/>
        </p:nvSpPr>
        <p:spPr>
          <a:xfrm>
            <a:off x="2185781" y="2150332"/>
            <a:ext cx="2384425" cy="3652520"/>
          </a:xfrm>
          <a:custGeom>
            <a:avLst/>
            <a:gdLst/>
            <a:ahLst/>
            <a:cxnLst/>
            <a:rect l="l" t="t" r="r" b="b"/>
            <a:pathLst>
              <a:path w="2384425" h="3652520">
                <a:moveTo>
                  <a:pt x="0" y="3652126"/>
                </a:moveTo>
                <a:lnTo>
                  <a:pt x="2384298" y="3652126"/>
                </a:lnTo>
                <a:lnTo>
                  <a:pt x="2384298" y="0"/>
                </a:lnTo>
                <a:lnTo>
                  <a:pt x="0" y="0"/>
                </a:lnTo>
                <a:lnTo>
                  <a:pt x="0" y="3652126"/>
                </a:lnTo>
                <a:close/>
              </a:path>
            </a:pathLst>
          </a:cu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48"/>
          <p:cNvSpPr txBox="1"/>
          <p:nvPr/>
        </p:nvSpPr>
        <p:spPr>
          <a:xfrm>
            <a:off x="7696369" y="4535287"/>
            <a:ext cx="2140585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57150" algn="ctr">
              <a:lnSpc>
                <a:spcPct val="100000"/>
              </a:lnSpc>
              <a:spcBef>
                <a:spcPts val="890"/>
              </a:spcBef>
            </a:pPr>
            <a:r>
              <a:rPr sz="1100" b="1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S</a:t>
            </a:r>
            <a:r>
              <a:rPr sz="110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tudying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and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60" dirty="0">
                <a:solidFill>
                  <a:srgbClr val="FFFFFF"/>
                </a:solidFill>
                <a:latin typeface="NewJuneSemibold"/>
                <a:cs typeface="NewJuneSemibold"/>
              </a:rPr>
              <a:t>W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orking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in</a:t>
            </a:r>
            <a:r>
              <a:rPr sz="1100" b="1" spc="-25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In</a:t>
            </a:r>
            <a:r>
              <a:rPr sz="1100" b="1" spc="-45" dirty="0">
                <a:solidFill>
                  <a:srgbClr val="FFFFFF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ernational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FFFFFF"/>
                </a:solidFill>
                <a:latin typeface="NewJuneSemibold"/>
                <a:cs typeface="NewJuneSemibold"/>
              </a:rPr>
              <a:t>E</a:t>
            </a:r>
            <a:r>
              <a:rPr sz="1100" b="1" spc="-60" dirty="0">
                <a:solidFill>
                  <a:srgbClr val="FFFFFF"/>
                </a:solidFill>
                <a:latin typeface="NewJuneSemibold"/>
                <a:cs typeface="NewJuneSemibold"/>
              </a:rPr>
              <a:t>n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vironment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26" name="object 51"/>
          <p:cNvSpPr txBox="1"/>
          <p:nvPr/>
        </p:nvSpPr>
        <p:spPr>
          <a:xfrm>
            <a:off x="2400594" y="2634517"/>
            <a:ext cx="1927564" cy="1286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262890" algn="ctr">
              <a:lnSpc>
                <a:spcPct val="75800"/>
              </a:lnSpc>
            </a:pP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082978" y="1400654"/>
            <a:ext cx="19079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lang="en-US" sz="1600" b="1" spc="-8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en-US" sz="1600" b="1" spc="-5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en-US" sz="1600" b="1" spc="-6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en-US" sz="160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etyö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061287" y="1374016"/>
            <a:ext cx="26454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06425" marR="598805" algn="ctr">
              <a:lnSpc>
                <a:spcPts val="1600"/>
              </a:lnSpc>
            </a:pPr>
            <a:r>
              <a:rPr lang="fi-FI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</a:t>
            </a:r>
            <a:r>
              <a:rPr lang="fi-FI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fi-FI" sz="16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Ala</a:t>
            </a:r>
            <a:r>
              <a:rPr lang="fi-FI" sz="16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ohtaiset</a:t>
            </a:r>
            <a:endParaRPr lang="fi-FI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ts val="1580"/>
              </a:lnSpc>
            </a:pP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ammatilliset</a:t>
            </a:r>
            <a:r>
              <a:rPr lang="fi-FI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opinnot</a:t>
            </a:r>
            <a:endParaRPr lang="fi-FI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600" dirty="0"/>
          </a:p>
        </p:txBody>
      </p:sp>
      <p:sp>
        <p:nvSpPr>
          <p:cNvPr id="37" name="TextBox 36"/>
          <p:cNvSpPr txBox="1"/>
          <p:nvPr/>
        </p:nvSpPr>
        <p:spPr>
          <a:xfrm>
            <a:off x="7531672" y="1396760"/>
            <a:ext cx="23741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</a:t>
            </a:r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45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</a:t>
            </a:r>
            <a:r>
              <a:rPr lang="en-US" sz="1600" b="1" spc="-5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teiset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opinnot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34"/>
          <p:cNvSpPr/>
          <p:nvPr/>
        </p:nvSpPr>
        <p:spPr>
          <a:xfrm>
            <a:off x="4495226" y="2631944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260316" y="270002"/>
                </a:moveTo>
                <a:lnTo>
                  <a:pt x="168986" y="270002"/>
                </a:lnTo>
                <a:lnTo>
                  <a:pt x="168986" y="361442"/>
                </a:lnTo>
                <a:lnTo>
                  <a:pt x="260316" y="270002"/>
                </a:lnTo>
                <a:close/>
              </a:path>
              <a:path w="349885" h="361950">
                <a:moveTo>
                  <a:pt x="168986" y="0"/>
                </a:moveTo>
                <a:lnTo>
                  <a:pt x="168986" y="90170"/>
                </a:lnTo>
                <a:lnTo>
                  <a:pt x="0" y="90170"/>
                </a:lnTo>
                <a:lnTo>
                  <a:pt x="0" y="270167"/>
                </a:lnTo>
                <a:lnTo>
                  <a:pt x="260316" y="270002"/>
                </a:lnTo>
                <a:lnTo>
                  <a:pt x="349491" y="180721"/>
                </a:lnTo>
                <a:lnTo>
                  <a:pt x="168986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33"/>
          <p:cNvSpPr/>
          <p:nvPr/>
        </p:nvSpPr>
        <p:spPr>
          <a:xfrm>
            <a:off x="7241725" y="2589027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180505" y="0"/>
                </a:moveTo>
                <a:lnTo>
                  <a:pt x="0" y="180721"/>
                </a:lnTo>
                <a:lnTo>
                  <a:pt x="180505" y="361442"/>
                </a:lnTo>
                <a:lnTo>
                  <a:pt x="180505" y="270002"/>
                </a:lnTo>
                <a:lnTo>
                  <a:pt x="349491" y="270002"/>
                </a:lnTo>
                <a:lnTo>
                  <a:pt x="349491" y="90170"/>
                </a:lnTo>
                <a:lnTo>
                  <a:pt x="180505" y="90170"/>
                </a:lnTo>
                <a:lnTo>
                  <a:pt x="180505" y="0"/>
                </a:lnTo>
                <a:close/>
              </a:path>
              <a:path w="349885" h="361950">
                <a:moveTo>
                  <a:pt x="349491" y="270002"/>
                </a:moveTo>
                <a:lnTo>
                  <a:pt x="180505" y="270002"/>
                </a:lnTo>
                <a:lnTo>
                  <a:pt x="349491" y="270167"/>
                </a:lnTo>
                <a:lnTo>
                  <a:pt x="349491" y="270002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42"/>
          <p:cNvSpPr txBox="1"/>
          <p:nvPr/>
        </p:nvSpPr>
        <p:spPr>
          <a:xfrm>
            <a:off x="7791867" y="3814126"/>
            <a:ext cx="1868028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Innovaatio-osaaminen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 </a:t>
            </a:r>
            <a:r>
              <a:rPr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op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 *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0" name="object 42"/>
          <p:cNvSpPr txBox="1"/>
          <p:nvPr/>
        </p:nvSpPr>
        <p:spPr>
          <a:xfrm>
            <a:off x="7791867" y="3424114"/>
            <a:ext cx="1868028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Vuorovaikutteinen viestintä esimiestyössä 5 op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1" name="object 42"/>
          <p:cNvSpPr txBox="1"/>
          <p:nvPr/>
        </p:nvSpPr>
        <p:spPr>
          <a:xfrm>
            <a:off x="7569573" y="4055103"/>
            <a:ext cx="2364770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sz="1100" b="1" spc="-110" dirty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utkimuksellinen</a:t>
            </a:r>
            <a:r>
              <a:rPr sz="1100" b="1" spc="-2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60" dirty="0">
                <a:solidFill>
                  <a:schemeClr val="bg1"/>
                </a:solidFill>
                <a:latin typeface="NewJuneSemibold"/>
                <a:cs typeface="NewJuneSemibold"/>
              </a:rPr>
              <a:t>k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ehittäminen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op</a:t>
            </a:r>
            <a:endParaRPr sz="1100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7791867" y="2857661"/>
            <a:ext cx="1975408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Menestyvä organisaatio 5 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op *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3" name="object 42"/>
          <p:cNvSpPr txBox="1"/>
          <p:nvPr/>
        </p:nvSpPr>
        <p:spPr>
          <a:xfrm>
            <a:off x="7581336" y="2611293"/>
            <a:ext cx="2324502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Strateginen projektiosaaminen 5 op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4" name="object 42"/>
          <p:cNvSpPr txBox="1"/>
          <p:nvPr/>
        </p:nvSpPr>
        <p:spPr>
          <a:xfrm>
            <a:off x="7791867" y="4297098"/>
            <a:ext cx="2020554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Hyvinvointi työyhteisössä </a:t>
            </a:r>
            <a:r>
              <a:rPr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5 op</a:t>
            </a:r>
          </a:p>
        </p:txBody>
      </p:sp>
      <p:sp>
        <p:nvSpPr>
          <p:cNvPr id="45" name="object 42"/>
          <p:cNvSpPr txBox="1"/>
          <p:nvPr/>
        </p:nvSpPr>
        <p:spPr>
          <a:xfrm>
            <a:off x="7696369" y="4934076"/>
            <a:ext cx="2116052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Asiantuntijuus ja esimiestoiminta 5 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op *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6" name="object 42"/>
          <p:cNvSpPr txBox="1"/>
          <p:nvPr/>
        </p:nvSpPr>
        <p:spPr>
          <a:xfrm>
            <a:off x="7975023" y="5325816"/>
            <a:ext cx="1792252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Yrittäjävalmennus </a:t>
            </a: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 op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7" name="object 42"/>
          <p:cNvSpPr txBox="1"/>
          <p:nvPr/>
        </p:nvSpPr>
        <p:spPr>
          <a:xfrm>
            <a:off x="7981860" y="5564328"/>
            <a:ext cx="1806504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Service Design 5 op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2006952" y="2404133"/>
            <a:ext cx="2768957" cy="2946255"/>
            <a:chOff x="2006952" y="2404133"/>
            <a:chExt cx="2768957" cy="2946255"/>
          </a:xfrm>
        </p:grpSpPr>
        <p:sp>
          <p:nvSpPr>
            <p:cNvPr id="63" name="object 53"/>
            <p:cNvSpPr txBox="1"/>
            <p:nvPr/>
          </p:nvSpPr>
          <p:spPr>
            <a:xfrm>
              <a:off x="2057237" y="3759952"/>
              <a:ext cx="2668386" cy="27424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46050" marR="174625" algn="ctr">
                <a:lnSpc>
                  <a:spcPct val="162300"/>
                </a:lnSpc>
                <a:spcBef>
                  <a:spcPts val="30"/>
                </a:spcBef>
              </a:pPr>
              <a:r>
                <a:rPr lang="en-US" sz="1100" b="1" spc="-80" dirty="0" err="1" smtClean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Ympäristömonitoroinnin</a:t>
              </a:r>
              <a:r>
                <a:rPr lang="en-US" sz="1100" b="1" spc="-80" dirty="0" smtClean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100" b="1" spc="-80" dirty="0" err="1" smtClean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projekti</a:t>
              </a:r>
              <a:r>
                <a:rPr lang="en-US" sz="1100" b="1" spc="-80" dirty="0" smtClean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5op</a:t>
              </a:r>
              <a:endParaRPr lang="en-US" sz="1100" b="1" spc="-8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2006952" y="3251929"/>
              <a:ext cx="2768957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46050" marR="174625" algn="ctr">
                <a:spcBef>
                  <a:spcPts val="30"/>
                </a:spcBef>
              </a:pPr>
              <a:r>
                <a:rPr lang="en-US" sz="1100" b="1" spc="-35" dirty="0" err="1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Sovellettu</a:t>
              </a:r>
              <a:r>
                <a:rPr lang="en-US" sz="1100" b="1" spc="-35" dirty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100" b="1" spc="-35" dirty="0" err="1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ympäristömonitorointi</a:t>
              </a:r>
              <a:r>
                <a:rPr lang="en-US" sz="1100" b="1" spc="-35" dirty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5 op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2014891" y="2847844"/>
              <a:ext cx="2753079" cy="3269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46050" marR="174625" algn="ctr">
                <a:lnSpc>
                  <a:spcPct val="162300"/>
                </a:lnSpc>
                <a:spcBef>
                  <a:spcPts val="30"/>
                </a:spcBef>
              </a:pPr>
              <a:r>
                <a:rPr lang="en-US" sz="1100" b="1" spc="-35" dirty="0" err="1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Vesitekniikan</a:t>
              </a:r>
              <a:r>
                <a:rPr lang="en-US" sz="1100" b="1" spc="-35" dirty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100" b="1" spc="-35" dirty="0" err="1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projekti</a:t>
              </a:r>
              <a:r>
                <a:rPr lang="en-US" sz="1100" b="1" spc="-35" dirty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5 op</a:t>
              </a: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2014891" y="4111330"/>
              <a:ext cx="2753079" cy="3269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46050" marR="174625" algn="ctr">
                <a:lnSpc>
                  <a:spcPct val="162300"/>
                </a:lnSpc>
                <a:spcBef>
                  <a:spcPts val="30"/>
                </a:spcBef>
              </a:pPr>
              <a:r>
                <a:rPr lang="en-US" sz="1100" b="1" spc="-35" dirty="0" err="1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Sovelletut</a:t>
              </a:r>
              <a:r>
                <a:rPr lang="en-US" sz="1100" b="1" spc="-35" dirty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</a:t>
              </a:r>
              <a:r>
                <a:rPr lang="en-US" sz="1100" b="1" spc="-35" dirty="0" err="1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bioprosessit</a:t>
              </a:r>
              <a:r>
                <a:rPr lang="en-US" sz="1100" b="1" spc="-35" dirty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5 op</a:t>
              </a: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2014891" y="4515415"/>
              <a:ext cx="2753079" cy="3269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46050" marR="174625" algn="ctr">
                <a:lnSpc>
                  <a:spcPct val="162300"/>
                </a:lnSpc>
                <a:spcBef>
                  <a:spcPts val="30"/>
                </a:spcBef>
              </a:pPr>
              <a:r>
                <a:rPr lang="en-US" sz="1100" b="1" spc="-35" dirty="0" err="1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Bioprosessien</a:t>
              </a:r>
              <a:r>
                <a:rPr lang="en-US" sz="1100" b="1" spc="-35" dirty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100" b="1" spc="-35" dirty="0" err="1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projekti</a:t>
              </a:r>
              <a:r>
                <a:rPr lang="en-US" sz="1100" b="1" spc="-35" dirty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5 op</a:t>
              </a: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2006952" y="4919501"/>
              <a:ext cx="2768957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46050" marR="174625" algn="ctr">
                <a:spcBef>
                  <a:spcPts val="30"/>
                </a:spcBef>
              </a:pPr>
              <a:r>
                <a:rPr lang="fi-FI" sz="1100" b="1" spc="-35" dirty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Työturvallisuus ja riskien arviointi 5 op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2014891" y="2404133"/>
              <a:ext cx="2753079" cy="3665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46050" marR="174625" algn="ctr">
                <a:lnSpc>
                  <a:spcPct val="162300"/>
                </a:lnSpc>
                <a:spcBef>
                  <a:spcPts val="30"/>
                </a:spcBef>
              </a:pPr>
              <a:r>
                <a:rPr lang="en-US" sz="1100" b="1" spc="-35" dirty="0" err="1" smtClean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Sovellettu</a:t>
              </a:r>
              <a:r>
                <a:rPr lang="en-US" sz="1100" b="1" spc="-35" dirty="0" smtClean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100" b="1" spc="-35" dirty="0" err="1" smtClean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vesitekniikka</a:t>
              </a:r>
              <a:r>
                <a:rPr lang="en-US" sz="1100" b="1" spc="-35" dirty="0" smtClean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5 op</a:t>
              </a:r>
              <a:endParaRPr lang="en-US"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716485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03ca75a4-7525-4fd0-b461-2a607204cfe9">SAVONIA-1178-141</_dlc_DocId>
    <_dlc_DocIdUrl xmlns="03ca75a4-7525-4fd0-b461-2a607204cfe9">
      <Url>https://santra.savonia.fi/tiimit/lite/ymparistotekniikkatiimi/_layouts/DocIdRedir.aspx?ID=SAVONIA-1178-141</Url>
      <Description>SAVONIA-1178-141</Description>
    </_dlc_DocIdUrl>
    <Kohdistuspaiva xmlns="03ca75a4-7525-4fd0-b461-2a607204cfe9">2018-01-23T22:00:00+00:00</Kohdistuspaiva>
    <TaxCatchAll xmlns="03ca75a4-7525-4fd0-b461-2a607204cfe9"/>
    <Aihealue xmlns="03ca75a4-7525-4fd0-b461-2a607204cfe9">Henkilöstö</Aihealue>
    <Asiakirjatyyppi xmlns="03ca75a4-7525-4fd0-b461-2a607204cfe9">Muu asiakirja</Asiakirjatyyppi>
    <j3b534c50ba64dfd9276b9f3862c10bc xmlns="03ca75a4-7525-4fd0-b461-2a607204cfe9">
      <Terms xmlns="http://schemas.microsoft.com/office/infopath/2007/PartnerControls"/>
    </j3b534c50ba64dfd9276b9f3862c10bc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Savonia Default Content Type" ma:contentTypeID="0x0101007C99A6B7AEA5684BA478728D451E0C6F00069725AFE2741B41B7554DFCBC03A27B" ma:contentTypeVersion="14" ma:contentTypeDescription="Luo uusi asiakirja." ma:contentTypeScope="" ma:versionID="d3a56c3195465557939a9c35f88d857e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1fd3ddd16582101abc1fb59f7a8321d9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Aihealue" minOccurs="0"/>
                <xsd:element ref="ns2:Asiakirjatyyppi" minOccurs="0"/>
                <xsd:element ref="ns2:j3b534c50ba64dfd9276b9f3862c10bc" minOccurs="0"/>
                <xsd:element ref="ns2:TaxCatchAll" minOccurs="0"/>
                <xsd:element ref="ns2:TaxCatchAllLabel" minOccurs="0"/>
                <xsd:element ref="ns2:_dlc_DocId" minOccurs="0"/>
                <xsd:element ref="ns2:_dlc_DocIdUrl" minOccurs="0"/>
                <xsd:element ref="ns2:_dlc_DocIdPersistId" minOccurs="0"/>
                <xsd:element ref="ns2:Kohdistuspaiv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Aihealue" ma:index="8" nillable="true" ma:displayName="Aihealue" ma:default="Henkilöstö" ma:format="Dropdown" ma:internalName="Aihealue" ma:readOnly="false">
      <xsd:simpleType>
        <xsd:restriction base="dms:Choice">
          <xsd:enumeration value="Henkilöstö"/>
          <xsd:enumeration value="Tukipalvelut"/>
          <xsd:enumeration value="Kansainväliset asiat - International Affairs"/>
          <xsd:enumeration value="Kirjasto- ja tietopalvelut"/>
          <xsd:enumeration value="Opiskelijapalvelut"/>
          <xsd:enumeration value="Taloushallinto"/>
          <xsd:enumeration value="Tietohallinto"/>
          <xsd:enumeration value="Tilapalvelut"/>
          <xsd:enumeration value="Viestintäpalvelut"/>
          <xsd:enumeration value="Yleishallinnon palvelut"/>
          <xsd:enumeration value="Muut palvelut"/>
          <xsd:enumeration value="O&amp;O"/>
          <xsd:enumeration value="TKI"/>
          <xsd:enumeration value="Osaamisalueet"/>
          <xsd:enumeration value="Hyvinvointiala"/>
          <xsd:enumeration value="Liiketoiminta- ja kulttuuriala"/>
          <xsd:enumeration value="Teknologia- ja ympäristöala"/>
          <xsd:enumeration value="Johtaminen ja laatu"/>
        </xsd:restriction>
      </xsd:simpleType>
    </xsd:element>
    <xsd:element name="Asiakirjatyyppi" ma:index="9" nillable="true" ma:displayName="Asiakirjatyyppi" ma:default="Muu asiakirja" ma:format="Dropdown" ma:internalName="Asiakirjatyyppi">
      <xsd:simpleType>
        <xsd:restriction base="dms:Choice">
          <xsd:enumeration value="Esite / esittelymateriaali"/>
          <xsd:enumeration value="Esityslista / Asialista"/>
          <xsd:enumeration value="Kirje"/>
          <xsd:enumeration value="Lomake"/>
          <xsd:enumeration value="Ohje"/>
          <xsd:enumeration value="Päätös"/>
          <xsd:enumeration value="Pöytäkirja / Muistio"/>
          <xsd:enumeration value="Raportti"/>
          <xsd:enumeration value="Sopimus"/>
          <xsd:enumeration value="Suunnitelma"/>
          <xsd:enumeration value="Tiedote"/>
          <xsd:enumeration value="Muu asiakirja"/>
        </xsd:restriction>
      </xsd:simpleType>
    </xsd:element>
    <xsd:element name="j3b534c50ba64dfd9276b9f3862c10bc" ma:index="10" nillable="true" ma:taxonomy="true" ma:internalName="j3b534c50ba64dfd9276b9f3862c10bc" ma:taxonomyFieldName="Asiasanat" ma:displayName="Asiasanat" ma:default="" ma:fieldId="{33b534c5-0ba6-4dfd-9276-b9f3862c10bc}" ma:taxonomyMulti="true" ma:sspId="1b83d0fd-d0bf-4cef-8f33-d812e24b4c17" ma:termSetId="81213cf9-4837-4806-b3a4-a1839d9b5766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11" nillable="true" ma:displayName="Luokituksen Kaikki-sarake" ma:description="" ma:hidden="true" ma:list="{867263f0-482b-43fa-a6f6-285e67ec53bf}" ma:internalName="TaxCatchAll" ma:showField="CatchAllData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Luokituksen Kaikki-sarake1" ma:description="" ma:hidden="true" ma:list="{867263f0-482b-43fa-a6f6-285e67ec53bf}" ma:internalName="TaxCatchAllLabel" ma:readOnly="true" ma:showField="CatchAllDataLabel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14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15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Kohdistuspaiva" ma:index="17" nillable="true" ma:displayName="Kohdistuspäivä" ma:default="[today]" ma:description="Kohdistuspäivä voi olla esim. kokouspäivä, seminaaripäivä tai dokumentin luontipäivä." ma:format="DateOnly" ma:internalName="Kohdistuspaiva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3F7E57D-D8A0-4D81-A722-56919440FDBB}">
  <ds:schemaRefs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www.w3.org/XML/1998/namespace"/>
    <ds:schemaRef ds:uri="http://purl.org/dc/dcmitype/"/>
    <ds:schemaRef ds:uri="03ca75a4-7525-4fd0-b461-2a607204cfe9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F8959F2B-2112-4049-A33E-2A83FAFE3B8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7884E26-6DE8-43E0-9136-937DE8808DE3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0C4C8AE2-3DFD-4E57-B622-0C7805A7945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a75a4-7525-4fd0-b461-2a607204cf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241</TotalTime>
  <Words>127</Words>
  <Application>Microsoft Office PowerPoint</Application>
  <PresentationFormat>Widescreen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Myriad Pro</vt:lpstr>
      <vt:lpstr>NewJuneSemibold</vt:lpstr>
      <vt:lpstr>Tahoma</vt:lpstr>
      <vt:lpstr>Times New Roman</vt:lpstr>
      <vt:lpstr>Office Theme</vt:lpstr>
      <vt:lpstr>PowerPoint Presentation</vt:lpstr>
    </vt:vector>
  </TitlesOfParts>
  <Company>Savonia Ammattikorkeakoulu Oy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Sonja Kärkkäinen</dc:creator>
  <cp:lastModifiedBy>Marja-Riitta Kivi</cp:lastModifiedBy>
  <cp:revision>15</cp:revision>
  <dcterms:created xsi:type="dcterms:W3CDTF">2017-08-10T10:40:48Z</dcterms:created>
  <dcterms:modified xsi:type="dcterms:W3CDTF">2018-01-26T09:54:26Z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de5baf2f-bc6a-484b-a52c-e51e1c3c244c</vt:lpwstr>
  </property>
  <property fmtid="{D5CDD505-2E9C-101B-9397-08002B2CF9AE}" pid="3" name="ContentTypeId">
    <vt:lpwstr>0x0101007C99A6B7AEA5684BA478728D451E0C6F00069725AFE2741B41B7554DFCBC03A27B</vt:lpwstr>
  </property>
  <property fmtid="{D5CDD505-2E9C-101B-9397-08002B2CF9AE}" pid="4" name="Asiasanat">
    <vt:lpwstr/>
  </property>
</Properties>
</file>