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5"/>
  </p:sldMasterIdLst>
  <p:notesMasterIdLst>
    <p:notesMasterId r:id="rId7"/>
  </p:notesMasterIdLst>
  <p:sldIdLst>
    <p:sldId id="256" r:id="rId6"/>
  </p:sldIdLst>
  <p:sldSz cx="7734300" cy="10515600"/>
  <p:notesSz cx="7734300" cy="10515600"/>
  <p:defaultTex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E3D8A"/>
    <a:srgbClr val="DDDDD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88701" autoAdjust="0"/>
  </p:normalViewPr>
  <p:slideViewPr>
    <p:cSldViewPr>
      <p:cViewPr varScale="1">
        <p:scale>
          <a:sx n="58" d="100"/>
          <a:sy n="58" d="100"/>
        </p:scale>
        <p:origin x="2966" y="82"/>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notesMaster" Target="notesMasters/notesMaster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tableStyles" Target="tableStyles.xml"/><Relationship Id="rId5" Type="http://schemas.openxmlformats.org/officeDocument/2006/relationships/slideMaster" Target="slideMasters/slideMaster1.xml"/><Relationship Id="rId10" Type="http://schemas.openxmlformats.org/officeDocument/2006/relationships/theme" Target="theme/theme1.xml"/><Relationship Id="rId4" Type="http://schemas.openxmlformats.org/officeDocument/2006/relationships/customXml" Target="../customXml/item4.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86765069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fontScale="25000" lnSpcReduction="20000"/>
          </a:bodyPr>
          <a:lstStyle/>
          <a:p>
            <a:r>
              <a:rPr lang="fi-FI" dirty="0" smtClean="0"/>
              <a:t>Älä muokkaa kaavion</a:t>
            </a:r>
            <a:r>
              <a:rPr lang="fi-FI" baseline="0" dirty="0" smtClean="0"/>
              <a:t> värimaailmaa tai fontteja.</a:t>
            </a:r>
          </a:p>
          <a:p>
            <a:r>
              <a:rPr lang="fi-FI" baseline="0" dirty="0" smtClean="0"/>
              <a:t>Älä käytä kaaviossa opintojaksojen nimiä.</a:t>
            </a:r>
          </a:p>
          <a:p>
            <a:r>
              <a:rPr lang="fi-FI" baseline="0" dirty="0" smtClean="0"/>
              <a:t>Poista nämä tekstit valmiista kaaviosta.</a:t>
            </a:r>
            <a:endParaRPr lang="fi-FI" dirty="0" smtClean="0"/>
          </a:p>
          <a:p>
            <a:endParaRPr dirty="0"/>
          </a:p>
        </p:txBody>
      </p:sp>
    </p:spTree>
    <p:extLst>
      <p:ext uri="{BB962C8B-B14F-4D97-AF65-F5344CB8AC3E}">
        <p14:creationId xmlns:p14="http://schemas.microsoft.com/office/powerpoint/2010/main" val="217801130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580548" y="3259836"/>
            <a:ext cx="6579552" cy="2208275"/>
          </a:xfrm>
          <a:prstGeom prst="rect">
            <a:avLst/>
          </a:prstGeom>
        </p:spPr>
        <p:txBody>
          <a:bodyPr wrap="square" lIns="0" tIns="0" rIns="0" bIns="0">
            <a:spAutoFit/>
          </a:bodyPr>
          <a:lstStyle>
            <a:lvl1pPr>
              <a:defRPr/>
            </a:lvl1pPr>
          </a:lstStyle>
          <a:p>
            <a:endParaRPr/>
          </a:p>
        </p:txBody>
      </p:sp>
      <p:sp>
        <p:nvSpPr>
          <p:cNvPr id="3" name="Holder 3"/>
          <p:cNvSpPr>
            <a:spLocks noGrp="1"/>
          </p:cNvSpPr>
          <p:nvPr>
            <p:ph type="subTitle" idx="4"/>
          </p:nvPr>
        </p:nvSpPr>
        <p:spPr>
          <a:xfrm>
            <a:off x="1161097" y="5888736"/>
            <a:ext cx="5418454" cy="2628900"/>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11/13/2017</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3000" b="1" i="0">
                <a:solidFill>
                  <a:srgbClr val="EE3D8A"/>
                </a:solidFill>
                <a:latin typeface="NewJuneHeavy"/>
                <a:cs typeface="NewJuneHeavy"/>
              </a:defRPr>
            </a:lvl1pPr>
          </a:lstStyle>
          <a:p>
            <a:endParaRPr/>
          </a:p>
        </p:txBody>
      </p:sp>
      <p:sp>
        <p:nvSpPr>
          <p:cNvPr id="3" name="Holder 3"/>
          <p:cNvSpPr>
            <a:spLocks noGrp="1"/>
          </p:cNvSpPr>
          <p:nvPr>
            <p:ph type="body" idx="1"/>
          </p:nvPr>
        </p:nvSpPr>
        <p:spPr/>
        <p:txBody>
          <a:bodyPr lIns="0" tIns="0" rIns="0" bIns="0"/>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11/13/2017</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3000" b="1" i="0">
                <a:solidFill>
                  <a:srgbClr val="EE3D8A"/>
                </a:solidFill>
                <a:latin typeface="NewJuneHeavy"/>
                <a:cs typeface="NewJuneHeavy"/>
              </a:defRPr>
            </a:lvl1pPr>
          </a:lstStyle>
          <a:p>
            <a:endParaRPr/>
          </a:p>
        </p:txBody>
      </p:sp>
      <p:sp>
        <p:nvSpPr>
          <p:cNvPr id="3" name="Holder 3"/>
          <p:cNvSpPr>
            <a:spLocks noGrp="1"/>
          </p:cNvSpPr>
          <p:nvPr>
            <p:ph sz="half" idx="2"/>
          </p:nvPr>
        </p:nvSpPr>
        <p:spPr>
          <a:xfrm>
            <a:off x="387032" y="2418588"/>
            <a:ext cx="3367182" cy="6940296"/>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3986434" y="2418588"/>
            <a:ext cx="3367182" cy="6940296"/>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11/13/2017</a:t>
            </a:fld>
            <a:endParaRPr lang="en-US"/>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3000" b="1" i="0">
                <a:solidFill>
                  <a:srgbClr val="EE3D8A"/>
                </a:solidFill>
                <a:latin typeface="NewJuneHeavy"/>
                <a:cs typeface="NewJuneHeavy"/>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11/13/2017</a:t>
            </a:fld>
            <a:endParaRPr lang="en-US"/>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11/13/2017</a:t>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older 2"/>
          <p:cNvSpPr>
            <a:spLocks noGrp="1"/>
          </p:cNvSpPr>
          <p:nvPr>
            <p:ph type="title"/>
          </p:nvPr>
        </p:nvSpPr>
        <p:spPr>
          <a:xfrm>
            <a:off x="1812687" y="701834"/>
            <a:ext cx="4115275" cy="407034"/>
          </a:xfrm>
          <a:prstGeom prst="rect">
            <a:avLst/>
          </a:prstGeom>
        </p:spPr>
        <p:txBody>
          <a:bodyPr wrap="square" lIns="0" tIns="0" rIns="0" bIns="0">
            <a:spAutoFit/>
          </a:bodyPr>
          <a:lstStyle>
            <a:lvl1pPr>
              <a:defRPr sz="3000" b="1" i="0">
                <a:solidFill>
                  <a:srgbClr val="EE3D8A"/>
                </a:solidFill>
                <a:latin typeface="NewJuneHeavy"/>
                <a:cs typeface="NewJuneHeavy"/>
              </a:defRPr>
            </a:lvl1pPr>
          </a:lstStyle>
          <a:p>
            <a:endParaRPr/>
          </a:p>
        </p:txBody>
      </p:sp>
      <p:sp>
        <p:nvSpPr>
          <p:cNvPr id="3" name="Holder 3"/>
          <p:cNvSpPr>
            <a:spLocks noGrp="1"/>
          </p:cNvSpPr>
          <p:nvPr>
            <p:ph type="body" idx="1"/>
          </p:nvPr>
        </p:nvSpPr>
        <p:spPr>
          <a:xfrm>
            <a:off x="387032" y="2418588"/>
            <a:ext cx="6966584" cy="6940296"/>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a:xfrm>
            <a:off x="2631821" y="9779508"/>
            <a:ext cx="2477007" cy="525780"/>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387032" y="9779508"/>
            <a:ext cx="1780349" cy="525780"/>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11/13/2017</a:t>
            </a:fld>
            <a:endParaRPr lang="en-US"/>
          </a:p>
        </p:txBody>
      </p:sp>
      <p:sp>
        <p:nvSpPr>
          <p:cNvPr id="6" name="Holder 6"/>
          <p:cNvSpPr>
            <a:spLocks noGrp="1"/>
          </p:cNvSpPr>
          <p:nvPr>
            <p:ph type="sldNum" sz="quarter" idx="7"/>
          </p:nvPr>
        </p:nvSpPr>
        <p:spPr>
          <a:xfrm>
            <a:off x="5573268" y="9779508"/>
            <a:ext cx="1780349" cy="525780"/>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t>‹#›</a:t>
            </a:fld>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3" name="Up Arrow 72"/>
          <p:cNvSpPr/>
          <p:nvPr/>
        </p:nvSpPr>
        <p:spPr>
          <a:xfrm>
            <a:off x="6620067" y="2743200"/>
            <a:ext cx="476551" cy="6108846"/>
          </a:xfrm>
          <a:prstGeom prst="upArrow">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latin typeface="Tahoma" panose="020B0604030504040204" pitchFamily="34" charset="0"/>
              <a:ea typeface="Tahoma" panose="020B0604030504040204" pitchFamily="34" charset="0"/>
              <a:cs typeface="Tahoma" panose="020B0604030504040204" pitchFamily="34" charset="0"/>
            </a:endParaRPr>
          </a:p>
        </p:txBody>
      </p:sp>
      <p:sp>
        <p:nvSpPr>
          <p:cNvPr id="2" name="object 2"/>
          <p:cNvSpPr txBox="1">
            <a:spLocks noGrp="1"/>
          </p:cNvSpPr>
          <p:nvPr>
            <p:ph type="title"/>
          </p:nvPr>
        </p:nvSpPr>
        <p:spPr>
          <a:xfrm>
            <a:off x="280808" y="659344"/>
            <a:ext cx="7227417" cy="338554"/>
          </a:xfrm>
          <a:prstGeom prst="rect">
            <a:avLst/>
          </a:prstGeom>
        </p:spPr>
        <p:txBody>
          <a:bodyPr vert="horz" wrap="square" lIns="0" tIns="0" rIns="0" bIns="0" rtlCol="0">
            <a:spAutoFit/>
          </a:bodyPr>
          <a:lstStyle/>
          <a:p>
            <a:pPr marL="12700" algn="ctr">
              <a:lnSpc>
                <a:spcPct val="100000"/>
              </a:lnSpc>
            </a:pPr>
            <a:r>
              <a:rPr lang="en-US" sz="2200" spc="-114" dirty="0">
                <a:cs typeface="NewJuneBook"/>
              </a:rPr>
              <a:t>Bachelor of Engineering, Mechanical Engineering 240 ECTS </a:t>
            </a:r>
          </a:p>
        </p:txBody>
      </p:sp>
      <p:sp>
        <p:nvSpPr>
          <p:cNvPr id="3" name="object 3"/>
          <p:cNvSpPr/>
          <p:nvPr/>
        </p:nvSpPr>
        <p:spPr>
          <a:xfrm>
            <a:off x="6075081" y="377948"/>
            <a:ext cx="1299845" cy="80010"/>
          </a:xfrm>
          <a:custGeom>
            <a:avLst/>
            <a:gdLst/>
            <a:ahLst/>
            <a:cxnLst/>
            <a:rect l="l" t="t" r="r" b="b"/>
            <a:pathLst>
              <a:path w="1299845" h="80009">
                <a:moveTo>
                  <a:pt x="28982" y="0"/>
                </a:moveTo>
                <a:lnTo>
                  <a:pt x="1299644" y="0"/>
                </a:lnTo>
                <a:lnTo>
                  <a:pt x="1270661" y="79629"/>
                </a:lnTo>
                <a:lnTo>
                  <a:pt x="0" y="79629"/>
                </a:lnTo>
                <a:lnTo>
                  <a:pt x="28982" y="0"/>
                </a:lnTo>
                <a:close/>
              </a:path>
            </a:pathLst>
          </a:custGeom>
          <a:solidFill>
            <a:srgbClr val="FFC20D"/>
          </a:solidFill>
        </p:spPr>
        <p:txBody>
          <a:bodyPr wrap="square" lIns="0" tIns="0" rIns="0" bIns="0" rtlCol="0"/>
          <a:lstStyle/>
          <a:p>
            <a:endParaRPr/>
          </a:p>
        </p:txBody>
      </p:sp>
      <p:sp>
        <p:nvSpPr>
          <p:cNvPr id="4" name="object 4"/>
          <p:cNvSpPr/>
          <p:nvPr/>
        </p:nvSpPr>
        <p:spPr>
          <a:xfrm>
            <a:off x="4965025" y="377948"/>
            <a:ext cx="1168400" cy="80010"/>
          </a:xfrm>
          <a:custGeom>
            <a:avLst/>
            <a:gdLst/>
            <a:ahLst/>
            <a:cxnLst/>
            <a:rect l="l" t="t" r="r" b="b"/>
            <a:pathLst>
              <a:path w="1168400" h="80009">
                <a:moveTo>
                  <a:pt x="28982" y="0"/>
                </a:moveTo>
                <a:lnTo>
                  <a:pt x="1168021" y="0"/>
                </a:lnTo>
                <a:lnTo>
                  <a:pt x="1139038" y="79629"/>
                </a:lnTo>
                <a:lnTo>
                  <a:pt x="0" y="79629"/>
                </a:lnTo>
                <a:lnTo>
                  <a:pt x="28982" y="0"/>
                </a:lnTo>
                <a:close/>
              </a:path>
            </a:pathLst>
          </a:custGeom>
          <a:solidFill>
            <a:srgbClr val="F5821F"/>
          </a:solidFill>
        </p:spPr>
        <p:txBody>
          <a:bodyPr wrap="square" lIns="0" tIns="0" rIns="0" bIns="0" rtlCol="0"/>
          <a:lstStyle/>
          <a:p>
            <a:endParaRPr/>
          </a:p>
        </p:txBody>
      </p:sp>
      <p:sp>
        <p:nvSpPr>
          <p:cNvPr id="5" name="object 5"/>
          <p:cNvSpPr/>
          <p:nvPr/>
        </p:nvSpPr>
        <p:spPr>
          <a:xfrm>
            <a:off x="3836503" y="377948"/>
            <a:ext cx="1186815" cy="80010"/>
          </a:xfrm>
          <a:custGeom>
            <a:avLst/>
            <a:gdLst/>
            <a:ahLst/>
            <a:cxnLst/>
            <a:rect l="l" t="t" r="r" b="b"/>
            <a:pathLst>
              <a:path w="1186814" h="80009">
                <a:moveTo>
                  <a:pt x="28982" y="0"/>
                </a:moveTo>
                <a:lnTo>
                  <a:pt x="1186487" y="0"/>
                </a:lnTo>
                <a:lnTo>
                  <a:pt x="1157504" y="79629"/>
                </a:lnTo>
                <a:lnTo>
                  <a:pt x="0" y="79629"/>
                </a:lnTo>
                <a:lnTo>
                  <a:pt x="28982" y="0"/>
                </a:lnTo>
                <a:close/>
              </a:path>
            </a:pathLst>
          </a:custGeom>
          <a:solidFill>
            <a:srgbClr val="EE3D8A"/>
          </a:solidFill>
        </p:spPr>
        <p:txBody>
          <a:bodyPr wrap="square" lIns="0" tIns="0" rIns="0" bIns="0" rtlCol="0"/>
          <a:lstStyle/>
          <a:p>
            <a:endParaRPr/>
          </a:p>
        </p:txBody>
      </p:sp>
      <p:sp>
        <p:nvSpPr>
          <p:cNvPr id="6" name="object 6"/>
          <p:cNvSpPr/>
          <p:nvPr/>
        </p:nvSpPr>
        <p:spPr>
          <a:xfrm>
            <a:off x="2708337" y="377948"/>
            <a:ext cx="1186180" cy="80010"/>
          </a:xfrm>
          <a:custGeom>
            <a:avLst/>
            <a:gdLst/>
            <a:ahLst/>
            <a:cxnLst/>
            <a:rect l="l" t="t" r="r" b="b"/>
            <a:pathLst>
              <a:path w="1186179" h="80009">
                <a:moveTo>
                  <a:pt x="28982" y="0"/>
                </a:moveTo>
                <a:lnTo>
                  <a:pt x="1186131" y="0"/>
                </a:lnTo>
                <a:lnTo>
                  <a:pt x="1157148" y="79629"/>
                </a:lnTo>
                <a:lnTo>
                  <a:pt x="0" y="79629"/>
                </a:lnTo>
                <a:lnTo>
                  <a:pt x="28982" y="0"/>
                </a:lnTo>
                <a:close/>
              </a:path>
            </a:pathLst>
          </a:custGeom>
          <a:solidFill>
            <a:srgbClr val="C6168D"/>
          </a:solidFill>
        </p:spPr>
        <p:txBody>
          <a:bodyPr wrap="square" lIns="0" tIns="0" rIns="0" bIns="0" rtlCol="0"/>
          <a:lstStyle/>
          <a:p>
            <a:endParaRPr/>
          </a:p>
        </p:txBody>
      </p:sp>
      <p:sp>
        <p:nvSpPr>
          <p:cNvPr id="7" name="object 7"/>
          <p:cNvSpPr/>
          <p:nvPr/>
        </p:nvSpPr>
        <p:spPr>
          <a:xfrm>
            <a:off x="1611158" y="377948"/>
            <a:ext cx="1155700" cy="80010"/>
          </a:xfrm>
          <a:custGeom>
            <a:avLst/>
            <a:gdLst/>
            <a:ahLst/>
            <a:cxnLst/>
            <a:rect l="l" t="t" r="r" b="b"/>
            <a:pathLst>
              <a:path w="1155700" h="80009">
                <a:moveTo>
                  <a:pt x="28982" y="0"/>
                </a:moveTo>
                <a:lnTo>
                  <a:pt x="1155143" y="0"/>
                </a:lnTo>
                <a:lnTo>
                  <a:pt x="1126160" y="79629"/>
                </a:lnTo>
                <a:lnTo>
                  <a:pt x="0" y="79629"/>
                </a:lnTo>
                <a:lnTo>
                  <a:pt x="28982" y="0"/>
                </a:lnTo>
                <a:close/>
              </a:path>
            </a:pathLst>
          </a:custGeom>
          <a:solidFill>
            <a:srgbClr val="00BBCE"/>
          </a:solidFill>
        </p:spPr>
        <p:txBody>
          <a:bodyPr wrap="square" lIns="0" tIns="0" rIns="0" bIns="0" rtlCol="0"/>
          <a:lstStyle/>
          <a:p>
            <a:endParaRPr/>
          </a:p>
        </p:txBody>
      </p:sp>
      <p:sp>
        <p:nvSpPr>
          <p:cNvPr id="8" name="object 8"/>
          <p:cNvSpPr/>
          <p:nvPr/>
        </p:nvSpPr>
        <p:spPr>
          <a:xfrm>
            <a:off x="369492" y="377948"/>
            <a:ext cx="1271270" cy="80010"/>
          </a:xfrm>
          <a:custGeom>
            <a:avLst/>
            <a:gdLst/>
            <a:ahLst/>
            <a:cxnLst/>
            <a:rect l="l" t="t" r="r" b="b"/>
            <a:pathLst>
              <a:path w="1271270" h="80009">
                <a:moveTo>
                  <a:pt x="1270648" y="0"/>
                </a:moveTo>
                <a:lnTo>
                  <a:pt x="28982" y="0"/>
                </a:lnTo>
                <a:lnTo>
                  <a:pt x="0" y="79628"/>
                </a:lnTo>
                <a:lnTo>
                  <a:pt x="1241666" y="79628"/>
                </a:lnTo>
                <a:lnTo>
                  <a:pt x="1270648" y="0"/>
                </a:lnTo>
                <a:close/>
              </a:path>
            </a:pathLst>
          </a:custGeom>
          <a:solidFill>
            <a:srgbClr val="8DC63F"/>
          </a:solidFill>
        </p:spPr>
        <p:txBody>
          <a:bodyPr wrap="square" lIns="0" tIns="0" rIns="0" bIns="0" rtlCol="0"/>
          <a:lstStyle/>
          <a:p>
            <a:endParaRPr/>
          </a:p>
        </p:txBody>
      </p:sp>
      <p:sp>
        <p:nvSpPr>
          <p:cNvPr id="16" name="object 16"/>
          <p:cNvSpPr txBox="1"/>
          <p:nvPr/>
        </p:nvSpPr>
        <p:spPr>
          <a:xfrm>
            <a:off x="2783556" y="3905446"/>
            <a:ext cx="4080510" cy="501650"/>
          </a:xfrm>
          <a:prstGeom prst="rect">
            <a:avLst/>
          </a:prstGeom>
        </p:spPr>
        <p:txBody>
          <a:bodyPr vert="horz" wrap="square" lIns="0" tIns="0" rIns="0" bIns="0" rtlCol="0">
            <a:spAutoFit/>
          </a:bodyPr>
          <a:lstStyle/>
          <a:p>
            <a:pPr algn="ctr">
              <a:lnSpc>
                <a:spcPct val="100000"/>
              </a:lnSpc>
            </a:pPr>
            <a:r>
              <a:rPr sz="750" b="1" spc="-60" dirty="0">
                <a:solidFill>
                  <a:srgbClr val="231F20"/>
                </a:solidFill>
                <a:latin typeface="NewJuneBold"/>
                <a:cs typeface="NewJuneBold"/>
              </a:rPr>
              <a:t>V</a:t>
            </a:r>
            <a:r>
              <a:rPr sz="750" b="1" spc="-30" dirty="0">
                <a:solidFill>
                  <a:srgbClr val="231F20"/>
                </a:solidFill>
                <a:latin typeface="NewJuneBold"/>
                <a:cs typeface="NewJuneBold"/>
              </a:rPr>
              <a:t>alinnaiset</a:t>
            </a:r>
            <a:r>
              <a:rPr sz="750" b="1" spc="-25" dirty="0">
                <a:solidFill>
                  <a:srgbClr val="231F20"/>
                </a:solidFill>
                <a:latin typeface="NewJuneBold"/>
                <a:cs typeface="NewJuneBold"/>
              </a:rPr>
              <a:t> </a:t>
            </a:r>
            <a:r>
              <a:rPr sz="750" b="1" spc="-30" dirty="0">
                <a:solidFill>
                  <a:srgbClr val="231F20"/>
                </a:solidFill>
                <a:latin typeface="NewJuneBold"/>
                <a:cs typeface="NewJuneBold"/>
              </a:rPr>
              <a:t>ammattiopinnot:</a:t>
            </a:r>
            <a:r>
              <a:rPr sz="750" b="1" spc="-25" dirty="0">
                <a:solidFill>
                  <a:srgbClr val="231F20"/>
                </a:solidFill>
                <a:latin typeface="NewJuneBold"/>
                <a:cs typeface="NewJuneBold"/>
              </a:rPr>
              <a:t> </a:t>
            </a:r>
            <a:r>
              <a:rPr sz="750" b="1" spc="-30" dirty="0">
                <a:solidFill>
                  <a:srgbClr val="231F20"/>
                </a:solidFill>
                <a:latin typeface="NewJuneBold"/>
                <a:cs typeface="NewJuneBold"/>
              </a:rPr>
              <a:t>esimerkiksi</a:t>
            </a:r>
            <a:r>
              <a:rPr sz="750" b="1" spc="-25" dirty="0">
                <a:solidFill>
                  <a:srgbClr val="231F20"/>
                </a:solidFill>
                <a:latin typeface="NewJuneBold"/>
                <a:cs typeface="NewJuneBold"/>
              </a:rPr>
              <a:t> </a:t>
            </a:r>
            <a:r>
              <a:rPr sz="750" b="1" spc="-30" dirty="0">
                <a:solidFill>
                  <a:srgbClr val="231F20"/>
                </a:solidFill>
                <a:latin typeface="NewJuneBold"/>
                <a:cs typeface="NewJuneBold"/>
              </a:rPr>
              <a:t>Akuutisti</a:t>
            </a:r>
            <a:r>
              <a:rPr sz="750" b="1" spc="-25" dirty="0">
                <a:solidFill>
                  <a:srgbClr val="231F20"/>
                </a:solidFill>
                <a:latin typeface="NewJuneBold"/>
                <a:cs typeface="NewJuneBold"/>
              </a:rPr>
              <a:t> sairaan </a:t>
            </a:r>
            <a:r>
              <a:rPr sz="750" b="1" spc="-30" dirty="0">
                <a:solidFill>
                  <a:srgbClr val="231F20"/>
                </a:solidFill>
                <a:latin typeface="NewJuneBold"/>
                <a:cs typeface="NewJuneBold"/>
              </a:rPr>
              <a:t>hoi</a:t>
            </a:r>
            <a:r>
              <a:rPr sz="750" b="1" spc="-35" dirty="0">
                <a:solidFill>
                  <a:srgbClr val="231F20"/>
                </a:solidFill>
                <a:latin typeface="NewJuneBold"/>
                <a:cs typeface="NewJuneBold"/>
              </a:rPr>
              <a:t>t</a:t>
            </a:r>
            <a:r>
              <a:rPr sz="750" b="1" spc="-30" dirty="0">
                <a:solidFill>
                  <a:srgbClr val="231F20"/>
                </a:solidFill>
                <a:latin typeface="NewJuneBold"/>
                <a:cs typeface="NewJuneBold"/>
              </a:rPr>
              <a:t>oty</a:t>
            </a:r>
            <a:r>
              <a:rPr sz="750" b="1" spc="-45" dirty="0">
                <a:solidFill>
                  <a:srgbClr val="231F20"/>
                </a:solidFill>
                <a:latin typeface="NewJuneBold"/>
                <a:cs typeface="NewJuneBold"/>
              </a:rPr>
              <a:t>ö</a:t>
            </a:r>
            <a:r>
              <a:rPr sz="750" b="1" spc="-25" dirty="0">
                <a:solidFill>
                  <a:srgbClr val="231F20"/>
                </a:solidFill>
                <a:latin typeface="NewJuneBold"/>
                <a:cs typeface="NewJuneBold"/>
              </a:rPr>
              <a:t>, </a:t>
            </a:r>
            <a:r>
              <a:rPr sz="750" b="1" spc="-45" dirty="0">
                <a:solidFill>
                  <a:srgbClr val="231F20"/>
                </a:solidFill>
                <a:latin typeface="NewJuneBold"/>
                <a:cs typeface="NewJuneBold"/>
              </a:rPr>
              <a:t>C</a:t>
            </a:r>
            <a:r>
              <a:rPr sz="750" b="1" spc="-30" dirty="0">
                <a:solidFill>
                  <a:srgbClr val="231F20"/>
                </a:solidFill>
                <a:latin typeface="NewJuneBold"/>
                <a:cs typeface="NewJuneBold"/>
              </a:rPr>
              <a:t>ommunity</a:t>
            </a:r>
            <a:endParaRPr sz="750">
              <a:latin typeface="NewJuneBold"/>
              <a:cs typeface="NewJuneBold"/>
            </a:endParaRPr>
          </a:p>
          <a:p>
            <a:pPr marL="12700" marR="5080" algn="ctr">
              <a:lnSpc>
                <a:spcPct val="111100"/>
              </a:lnSpc>
            </a:pPr>
            <a:r>
              <a:rPr sz="750" b="1" spc="-30" dirty="0">
                <a:solidFill>
                  <a:srgbClr val="231F20"/>
                </a:solidFill>
                <a:latin typeface="NewJuneBold"/>
                <a:cs typeface="NewJuneBold"/>
              </a:rPr>
              <a:t>co-creation</a:t>
            </a:r>
            <a:r>
              <a:rPr sz="750" b="1" spc="-25" dirty="0">
                <a:solidFill>
                  <a:srgbClr val="231F20"/>
                </a:solidFill>
                <a:latin typeface="NewJuneBold"/>
                <a:cs typeface="NewJuneBold"/>
              </a:rPr>
              <a:t> </a:t>
            </a:r>
            <a:r>
              <a:rPr sz="750" b="1" spc="-30" dirty="0">
                <a:solidFill>
                  <a:srgbClr val="231F20"/>
                </a:solidFill>
                <a:latin typeface="NewJuneBold"/>
                <a:cs typeface="NewJuneBold"/>
              </a:rPr>
              <a:t>modelling,</a:t>
            </a:r>
            <a:r>
              <a:rPr sz="750" b="1" spc="-25" dirty="0">
                <a:solidFill>
                  <a:srgbClr val="231F20"/>
                </a:solidFill>
                <a:latin typeface="NewJuneBold"/>
                <a:cs typeface="NewJuneBold"/>
              </a:rPr>
              <a:t> Mielen</a:t>
            </a:r>
            <a:r>
              <a:rPr sz="750" b="1" spc="-35" dirty="0">
                <a:solidFill>
                  <a:srgbClr val="231F20"/>
                </a:solidFill>
                <a:latin typeface="NewJuneBold"/>
                <a:cs typeface="NewJuneBold"/>
              </a:rPr>
              <a:t>t</a:t>
            </a:r>
            <a:r>
              <a:rPr sz="750" b="1" spc="-25" dirty="0">
                <a:solidFill>
                  <a:srgbClr val="231F20"/>
                </a:solidFill>
                <a:latin typeface="NewJuneBold"/>
                <a:cs typeface="NewJuneBold"/>
              </a:rPr>
              <a:t>er</a:t>
            </a:r>
            <a:r>
              <a:rPr sz="750" b="1" spc="-40" dirty="0">
                <a:solidFill>
                  <a:srgbClr val="231F20"/>
                </a:solidFill>
                <a:latin typeface="NewJuneBold"/>
                <a:cs typeface="NewJuneBold"/>
              </a:rPr>
              <a:t>v</a:t>
            </a:r>
            <a:r>
              <a:rPr sz="750" b="1" spc="-30" dirty="0">
                <a:solidFill>
                  <a:srgbClr val="231F20"/>
                </a:solidFill>
                <a:latin typeface="NewJuneBold"/>
                <a:cs typeface="NewJuneBold"/>
              </a:rPr>
              <a:t>eys-</a:t>
            </a:r>
            <a:r>
              <a:rPr sz="750" b="1" spc="-25" dirty="0">
                <a:solidFill>
                  <a:srgbClr val="231F20"/>
                </a:solidFill>
                <a:latin typeface="NewJuneBold"/>
                <a:cs typeface="NewJuneBold"/>
              </a:rPr>
              <a:t> ja päihdety</a:t>
            </a:r>
            <a:r>
              <a:rPr sz="750" b="1" spc="-45" dirty="0">
                <a:solidFill>
                  <a:srgbClr val="231F20"/>
                </a:solidFill>
                <a:latin typeface="NewJuneBold"/>
                <a:cs typeface="NewJuneBold"/>
              </a:rPr>
              <a:t>ö</a:t>
            </a:r>
            <a:r>
              <a:rPr sz="750" b="1" spc="-25" dirty="0">
                <a:solidFill>
                  <a:srgbClr val="231F20"/>
                </a:solidFill>
                <a:latin typeface="NewJuneBold"/>
                <a:cs typeface="NewJuneBold"/>
              </a:rPr>
              <a:t>, </a:t>
            </a:r>
            <a:r>
              <a:rPr sz="750" b="1" spc="-45" dirty="0">
                <a:solidFill>
                  <a:srgbClr val="231F20"/>
                </a:solidFill>
                <a:latin typeface="NewJuneBold"/>
                <a:cs typeface="NewJuneBold"/>
              </a:rPr>
              <a:t>P</a:t>
            </a:r>
            <a:r>
              <a:rPr sz="750" b="1" spc="-30" dirty="0">
                <a:solidFill>
                  <a:srgbClr val="231F20"/>
                </a:solidFill>
                <a:latin typeface="NewJuneBold"/>
                <a:cs typeface="NewJuneBold"/>
              </a:rPr>
              <a:t>erioperatiivinen</a:t>
            </a:r>
            <a:r>
              <a:rPr sz="750" b="1" spc="-25" dirty="0">
                <a:solidFill>
                  <a:srgbClr val="231F20"/>
                </a:solidFill>
                <a:latin typeface="NewJuneBold"/>
                <a:cs typeface="NewJuneBold"/>
              </a:rPr>
              <a:t> </a:t>
            </a:r>
            <a:r>
              <a:rPr sz="750" b="1" spc="-30" dirty="0">
                <a:solidFill>
                  <a:srgbClr val="231F20"/>
                </a:solidFill>
                <a:latin typeface="NewJuneBold"/>
                <a:cs typeface="NewJuneBold"/>
              </a:rPr>
              <a:t>hoi</a:t>
            </a:r>
            <a:r>
              <a:rPr sz="750" b="1" spc="-35" dirty="0">
                <a:solidFill>
                  <a:srgbClr val="231F20"/>
                </a:solidFill>
                <a:latin typeface="NewJuneBold"/>
                <a:cs typeface="NewJuneBold"/>
              </a:rPr>
              <a:t>t</a:t>
            </a:r>
            <a:r>
              <a:rPr sz="750" b="1" spc="-30" dirty="0">
                <a:solidFill>
                  <a:srgbClr val="231F20"/>
                </a:solidFill>
                <a:latin typeface="NewJuneBold"/>
                <a:cs typeface="NewJuneBold"/>
              </a:rPr>
              <a:t>oty</a:t>
            </a:r>
            <a:r>
              <a:rPr sz="750" b="1" spc="-55" dirty="0">
                <a:solidFill>
                  <a:srgbClr val="231F20"/>
                </a:solidFill>
                <a:latin typeface="NewJuneBold"/>
                <a:cs typeface="NewJuneBold"/>
              </a:rPr>
              <a:t>ö</a:t>
            </a:r>
            <a:r>
              <a:rPr sz="750" b="1" spc="-25" dirty="0">
                <a:solidFill>
                  <a:srgbClr val="231F20"/>
                </a:solidFill>
                <a:latin typeface="NewJuneBold"/>
                <a:cs typeface="NewJuneBold"/>
              </a:rPr>
              <a:t>. </a:t>
            </a:r>
            <a:r>
              <a:rPr sz="750" b="1" spc="-100" dirty="0">
                <a:solidFill>
                  <a:srgbClr val="231F20"/>
                </a:solidFill>
                <a:latin typeface="NewJuneBold"/>
                <a:cs typeface="NewJuneBold"/>
              </a:rPr>
              <a:t>T</a:t>
            </a:r>
            <a:r>
              <a:rPr sz="750" b="1" spc="-25" dirty="0">
                <a:solidFill>
                  <a:srgbClr val="231F20"/>
                </a:solidFill>
                <a:latin typeface="NewJuneBold"/>
                <a:cs typeface="NewJuneBold"/>
              </a:rPr>
              <a:t>er</a:t>
            </a:r>
            <a:r>
              <a:rPr sz="750" b="1" spc="-40" dirty="0">
                <a:solidFill>
                  <a:srgbClr val="231F20"/>
                </a:solidFill>
                <a:latin typeface="NewJuneBold"/>
                <a:cs typeface="NewJuneBold"/>
              </a:rPr>
              <a:t>v</a:t>
            </a:r>
            <a:r>
              <a:rPr sz="750" b="1" spc="-30" dirty="0">
                <a:solidFill>
                  <a:srgbClr val="231F20"/>
                </a:solidFill>
                <a:latin typeface="NewJuneBold"/>
                <a:cs typeface="NewJuneBold"/>
              </a:rPr>
              <a:t>eyden</a:t>
            </a:r>
            <a:r>
              <a:rPr sz="750" b="1" spc="-25" dirty="0">
                <a:solidFill>
                  <a:srgbClr val="231F20"/>
                </a:solidFill>
                <a:latin typeface="NewJuneBold"/>
                <a:cs typeface="NewJuneBold"/>
              </a:rPr>
              <a:t> edistäminen ja </a:t>
            </a:r>
            <a:r>
              <a:rPr sz="750" b="1" spc="-30" dirty="0">
                <a:solidFill>
                  <a:srgbClr val="231F20"/>
                </a:solidFill>
                <a:latin typeface="NewJuneBold"/>
                <a:cs typeface="NewJuneBold"/>
              </a:rPr>
              <a:t>potilaan</a:t>
            </a:r>
            <a:r>
              <a:rPr sz="750" b="1" spc="-25" dirty="0">
                <a:solidFill>
                  <a:srgbClr val="231F20"/>
                </a:solidFill>
                <a:latin typeface="NewJuneBold"/>
                <a:cs typeface="NewJuneBold"/>
              </a:rPr>
              <a:t> </a:t>
            </a:r>
            <a:r>
              <a:rPr sz="750" b="1" spc="-30" dirty="0">
                <a:solidFill>
                  <a:srgbClr val="231F20"/>
                </a:solidFill>
                <a:latin typeface="NewJuneBold"/>
                <a:cs typeface="NewJuneBold"/>
              </a:rPr>
              <a:t>ohjauksen</a:t>
            </a:r>
            <a:r>
              <a:rPr sz="750" b="1" spc="-25" dirty="0">
                <a:solidFill>
                  <a:srgbClr val="231F20"/>
                </a:solidFill>
                <a:latin typeface="NewJuneBold"/>
                <a:cs typeface="NewJuneBold"/>
              </a:rPr>
              <a:t> </a:t>
            </a:r>
            <a:r>
              <a:rPr sz="750" b="1" spc="-30" dirty="0">
                <a:solidFill>
                  <a:srgbClr val="231F20"/>
                </a:solidFill>
                <a:latin typeface="NewJuneBold"/>
                <a:cs typeface="NewJuneBold"/>
              </a:rPr>
              <a:t>työmene</a:t>
            </a:r>
            <a:r>
              <a:rPr sz="750" b="1" spc="-35" dirty="0">
                <a:solidFill>
                  <a:srgbClr val="231F20"/>
                </a:solidFill>
                <a:latin typeface="NewJuneBold"/>
                <a:cs typeface="NewJuneBold"/>
              </a:rPr>
              <a:t>t</a:t>
            </a:r>
            <a:r>
              <a:rPr sz="750" b="1" spc="-30" dirty="0">
                <a:solidFill>
                  <a:srgbClr val="231F20"/>
                </a:solidFill>
                <a:latin typeface="NewJuneBold"/>
                <a:cs typeface="NewJuneBold"/>
              </a:rPr>
              <a:t>elmät,</a:t>
            </a:r>
            <a:r>
              <a:rPr sz="750" b="1" spc="-25" dirty="0">
                <a:solidFill>
                  <a:srgbClr val="231F20"/>
                </a:solidFill>
                <a:latin typeface="NewJuneBold"/>
                <a:cs typeface="NewJuneBold"/>
              </a:rPr>
              <a:t> </a:t>
            </a:r>
            <a:r>
              <a:rPr sz="750" b="1" spc="-35" dirty="0">
                <a:solidFill>
                  <a:srgbClr val="231F20"/>
                </a:solidFill>
                <a:latin typeface="NewJuneBold"/>
                <a:cs typeface="NewJuneBold"/>
              </a:rPr>
              <a:t>Ment</a:t>
            </a:r>
            <a:r>
              <a:rPr sz="750" b="1" spc="-25" dirty="0">
                <a:solidFill>
                  <a:srgbClr val="231F20"/>
                </a:solidFill>
                <a:latin typeface="NewJuneBold"/>
                <a:cs typeface="NewJuneBold"/>
              </a:rPr>
              <a:t>orointi ja opis</a:t>
            </a:r>
            <a:r>
              <a:rPr sz="750" b="1" spc="-45" dirty="0">
                <a:solidFill>
                  <a:srgbClr val="231F20"/>
                </a:solidFill>
                <a:latin typeface="NewJuneBold"/>
                <a:cs typeface="NewJuneBold"/>
              </a:rPr>
              <a:t>k</a:t>
            </a:r>
            <a:r>
              <a:rPr sz="750" b="1" spc="-25" dirty="0">
                <a:solidFill>
                  <a:srgbClr val="231F20"/>
                </a:solidFill>
                <a:latin typeface="NewJuneBold"/>
                <a:cs typeface="NewJuneBold"/>
              </a:rPr>
              <a:t>elijan </a:t>
            </a:r>
            <a:r>
              <a:rPr sz="750" b="1" spc="-30" dirty="0">
                <a:solidFill>
                  <a:srgbClr val="231F20"/>
                </a:solidFill>
                <a:latin typeface="NewJuneBold"/>
                <a:cs typeface="NewJuneBold"/>
              </a:rPr>
              <a:t>ohjaus,</a:t>
            </a:r>
            <a:r>
              <a:rPr sz="750" b="1" spc="-15" dirty="0">
                <a:solidFill>
                  <a:srgbClr val="231F20"/>
                </a:solidFill>
                <a:latin typeface="NewJuneBold"/>
                <a:cs typeface="NewJuneBold"/>
              </a:rPr>
              <a:t> </a:t>
            </a:r>
            <a:r>
              <a:rPr sz="750" b="1" spc="-30" dirty="0">
                <a:solidFill>
                  <a:srgbClr val="231F20"/>
                </a:solidFill>
                <a:latin typeface="NewJuneBold"/>
                <a:cs typeface="NewJuneBold"/>
              </a:rPr>
              <a:t>Haas</a:t>
            </a:r>
            <a:r>
              <a:rPr sz="750" b="1" spc="-35" dirty="0">
                <a:solidFill>
                  <a:srgbClr val="231F20"/>
                </a:solidFill>
                <a:latin typeface="NewJuneBold"/>
                <a:cs typeface="NewJuneBold"/>
              </a:rPr>
              <a:t>t</a:t>
            </a:r>
            <a:r>
              <a:rPr sz="750" b="1" spc="-25" dirty="0">
                <a:solidFill>
                  <a:srgbClr val="231F20"/>
                </a:solidFill>
                <a:latin typeface="NewJuneBold"/>
                <a:cs typeface="NewJuneBold"/>
              </a:rPr>
              <a:t>eelliset</a:t>
            </a:r>
            <a:r>
              <a:rPr sz="750" b="1" dirty="0">
                <a:solidFill>
                  <a:srgbClr val="231F20"/>
                </a:solidFill>
                <a:latin typeface="NewJuneBold"/>
                <a:cs typeface="NewJuneBold"/>
              </a:rPr>
              <a:t> </a:t>
            </a:r>
            <a:r>
              <a:rPr sz="750" b="1" spc="-45" dirty="0">
                <a:solidFill>
                  <a:srgbClr val="231F20"/>
                </a:solidFill>
                <a:latin typeface="NewJuneBold"/>
                <a:cs typeface="NewJuneBold"/>
              </a:rPr>
              <a:t> </a:t>
            </a:r>
            <a:r>
              <a:rPr sz="750" b="1" spc="-30" dirty="0">
                <a:solidFill>
                  <a:srgbClr val="231F20"/>
                </a:solidFill>
                <a:latin typeface="NewJuneBold"/>
                <a:cs typeface="NewJuneBold"/>
              </a:rPr>
              <a:t>potilastilan</a:t>
            </a:r>
            <a:r>
              <a:rPr sz="750" b="1" spc="-35" dirty="0">
                <a:solidFill>
                  <a:srgbClr val="231F20"/>
                </a:solidFill>
                <a:latin typeface="NewJuneBold"/>
                <a:cs typeface="NewJuneBold"/>
              </a:rPr>
              <a:t>t</a:t>
            </a:r>
            <a:r>
              <a:rPr sz="750" b="1" spc="-30" dirty="0">
                <a:solidFill>
                  <a:srgbClr val="231F20"/>
                </a:solidFill>
                <a:latin typeface="NewJuneBold"/>
                <a:cs typeface="NewJuneBold"/>
              </a:rPr>
              <a:t>eet</a:t>
            </a:r>
            <a:endParaRPr sz="750">
              <a:latin typeface="NewJuneBold"/>
              <a:cs typeface="NewJuneBold"/>
            </a:endParaRPr>
          </a:p>
        </p:txBody>
      </p:sp>
      <p:sp>
        <p:nvSpPr>
          <p:cNvPr id="31" name="object 31"/>
          <p:cNvSpPr txBox="1"/>
          <p:nvPr/>
        </p:nvSpPr>
        <p:spPr>
          <a:xfrm>
            <a:off x="2645244" y="3582550"/>
            <a:ext cx="2961640" cy="165735"/>
          </a:xfrm>
          <a:prstGeom prst="rect">
            <a:avLst/>
          </a:prstGeom>
        </p:spPr>
        <p:txBody>
          <a:bodyPr vert="horz" wrap="square" lIns="0" tIns="0" rIns="0" bIns="0" rtlCol="0">
            <a:spAutoFit/>
          </a:bodyPr>
          <a:lstStyle/>
          <a:p>
            <a:pPr marL="12700">
              <a:lnSpc>
                <a:spcPct val="100000"/>
              </a:lnSpc>
            </a:pPr>
            <a:r>
              <a:rPr sz="1100" b="1" spc="-40" dirty="0">
                <a:solidFill>
                  <a:srgbClr val="EE3D8A"/>
                </a:solidFill>
                <a:latin typeface="NewJuneBold"/>
                <a:cs typeface="NewJuneBold"/>
              </a:rPr>
              <a:t>Hoi</a:t>
            </a:r>
            <a:r>
              <a:rPr sz="1100" b="1" spc="-50" dirty="0">
                <a:solidFill>
                  <a:srgbClr val="EE3D8A"/>
                </a:solidFill>
                <a:latin typeface="NewJuneBold"/>
                <a:cs typeface="NewJuneBold"/>
              </a:rPr>
              <a:t>t</a:t>
            </a:r>
            <a:r>
              <a:rPr sz="1100" b="1" spc="-40" dirty="0">
                <a:solidFill>
                  <a:srgbClr val="EE3D8A"/>
                </a:solidFill>
                <a:latin typeface="NewJuneBold"/>
                <a:cs typeface="NewJuneBold"/>
              </a:rPr>
              <a:t>otyön</a:t>
            </a:r>
            <a:r>
              <a:rPr sz="1100" b="1" spc="-35" dirty="0">
                <a:solidFill>
                  <a:srgbClr val="EE3D8A"/>
                </a:solidFill>
                <a:latin typeface="NewJuneBold"/>
                <a:cs typeface="NewJuneBold"/>
              </a:rPr>
              <a:t> </a:t>
            </a:r>
            <a:r>
              <a:rPr sz="1100" b="1" spc="-40" dirty="0">
                <a:solidFill>
                  <a:srgbClr val="EE3D8A"/>
                </a:solidFill>
                <a:latin typeface="NewJuneBold"/>
                <a:cs typeface="NewJuneBold"/>
              </a:rPr>
              <a:t>s</a:t>
            </a:r>
            <a:r>
              <a:rPr sz="1100" b="1" spc="-60" dirty="0">
                <a:solidFill>
                  <a:srgbClr val="EE3D8A"/>
                </a:solidFill>
                <a:latin typeface="NewJuneBold"/>
                <a:cs typeface="NewJuneBold"/>
              </a:rPr>
              <a:t>ov</a:t>
            </a:r>
            <a:r>
              <a:rPr sz="1100" b="1" spc="-40" dirty="0">
                <a:solidFill>
                  <a:srgbClr val="EE3D8A"/>
                </a:solidFill>
                <a:latin typeface="NewJuneBold"/>
                <a:cs typeface="NewJuneBold"/>
              </a:rPr>
              <a:t>eltaminen</a:t>
            </a:r>
            <a:r>
              <a:rPr sz="1100" b="1" spc="-35" dirty="0">
                <a:solidFill>
                  <a:srgbClr val="EE3D8A"/>
                </a:solidFill>
                <a:latin typeface="NewJuneBold"/>
                <a:cs typeface="NewJuneBold"/>
              </a:rPr>
              <a:t> </a:t>
            </a:r>
            <a:r>
              <a:rPr sz="1100" b="1" spc="-40" dirty="0">
                <a:solidFill>
                  <a:srgbClr val="EE3D8A"/>
                </a:solidFill>
                <a:latin typeface="NewJuneBold"/>
                <a:cs typeface="NewJuneBold"/>
              </a:rPr>
              <a:t>eri</a:t>
            </a:r>
            <a:r>
              <a:rPr sz="1100" b="1" spc="-35" dirty="0">
                <a:solidFill>
                  <a:srgbClr val="EE3D8A"/>
                </a:solidFill>
                <a:latin typeface="NewJuneBold"/>
                <a:cs typeface="NewJuneBold"/>
              </a:rPr>
              <a:t> </a:t>
            </a:r>
            <a:r>
              <a:rPr sz="1100" b="1" spc="-55" dirty="0">
                <a:solidFill>
                  <a:srgbClr val="EE3D8A"/>
                </a:solidFill>
                <a:latin typeface="NewJuneBold"/>
                <a:cs typeface="NewJuneBold"/>
              </a:rPr>
              <a:t>t</a:t>
            </a:r>
            <a:r>
              <a:rPr sz="1100" b="1" spc="-40" dirty="0">
                <a:solidFill>
                  <a:srgbClr val="EE3D8A"/>
                </a:solidFill>
                <a:latin typeface="NewJuneBold"/>
                <a:cs typeface="NewJuneBold"/>
              </a:rPr>
              <a:t>oiminta-alueilla</a:t>
            </a:r>
            <a:endParaRPr sz="1100">
              <a:latin typeface="NewJuneBold"/>
              <a:cs typeface="NewJuneBold"/>
            </a:endParaRPr>
          </a:p>
        </p:txBody>
      </p:sp>
      <p:sp>
        <p:nvSpPr>
          <p:cNvPr id="35" name="object 10"/>
          <p:cNvSpPr/>
          <p:nvPr/>
        </p:nvSpPr>
        <p:spPr>
          <a:xfrm>
            <a:off x="483746" y="8562922"/>
            <a:ext cx="1983105" cy="1586791"/>
          </a:xfrm>
          <a:custGeom>
            <a:avLst/>
            <a:gdLst/>
            <a:ahLst/>
            <a:cxnLst/>
            <a:rect l="l" t="t" r="r" b="b"/>
            <a:pathLst>
              <a:path w="1983105" h="1413509">
                <a:moveTo>
                  <a:pt x="0" y="1413433"/>
                </a:moveTo>
                <a:lnTo>
                  <a:pt x="1983003" y="1413433"/>
                </a:lnTo>
                <a:lnTo>
                  <a:pt x="1983003" y="0"/>
                </a:lnTo>
                <a:lnTo>
                  <a:pt x="0" y="0"/>
                </a:lnTo>
                <a:lnTo>
                  <a:pt x="0" y="1413433"/>
                </a:lnTo>
                <a:close/>
              </a:path>
            </a:pathLst>
          </a:custGeom>
          <a:solidFill>
            <a:srgbClr val="FFC20D">
              <a:alpha val="80000"/>
            </a:srgbClr>
          </a:solidFill>
        </p:spPr>
        <p:txBody>
          <a:bodyPr wrap="square" lIns="0" tIns="0" rIns="0" bIns="0" rtlCol="0"/>
          <a:lstStyle/>
          <a:p>
            <a:endParaRPr/>
          </a:p>
        </p:txBody>
      </p:sp>
      <p:sp>
        <p:nvSpPr>
          <p:cNvPr id="36" name="object 11"/>
          <p:cNvSpPr txBox="1"/>
          <p:nvPr/>
        </p:nvSpPr>
        <p:spPr>
          <a:xfrm>
            <a:off x="534127" y="8741071"/>
            <a:ext cx="445134" cy="897682"/>
          </a:xfrm>
          <a:prstGeom prst="rect">
            <a:avLst/>
          </a:prstGeom>
        </p:spPr>
        <p:txBody>
          <a:bodyPr vert="horz" wrap="square" lIns="0" tIns="0" rIns="0" bIns="0" rtlCol="0">
            <a:spAutoFit/>
          </a:bodyPr>
          <a:lstStyle/>
          <a:p>
            <a:pPr>
              <a:lnSpc>
                <a:spcPts val="7040"/>
              </a:lnSpc>
            </a:pPr>
            <a:r>
              <a:rPr sz="6000" b="1" spc="-225" dirty="0">
                <a:solidFill>
                  <a:srgbClr val="FFFFFF"/>
                </a:solidFill>
                <a:latin typeface="Tahoma" panose="020B0604030504040204" pitchFamily="34" charset="0"/>
                <a:ea typeface="Tahoma" panose="020B0604030504040204" pitchFamily="34" charset="0"/>
                <a:cs typeface="Tahoma" panose="020B0604030504040204" pitchFamily="34" charset="0"/>
              </a:rPr>
              <a:t>1</a:t>
            </a:r>
            <a:endParaRPr sz="6000" dirty="0">
              <a:latin typeface="Tahoma" panose="020B0604030504040204" pitchFamily="34" charset="0"/>
              <a:ea typeface="Tahoma" panose="020B0604030504040204" pitchFamily="34" charset="0"/>
              <a:cs typeface="Tahoma" panose="020B0604030504040204" pitchFamily="34" charset="0"/>
            </a:endParaRPr>
          </a:p>
        </p:txBody>
      </p:sp>
      <p:sp>
        <p:nvSpPr>
          <p:cNvPr id="37" name="object 12"/>
          <p:cNvSpPr txBox="1"/>
          <p:nvPr/>
        </p:nvSpPr>
        <p:spPr>
          <a:xfrm>
            <a:off x="1156351" y="8931345"/>
            <a:ext cx="1164485" cy="553998"/>
          </a:xfrm>
          <a:prstGeom prst="rect">
            <a:avLst/>
          </a:prstGeom>
        </p:spPr>
        <p:txBody>
          <a:bodyPr vert="horz" wrap="square" lIns="0" tIns="0" rIns="0" bIns="0" rtlCol="0">
            <a:spAutoFit/>
          </a:bodyPr>
          <a:lstStyle/>
          <a:p>
            <a:pPr algn="ctr" fontAlgn="auto">
              <a:spcBef>
                <a:spcPts val="0"/>
              </a:spcBef>
              <a:spcAft>
                <a:spcPts val="0"/>
              </a:spcAft>
            </a:pPr>
            <a:r>
              <a:rPr lang="fi-FI" sz="1200" b="1" dirty="0">
                <a:solidFill>
                  <a:schemeClr val="bg1"/>
                </a:solidFill>
                <a:latin typeface="Tahoma" pitchFamily="34" charset="0"/>
                <a:ea typeface="Tahoma" pitchFamily="34" charset="0"/>
                <a:cs typeface="Tahoma" pitchFamily="34" charset="0"/>
              </a:rPr>
              <a:t>Basics of</a:t>
            </a:r>
          </a:p>
          <a:p>
            <a:pPr algn="ctr" fontAlgn="auto">
              <a:spcBef>
                <a:spcPts val="0"/>
              </a:spcBef>
              <a:spcAft>
                <a:spcPts val="0"/>
              </a:spcAft>
            </a:pPr>
            <a:r>
              <a:rPr lang="fi-FI" sz="1200" b="1" dirty="0">
                <a:solidFill>
                  <a:schemeClr val="bg1"/>
                </a:solidFill>
                <a:latin typeface="Tahoma" pitchFamily="34" charset="0"/>
                <a:ea typeface="Tahoma" pitchFamily="34" charset="0"/>
                <a:cs typeface="Tahoma" pitchFamily="34" charset="0"/>
              </a:rPr>
              <a:t>Engineering</a:t>
            </a:r>
          </a:p>
          <a:p>
            <a:pPr algn="ctr" fontAlgn="auto">
              <a:spcBef>
                <a:spcPts val="0"/>
              </a:spcBef>
              <a:spcAft>
                <a:spcPts val="0"/>
              </a:spcAft>
            </a:pPr>
            <a:r>
              <a:rPr lang="fi-FI" sz="1200" b="1" dirty="0">
                <a:solidFill>
                  <a:schemeClr val="bg1"/>
                </a:solidFill>
                <a:latin typeface="Tahoma" pitchFamily="34" charset="0"/>
                <a:ea typeface="Tahoma" pitchFamily="34" charset="0"/>
                <a:cs typeface="Tahoma" pitchFamily="34" charset="0"/>
              </a:rPr>
              <a:t>60 ECTS</a:t>
            </a:r>
          </a:p>
        </p:txBody>
      </p:sp>
      <p:sp>
        <p:nvSpPr>
          <p:cNvPr id="38" name="object 13"/>
          <p:cNvSpPr/>
          <p:nvPr/>
        </p:nvSpPr>
        <p:spPr>
          <a:xfrm>
            <a:off x="435133" y="2979935"/>
            <a:ext cx="1983105" cy="1536700"/>
          </a:xfrm>
          <a:custGeom>
            <a:avLst/>
            <a:gdLst/>
            <a:ahLst/>
            <a:cxnLst/>
            <a:rect l="l" t="t" r="r" b="b"/>
            <a:pathLst>
              <a:path w="1983105" h="1536700">
                <a:moveTo>
                  <a:pt x="0" y="1536293"/>
                </a:moveTo>
                <a:lnTo>
                  <a:pt x="1983003" y="1536293"/>
                </a:lnTo>
                <a:lnTo>
                  <a:pt x="1983003" y="0"/>
                </a:lnTo>
                <a:lnTo>
                  <a:pt x="0" y="0"/>
                </a:lnTo>
                <a:lnTo>
                  <a:pt x="0" y="1536293"/>
                </a:lnTo>
                <a:close/>
              </a:path>
            </a:pathLst>
          </a:custGeom>
          <a:solidFill>
            <a:srgbClr val="EE3D8A">
              <a:alpha val="80000"/>
            </a:srgbClr>
          </a:solidFill>
        </p:spPr>
        <p:txBody>
          <a:bodyPr wrap="square" lIns="0" tIns="0" rIns="0" bIns="0" rtlCol="0"/>
          <a:lstStyle/>
          <a:p>
            <a:endParaRPr dirty="0"/>
          </a:p>
        </p:txBody>
      </p:sp>
      <p:sp>
        <p:nvSpPr>
          <p:cNvPr id="39" name="object 14"/>
          <p:cNvSpPr txBox="1"/>
          <p:nvPr/>
        </p:nvSpPr>
        <p:spPr>
          <a:xfrm>
            <a:off x="534127" y="3051088"/>
            <a:ext cx="445134" cy="897682"/>
          </a:xfrm>
          <a:prstGeom prst="rect">
            <a:avLst/>
          </a:prstGeom>
        </p:spPr>
        <p:txBody>
          <a:bodyPr vert="horz" wrap="square" lIns="0" tIns="0" rIns="0" bIns="0" rtlCol="0">
            <a:spAutoFit/>
          </a:bodyPr>
          <a:lstStyle/>
          <a:p>
            <a:pPr>
              <a:lnSpc>
                <a:spcPts val="7040"/>
              </a:lnSpc>
            </a:pPr>
            <a:r>
              <a:rPr sz="6000" b="1" spc="-225" dirty="0">
                <a:solidFill>
                  <a:srgbClr val="FFFFFF"/>
                </a:solidFill>
                <a:latin typeface="Tahoma" panose="020B0604030504040204" pitchFamily="34" charset="0"/>
                <a:ea typeface="Tahoma" panose="020B0604030504040204" pitchFamily="34" charset="0"/>
                <a:cs typeface="Tahoma" panose="020B0604030504040204" pitchFamily="34" charset="0"/>
              </a:rPr>
              <a:t>4</a:t>
            </a:r>
            <a:endParaRPr sz="6000" dirty="0">
              <a:latin typeface="Tahoma" panose="020B0604030504040204" pitchFamily="34" charset="0"/>
              <a:ea typeface="Tahoma" panose="020B0604030504040204" pitchFamily="34" charset="0"/>
              <a:cs typeface="Tahoma" panose="020B0604030504040204" pitchFamily="34" charset="0"/>
            </a:endParaRPr>
          </a:p>
        </p:txBody>
      </p:sp>
      <p:sp>
        <p:nvSpPr>
          <p:cNvPr id="40" name="object 15"/>
          <p:cNvSpPr txBox="1"/>
          <p:nvPr/>
        </p:nvSpPr>
        <p:spPr>
          <a:xfrm>
            <a:off x="1115904" y="3172142"/>
            <a:ext cx="958850" cy="677108"/>
          </a:xfrm>
          <a:prstGeom prst="rect">
            <a:avLst/>
          </a:prstGeom>
        </p:spPr>
        <p:txBody>
          <a:bodyPr vert="horz" wrap="square" lIns="0" tIns="0" rIns="0" bIns="0" rtlCol="0">
            <a:spAutoFit/>
          </a:bodyPr>
          <a:lstStyle/>
          <a:p>
            <a:pPr algn="ctr" fontAlgn="auto">
              <a:spcBef>
                <a:spcPts val="0"/>
              </a:spcBef>
              <a:spcAft>
                <a:spcPts val="0"/>
              </a:spcAft>
            </a:pPr>
            <a:r>
              <a:rPr lang="fi-FI" sz="1100" b="1" dirty="0" err="1">
                <a:solidFill>
                  <a:prstClr val="white"/>
                </a:solidFill>
                <a:latin typeface="Tahoma" pitchFamily="34" charset="0"/>
                <a:ea typeface="Tahoma" pitchFamily="34" charset="0"/>
                <a:cs typeface="Tahoma" pitchFamily="34" charset="0"/>
              </a:rPr>
              <a:t>Applying</a:t>
            </a:r>
            <a:endParaRPr lang="fi-FI" sz="1100" b="1" dirty="0">
              <a:solidFill>
                <a:prstClr val="white"/>
              </a:solidFill>
              <a:latin typeface="Tahoma" pitchFamily="34" charset="0"/>
              <a:ea typeface="Tahoma" pitchFamily="34" charset="0"/>
              <a:cs typeface="Tahoma" pitchFamily="34" charset="0"/>
            </a:endParaRPr>
          </a:p>
          <a:p>
            <a:pPr algn="ctr" fontAlgn="auto">
              <a:spcBef>
                <a:spcPts val="0"/>
              </a:spcBef>
              <a:spcAft>
                <a:spcPts val="0"/>
              </a:spcAft>
            </a:pPr>
            <a:r>
              <a:rPr lang="fi-FI" sz="1100" b="1" dirty="0" err="1">
                <a:solidFill>
                  <a:prstClr val="white"/>
                </a:solidFill>
                <a:latin typeface="Tahoma" pitchFamily="34" charset="0"/>
                <a:ea typeface="Tahoma" pitchFamily="34" charset="0"/>
                <a:cs typeface="Tahoma" pitchFamily="34" charset="0"/>
              </a:rPr>
              <a:t>Lessons</a:t>
            </a:r>
            <a:endParaRPr lang="fi-FI" sz="1100" b="1" dirty="0">
              <a:solidFill>
                <a:prstClr val="white"/>
              </a:solidFill>
              <a:latin typeface="Tahoma" pitchFamily="34" charset="0"/>
              <a:ea typeface="Tahoma" pitchFamily="34" charset="0"/>
              <a:cs typeface="Tahoma" pitchFamily="34" charset="0"/>
            </a:endParaRPr>
          </a:p>
          <a:p>
            <a:pPr algn="ctr" fontAlgn="auto">
              <a:spcBef>
                <a:spcPts val="0"/>
              </a:spcBef>
              <a:spcAft>
                <a:spcPts val="0"/>
              </a:spcAft>
            </a:pPr>
            <a:r>
              <a:rPr lang="fi-FI" sz="1100" b="1" dirty="0" err="1">
                <a:solidFill>
                  <a:prstClr val="white"/>
                </a:solidFill>
                <a:latin typeface="Tahoma" pitchFamily="34" charset="0"/>
                <a:ea typeface="Tahoma" pitchFamily="34" charset="0"/>
                <a:cs typeface="Tahoma" pitchFamily="34" charset="0"/>
              </a:rPr>
              <a:t>Learned</a:t>
            </a:r>
            <a:endParaRPr lang="fi-FI" sz="1100" b="1" dirty="0">
              <a:solidFill>
                <a:prstClr val="white"/>
              </a:solidFill>
              <a:latin typeface="Tahoma" pitchFamily="34" charset="0"/>
              <a:ea typeface="Tahoma" pitchFamily="34" charset="0"/>
              <a:cs typeface="Tahoma" pitchFamily="34" charset="0"/>
            </a:endParaRPr>
          </a:p>
          <a:p>
            <a:pPr algn="ctr" fontAlgn="auto">
              <a:spcBef>
                <a:spcPts val="0"/>
              </a:spcBef>
              <a:spcAft>
                <a:spcPts val="0"/>
              </a:spcAft>
            </a:pPr>
            <a:r>
              <a:rPr lang="fi-FI" sz="1100" b="1" dirty="0">
                <a:solidFill>
                  <a:prstClr val="white"/>
                </a:solidFill>
                <a:latin typeface="Tahoma" pitchFamily="34" charset="0"/>
                <a:ea typeface="Tahoma" pitchFamily="34" charset="0"/>
                <a:cs typeface="Tahoma" pitchFamily="34" charset="0"/>
              </a:rPr>
              <a:t>60 ECTS</a:t>
            </a:r>
          </a:p>
        </p:txBody>
      </p:sp>
      <p:sp>
        <p:nvSpPr>
          <p:cNvPr id="41" name="object 37"/>
          <p:cNvSpPr/>
          <p:nvPr/>
        </p:nvSpPr>
        <p:spPr>
          <a:xfrm>
            <a:off x="435133" y="4863878"/>
            <a:ext cx="1983105" cy="1656516"/>
          </a:xfrm>
          <a:custGeom>
            <a:avLst/>
            <a:gdLst/>
            <a:ahLst/>
            <a:cxnLst/>
            <a:rect l="l" t="t" r="r" b="b"/>
            <a:pathLst>
              <a:path w="1983105" h="1413510">
                <a:moveTo>
                  <a:pt x="0" y="1413433"/>
                </a:moveTo>
                <a:lnTo>
                  <a:pt x="1983003" y="1413433"/>
                </a:lnTo>
                <a:lnTo>
                  <a:pt x="1983003" y="0"/>
                </a:lnTo>
                <a:lnTo>
                  <a:pt x="0" y="0"/>
                </a:lnTo>
                <a:lnTo>
                  <a:pt x="0" y="1413433"/>
                </a:lnTo>
                <a:close/>
              </a:path>
            </a:pathLst>
          </a:custGeom>
          <a:solidFill>
            <a:srgbClr val="00BBCE">
              <a:alpha val="80000"/>
            </a:srgbClr>
          </a:solidFill>
        </p:spPr>
        <p:txBody>
          <a:bodyPr wrap="square" lIns="0" tIns="0" rIns="0" bIns="0" rtlCol="0"/>
          <a:lstStyle/>
          <a:p>
            <a:r>
              <a:rPr lang="fi-FI" dirty="0" smtClean="0"/>
              <a:t>  </a:t>
            </a:r>
            <a:endParaRPr dirty="0"/>
          </a:p>
        </p:txBody>
      </p:sp>
      <p:sp>
        <p:nvSpPr>
          <p:cNvPr id="42" name="object 38"/>
          <p:cNvSpPr txBox="1"/>
          <p:nvPr/>
        </p:nvSpPr>
        <p:spPr>
          <a:xfrm>
            <a:off x="534127" y="4941147"/>
            <a:ext cx="445134" cy="897682"/>
          </a:xfrm>
          <a:prstGeom prst="rect">
            <a:avLst/>
          </a:prstGeom>
        </p:spPr>
        <p:txBody>
          <a:bodyPr vert="horz" wrap="square" lIns="0" tIns="0" rIns="0" bIns="0" rtlCol="0">
            <a:spAutoFit/>
          </a:bodyPr>
          <a:lstStyle/>
          <a:p>
            <a:pPr>
              <a:lnSpc>
                <a:spcPts val="7040"/>
              </a:lnSpc>
            </a:pPr>
            <a:r>
              <a:rPr sz="6000" b="1" spc="-225" dirty="0">
                <a:solidFill>
                  <a:srgbClr val="FFFFFF"/>
                </a:solidFill>
                <a:latin typeface="Tahoma" panose="020B0604030504040204" pitchFamily="34" charset="0"/>
                <a:ea typeface="Tahoma" panose="020B0604030504040204" pitchFamily="34" charset="0"/>
                <a:cs typeface="Tahoma" panose="020B0604030504040204" pitchFamily="34" charset="0"/>
              </a:rPr>
              <a:t>3</a:t>
            </a:r>
            <a:endParaRPr sz="6000" dirty="0">
              <a:latin typeface="Tahoma" panose="020B0604030504040204" pitchFamily="34" charset="0"/>
              <a:ea typeface="Tahoma" panose="020B0604030504040204" pitchFamily="34" charset="0"/>
              <a:cs typeface="Tahoma" panose="020B0604030504040204" pitchFamily="34" charset="0"/>
            </a:endParaRPr>
          </a:p>
        </p:txBody>
      </p:sp>
      <p:sp>
        <p:nvSpPr>
          <p:cNvPr id="43" name="object 39"/>
          <p:cNvSpPr txBox="1"/>
          <p:nvPr/>
        </p:nvSpPr>
        <p:spPr>
          <a:xfrm>
            <a:off x="1131508" y="5083769"/>
            <a:ext cx="1002030" cy="905376"/>
          </a:xfrm>
          <a:prstGeom prst="rect">
            <a:avLst/>
          </a:prstGeom>
        </p:spPr>
        <p:txBody>
          <a:bodyPr vert="horz" wrap="square" lIns="0" tIns="0" rIns="0" bIns="0" rtlCol="0">
            <a:spAutoFit/>
          </a:bodyPr>
          <a:lstStyle/>
          <a:p>
            <a:pPr algn="ctr" fontAlgn="auto">
              <a:spcBef>
                <a:spcPts val="0"/>
              </a:spcBef>
              <a:spcAft>
                <a:spcPts val="0"/>
              </a:spcAft>
            </a:pPr>
            <a:r>
              <a:rPr lang="fi-FI" sz="1200" b="1" dirty="0" err="1">
                <a:solidFill>
                  <a:prstClr val="white"/>
                </a:solidFill>
                <a:latin typeface="Tahoma" pitchFamily="34" charset="0"/>
                <a:ea typeface="Tahoma" pitchFamily="34" charset="0"/>
                <a:cs typeface="Tahoma" pitchFamily="34" charset="0"/>
              </a:rPr>
              <a:t>Deepening</a:t>
            </a:r>
            <a:r>
              <a:rPr lang="fi-FI" sz="1200" b="1" dirty="0">
                <a:solidFill>
                  <a:prstClr val="white"/>
                </a:solidFill>
                <a:latin typeface="Tahoma" pitchFamily="34" charset="0"/>
                <a:ea typeface="Tahoma" pitchFamily="34" charset="0"/>
                <a:cs typeface="Tahoma" pitchFamily="34" charset="0"/>
              </a:rPr>
              <a:t> </a:t>
            </a:r>
            <a:br>
              <a:rPr lang="fi-FI" sz="1200" b="1" dirty="0">
                <a:solidFill>
                  <a:prstClr val="white"/>
                </a:solidFill>
                <a:latin typeface="Tahoma" pitchFamily="34" charset="0"/>
                <a:ea typeface="Tahoma" pitchFamily="34" charset="0"/>
                <a:cs typeface="Tahoma" pitchFamily="34" charset="0"/>
              </a:rPr>
            </a:br>
            <a:r>
              <a:rPr lang="fi-FI" sz="1200" b="1" dirty="0">
                <a:solidFill>
                  <a:prstClr val="white"/>
                </a:solidFill>
                <a:latin typeface="Tahoma" pitchFamily="34" charset="0"/>
                <a:ea typeface="Tahoma" pitchFamily="34" charset="0"/>
                <a:cs typeface="Tahoma" pitchFamily="34" charset="0"/>
              </a:rPr>
              <a:t>the Knowledge </a:t>
            </a:r>
          </a:p>
          <a:p>
            <a:pPr algn="ctr" fontAlgn="auto">
              <a:spcBef>
                <a:spcPts val="0"/>
              </a:spcBef>
              <a:spcAft>
                <a:spcPts val="0"/>
              </a:spcAft>
            </a:pPr>
            <a:r>
              <a:rPr lang="fi-FI" sz="1200" b="1" dirty="0">
                <a:solidFill>
                  <a:prstClr val="white"/>
                </a:solidFill>
                <a:latin typeface="Tahoma" pitchFamily="34" charset="0"/>
                <a:ea typeface="Tahoma" pitchFamily="34" charset="0"/>
                <a:cs typeface="Tahoma" pitchFamily="34" charset="0"/>
              </a:rPr>
              <a:t>60 ECTS</a:t>
            </a:r>
          </a:p>
          <a:p>
            <a:pPr>
              <a:lnSpc>
                <a:spcPts val="1340"/>
              </a:lnSpc>
            </a:pPr>
            <a:endParaRPr sz="1150" dirty="0">
              <a:latin typeface="Tahoma" panose="020B0604030504040204" pitchFamily="34" charset="0"/>
              <a:ea typeface="Tahoma" panose="020B0604030504040204" pitchFamily="34" charset="0"/>
              <a:cs typeface="Tahoma" panose="020B0604030504040204" pitchFamily="34" charset="0"/>
            </a:endParaRPr>
          </a:p>
        </p:txBody>
      </p:sp>
      <p:sp>
        <p:nvSpPr>
          <p:cNvPr id="44" name="object 40"/>
          <p:cNvSpPr/>
          <p:nvPr/>
        </p:nvSpPr>
        <p:spPr>
          <a:xfrm>
            <a:off x="435133" y="6701316"/>
            <a:ext cx="1983105" cy="1680684"/>
          </a:xfrm>
          <a:custGeom>
            <a:avLst/>
            <a:gdLst/>
            <a:ahLst/>
            <a:cxnLst/>
            <a:rect l="l" t="t" r="r" b="b"/>
            <a:pathLst>
              <a:path w="1983105" h="1413509">
                <a:moveTo>
                  <a:pt x="0" y="1413433"/>
                </a:moveTo>
                <a:lnTo>
                  <a:pt x="1983003" y="1413433"/>
                </a:lnTo>
                <a:lnTo>
                  <a:pt x="1983003" y="0"/>
                </a:lnTo>
                <a:lnTo>
                  <a:pt x="0" y="0"/>
                </a:lnTo>
                <a:lnTo>
                  <a:pt x="0" y="1413433"/>
                </a:lnTo>
                <a:close/>
              </a:path>
            </a:pathLst>
          </a:custGeom>
          <a:solidFill>
            <a:srgbClr val="F5821F">
              <a:alpha val="80000"/>
            </a:srgbClr>
          </a:solidFill>
        </p:spPr>
        <p:txBody>
          <a:bodyPr wrap="square" lIns="0" tIns="0" rIns="0" bIns="0" rtlCol="0"/>
          <a:lstStyle/>
          <a:p>
            <a:endParaRPr/>
          </a:p>
        </p:txBody>
      </p:sp>
      <p:sp>
        <p:nvSpPr>
          <p:cNvPr id="45" name="object 41"/>
          <p:cNvSpPr txBox="1"/>
          <p:nvPr/>
        </p:nvSpPr>
        <p:spPr>
          <a:xfrm>
            <a:off x="534127" y="6834228"/>
            <a:ext cx="445134" cy="897682"/>
          </a:xfrm>
          <a:prstGeom prst="rect">
            <a:avLst/>
          </a:prstGeom>
        </p:spPr>
        <p:txBody>
          <a:bodyPr vert="horz" wrap="square" lIns="0" tIns="0" rIns="0" bIns="0" rtlCol="0">
            <a:spAutoFit/>
          </a:bodyPr>
          <a:lstStyle/>
          <a:p>
            <a:pPr>
              <a:lnSpc>
                <a:spcPts val="7040"/>
              </a:lnSpc>
            </a:pPr>
            <a:r>
              <a:rPr sz="6000" b="1" spc="-225" dirty="0">
                <a:solidFill>
                  <a:srgbClr val="FFFFFF"/>
                </a:solidFill>
                <a:latin typeface="Tahoma" panose="020B0604030504040204" pitchFamily="34" charset="0"/>
                <a:ea typeface="Tahoma" panose="020B0604030504040204" pitchFamily="34" charset="0"/>
                <a:cs typeface="Tahoma" panose="020B0604030504040204" pitchFamily="34" charset="0"/>
              </a:rPr>
              <a:t>2</a:t>
            </a:r>
            <a:endParaRPr sz="6000" dirty="0">
              <a:latin typeface="Tahoma" panose="020B0604030504040204" pitchFamily="34" charset="0"/>
              <a:ea typeface="Tahoma" panose="020B0604030504040204" pitchFamily="34" charset="0"/>
              <a:cs typeface="Tahoma" panose="020B0604030504040204" pitchFamily="34" charset="0"/>
            </a:endParaRPr>
          </a:p>
        </p:txBody>
      </p:sp>
      <p:sp>
        <p:nvSpPr>
          <p:cNvPr id="46" name="object 42"/>
          <p:cNvSpPr txBox="1"/>
          <p:nvPr/>
        </p:nvSpPr>
        <p:spPr>
          <a:xfrm>
            <a:off x="1131508" y="6926309"/>
            <a:ext cx="1189328" cy="905376"/>
          </a:xfrm>
          <a:prstGeom prst="rect">
            <a:avLst/>
          </a:prstGeom>
        </p:spPr>
        <p:txBody>
          <a:bodyPr vert="horz" wrap="square" lIns="0" tIns="0" rIns="0" bIns="0" rtlCol="0">
            <a:spAutoFit/>
          </a:bodyPr>
          <a:lstStyle/>
          <a:p>
            <a:pPr algn="ctr" fontAlgn="auto">
              <a:spcBef>
                <a:spcPts val="0"/>
              </a:spcBef>
              <a:spcAft>
                <a:spcPts val="0"/>
              </a:spcAft>
            </a:pPr>
            <a:r>
              <a:rPr lang="fi-FI" sz="1200" b="1" dirty="0" err="1">
                <a:solidFill>
                  <a:prstClr val="white"/>
                </a:solidFill>
                <a:latin typeface="Tahoma" pitchFamily="34" charset="0"/>
                <a:ea typeface="Tahoma" pitchFamily="34" charset="0"/>
                <a:cs typeface="Tahoma" pitchFamily="34" charset="0"/>
              </a:rPr>
              <a:t>Applying</a:t>
            </a:r>
            <a:r>
              <a:rPr lang="fi-FI" sz="1200" b="1" dirty="0">
                <a:solidFill>
                  <a:prstClr val="white"/>
                </a:solidFill>
                <a:latin typeface="Tahoma" pitchFamily="34" charset="0"/>
                <a:ea typeface="Tahoma" pitchFamily="34" charset="0"/>
                <a:cs typeface="Tahoma" pitchFamily="34" charset="0"/>
              </a:rPr>
              <a:t> </a:t>
            </a:r>
          </a:p>
          <a:p>
            <a:pPr algn="ctr" fontAlgn="auto">
              <a:spcBef>
                <a:spcPts val="0"/>
              </a:spcBef>
              <a:spcAft>
                <a:spcPts val="0"/>
              </a:spcAft>
            </a:pPr>
            <a:r>
              <a:rPr lang="fi-FI" sz="1200" b="1" dirty="0">
                <a:solidFill>
                  <a:prstClr val="white"/>
                </a:solidFill>
                <a:latin typeface="Tahoma" pitchFamily="34" charset="0"/>
                <a:ea typeface="Tahoma" pitchFamily="34" charset="0"/>
                <a:cs typeface="Tahoma" pitchFamily="34" charset="0"/>
              </a:rPr>
              <a:t>Engineering </a:t>
            </a:r>
            <a:br>
              <a:rPr lang="fi-FI" sz="1200" b="1" dirty="0">
                <a:solidFill>
                  <a:prstClr val="white"/>
                </a:solidFill>
                <a:latin typeface="Tahoma" pitchFamily="34" charset="0"/>
                <a:ea typeface="Tahoma" pitchFamily="34" charset="0"/>
                <a:cs typeface="Tahoma" pitchFamily="34" charset="0"/>
              </a:rPr>
            </a:br>
            <a:r>
              <a:rPr lang="fi-FI" sz="1200" b="1" dirty="0" err="1">
                <a:solidFill>
                  <a:prstClr val="white"/>
                </a:solidFill>
                <a:latin typeface="Tahoma" pitchFamily="34" charset="0"/>
                <a:ea typeface="Tahoma" pitchFamily="34" charset="0"/>
                <a:cs typeface="Tahoma" pitchFamily="34" charset="0"/>
              </a:rPr>
              <a:t>Studies</a:t>
            </a:r>
            <a:r>
              <a:rPr lang="fi-FI" sz="1200" b="1" dirty="0">
                <a:solidFill>
                  <a:prstClr val="white"/>
                </a:solidFill>
                <a:latin typeface="Tahoma" pitchFamily="34" charset="0"/>
                <a:ea typeface="Tahoma" pitchFamily="34" charset="0"/>
                <a:cs typeface="Tahoma" pitchFamily="34" charset="0"/>
              </a:rPr>
              <a:t> </a:t>
            </a:r>
          </a:p>
          <a:p>
            <a:pPr algn="ctr" fontAlgn="auto">
              <a:spcBef>
                <a:spcPts val="0"/>
              </a:spcBef>
              <a:spcAft>
                <a:spcPts val="0"/>
              </a:spcAft>
            </a:pPr>
            <a:r>
              <a:rPr lang="fi-FI" sz="1200" b="1" dirty="0">
                <a:solidFill>
                  <a:prstClr val="white"/>
                </a:solidFill>
                <a:latin typeface="Tahoma" pitchFamily="34" charset="0"/>
                <a:ea typeface="Tahoma" pitchFamily="34" charset="0"/>
                <a:cs typeface="Tahoma" pitchFamily="34" charset="0"/>
              </a:rPr>
              <a:t>60 ECTS</a:t>
            </a:r>
          </a:p>
          <a:p>
            <a:pPr>
              <a:lnSpc>
                <a:spcPts val="1340"/>
              </a:lnSpc>
            </a:pPr>
            <a:endParaRPr sz="1150" dirty="0">
              <a:latin typeface="NewJuneBold"/>
              <a:cs typeface="NewJuneBold"/>
            </a:endParaRPr>
          </a:p>
        </p:txBody>
      </p:sp>
      <p:sp>
        <p:nvSpPr>
          <p:cNvPr id="47" name="Rectangle 46"/>
          <p:cNvSpPr/>
          <p:nvPr/>
        </p:nvSpPr>
        <p:spPr>
          <a:xfrm>
            <a:off x="435133" y="1184070"/>
            <a:ext cx="6904000" cy="1651114"/>
          </a:xfrm>
          <a:prstGeom prst="rect">
            <a:avLst/>
          </a:prstGeom>
          <a:solidFill>
            <a:srgbClr val="C6168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200" dirty="0"/>
              <a:t>A Bachelor of Engineering degree in Mechanical Engineering focuses on technological knowhow on product design and development and manufacturing technology. In addition, the studies concerning industrial management concentrate on project management, marketing, sales, business economics, procurement, supply chains, international business operations and quality management.</a:t>
            </a:r>
          </a:p>
          <a:p>
            <a:r>
              <a:rPr lang="en-US" sz="1200" dirty="0"/>
              <a:t>An important part of the </a:t>
            </a:r>
            <a:r>
              <a:rPr lang="en-US" sz="1200" dirty="0" err="1"/>
              <a:t>programme</a:t>
            </a:r>
            <a:r>
              <a:rPr lang="en-US" sz="1200" dirty="0"/>
              <a:t> is that students get familiar with operating effectively in a variety of interpersonal networks. Self-development, communication and interpersonal skills, organizational and social as well as international competence and problem-solving skills are essential skills for a mechanical engineer. The graduates of Mechanical Engineering will be skilled international team players</a:t>
            </a:r>
            <a:endParaRPr lang="en-US" sz="1200" dirty="0">
              <a:effectLst/>
            </a:endParaRPr>
          </a:p>
        </p:txBody>
      </p:sp>
      <p:sp>
        <p:nvSpPr>
          <p:cNvPr id="48" name="Rectangle 47"/>
          <p:cNvSpPr/>
          <p:nvPr/>
        </p:nvSpPr>
        <p:spPr>
          <a:xfrm>
            <a:off x="2498140" y="3001252"/>
            <a:ext cx="4812030" cy="1510018"/>
          </a:xfrm>
          <a:prstGeom prst="rect">
            <a:avLst/>
          </a:prstGeom>
          <a:solidFill>
            <a:srgbClr val="DDDDD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dirty="0"/>
          </a:p>
        </p:txBody>
      </p:sp>
      <p:sp>
        <p:nvSpPr>
          <p:cNvPr id="49" name="TextBox 48"/>
          <p:cNvSpPr txBox="1"/>
          <p:nvPr/>
        </p:nvSpPr>
        <p:spPr>
          <a:xfrm>
            <a:off x="2492251" y="2971800"/>
            <a:ext cx="4757859" cy="461665"/>
          </a:xfrm>
          <a:prstGeom prst="rect">
            <a:avLst/>
          </a:prstGeom>
          <a:noFill/>
        </p:spPr>
        <p:txBody>
          <a:bodyPr wrap="square" rtlCol="0">
            <a:spAutoFit/>
          </a:bodyPr>
          <a:lstStyle/>
          <a:p>
            <a:r>
              <a:rPr lang="fi-FI" sz="1200" b="1" i="1" dirty="0" err="1" smtClean="0">
                <a:solidFill>
                  <a:srgbClr val="EE3D8A"/>
                </a:solidFill>
                <a:latin typeface="Tahoma" panose="020B0604030504040204" pitchFamily="34" charset="0"/>
                <a:ea typeface="Tahoma" panose="020B0604030504040204" pitchFamily="34" charset="0"/>
                <a:cs typeface="Tahoma" panose="020B0604030504040204" pitchFamily="34" charset="0"/>
              </a:rPr>
              <a:t>Applying</a:t>
            </a:r>
            <a:r>
              <a:rPr lang="fi-FI" sz="1200" b="1" i="1" dirty="0" smtClean="0">
                <a:solidFill>
                  <a:srgbClr val="EE3D8A"/>
                </a:solidFill>
                <a:latin typeface="Tahoma" panose="020B0604030504040204" pitchFamily="34" charset="0"/>
                <a:ea typeface="Tahoma" panose="020B0604030504040204" pitchFamily="34" charset="0"/>
                <a:cs typeface="Tahoma" panose="020B0604030504040204" pitchFamily="34" charset="0"/>
              </a:rPr>
              <a:t>  </a:t>
            </a:r>
            <a:r>
              <a:rPr lang="fi-FI" sz="1200" b="1" i="1" dirty="0" err="1" smtClean="0">
                <a:solidFill>
                  <a:srgbClr val="EE3D8A"/>
                </a:solidFill>
                <a:latin typeface="Tahoma" panose="020B0604030504040204" pitchFamily="34" charset="0"/>
                <a:ea typeface="Tahoma" panose="020B0604030504040204" pitchFamily="34" charset="0"/>
                <a:cs typeface="Tahoma" panose="020B0604030504040204" pitchFamily="34" charset="0"/>
              </a:rPr>
              <a:t>the</a:t>
            </a:r>
            <a:r>
              <a:rPr lang="fi-FI" sz="1200" b="1" i="1" dirty="0" smtClean="0">
                <a:solidFill>
                  <a:srgbClr val="EE3D8A"/>
                </a:solidFill>
                <a:latin typeface="Tahoma" panose="020B0604030504040204" pitchFamily="34" charset="0"/>
                <a:ea typeface="Tahoma" panose="020B0604030504040204" pitchFamily="34" charset="0"/>
                <a:cs typeface="Tahoma" panose="020B0604030504040204" pitchFamily="34" charset="0"/>
              </a:rPr>
              <a:t>  </a:t>
            </a:r>
            <a:r>
              <a:rPr lang="fi-FI" sz="1200" b="1" i="1" dirty="0" err="1" smtClean="0">
                <a:solidFill>
                  <a:srgbClr val="EE3D8A"/>
                </a:solidFill>
                <a:latin typeface="Tahoma" panose="020B0604030504040204" pitchFamily="34" charset="0"/>
                <a:ea typeface="Tahoma" panose="020B0604030504040204" pitchFamily="34" charset="0"/>
                <a:cs typeface="Tahoma" panose="020B0604030504040204" pitchFamily="34" charset="0"/>
              </a:rPr>
              <a:t>learned</a:t>
            </a:r>
            <a:r>
              <a:rPr lang="fi-FI" sz="1200" b="1" i="1" dirty="0" smtClean="0">
                <a:solidFill>
                  <a:srgbClr val="EE3D8A"/>
                </a:solidFill>
                <a:latin typeface="Tahoma" panose="020B0604030504040204" pitchFamily="34" charset="0"/>
                <a:ea typeface="Tahoma" panose="020B0604030504040204" pitchFamily="34" charset="0"/>
                <a:cs typeface="Tahoma" panose="020B0604030504040204" pitchFamily="34" charset="0"/>
              </a:rPr>
              <a:t> </a:t>
            </a:r>
            <a:r>
              <a:rPr lang="fi-FI" sz="1200" b="1" i="1" dirty="0" err="1" smtClean="0">
                <a:solidFill>
                  <a:srgbClr val="EE3D8A"/>
                </a:solidFill>
                <a:latin typeface="Tahoma" panose="020B0604030504040204" pitchFamily="34" charset="0"/>
                <a:ea typeface="Tahoma" panose="020B0604030504040204" pitchFamily="34" charset="0"/>
                <a:cs typeface="Tahoma" panose="020B0604030504040204" pitchFamily="34" charset="0"/>
              </a:rPr>
              <a:t>skills</a:t>
            </a:r>
            <a:r>
              <a:rPr lang="fi-FI" sz="1200" b="1" i="1" dirty="0" smtClean="0">
                <a:solidFill>
                  <a:srgbClr val="EE3D8A"/>
                </a:solidFill>
                <a:latin typeface="Tahoma" panose="020B0604030504040204" pitchFamily="34" charset="0"/>
                <a:ea typeface="Tahoma" panose="020B0604030504040204" pitchFamily="34" charset="0"/>
                <a:cs typeface="Tahoma" panose="020B0604030504040204" pitchFamily="34" charset="0"/>
              </a:rPr>
              <a:t> and know-how in </a:t>
            </a:r>
            <a:r>
              <a:rPr lang="fi-FI" sz="1200" b="1" i="1" dirty="0" err="1" smtClean="0">
                <a:solidFill>
                  <a:srgbClr val="EE3D8A"/>
                </a:solidFill>
                <a:latin typeface="Tahoma" panose="020B0604030504040204" pitchFamily="34" charset="0"/>
                <a:ea typeface="Tahoma" panose="020B0604030504040204" pitchFamily="34" charset="0"/>
                <a:cs typeface="Tahoma" panose="020B0604030504040204" pitchFamily="34" charset="0"/>
              </a:rPr>
              <a:t>the</a:t>
            </a:r>
            <a:r>
              <a:rPr lang="fi-FI" sz="1200" b="1" i="1" dirty="0" smtClean="0">
                <a:solidFill>
                  <a:srgbClr val="EE3D8A"/>
                </a:solidFill>
                <a:latin typeface="Tahoma" panose="020B0604030504040204" pitchFamily="34" charset="0"/>
                <a:ea typeface="Tahoma" panose="020B0604030504040204" pitchFamily="34" charset="0"/>
                <a:cs typeface="Tahoma" panose="020B0604030504040204" pitchFamily="34" charset="0"/>
              </a:rPr>
              <a:t> </a:t>
            </a:r>
            <a:r>
              <a:rPr lang="fi-FI" sz="1200" b="1" i="1" dirty="0" err="1" smtClean="0">
                <a:solidFill>
                  <a:srgbClr val="EE3D8A"/>
                </a:solidFill>
                <a:latin typeface="Tahoma" panose="020B0604030504040204" pitchFamily="34" charset="0"/>
                <a:ea typeface="Tahoma" panose="020B0604030504040204" pitchFamily="34" charset="0"/>
                <a:cs typeface="Tahoma" panose="020B0604030504040204" pitchFamily="34" charset="0"/>
              </a:rPr>
              <a:t>working</a:t>
            </a:r>
            <a:r>
              <a:rPr lang="fi-FI" sz="1200" b="1" i="1" dirty="0" smtClean="0">
                <a:solidFill>
                  <a:srgbClr val="EE3D8A"/>
                </a:solidFill>
                <a:latin typeface="Tahoma" panose="020B0604030504040204" pitchFamily="34" charset="0"/>
                <a:ea typeface="Tahoma" panose="020B0604030504040204" pitchFamily="34" charset="0"/>
                <a:cs typeface="Tahoma" panose="020B0604030504040204" pitchFamily="34" charset="0"/>
              </a:rPr>
              <a:t> life/ Show-</a:t>
            </a:r>
            <a:r>
              <a:rPr lang="fi-FI" sz="1200" b="1" i="1" dirty="0" err="1" smtClean="0">
                <a:solidFill>
                  <a:srgbClr val="EE3D8A"/>
                </a:solidFill>
                <a:latin typeface="Tahoma" panose="020B0604030504040204" pitchFamily="34" charset="0"/>
                <a:ea typeface="Tahoma" panose="020B0604030504040204" pitchFamily="34" charset="0"/>
                <a:cs typeface="Tahoma" panose="020B0604030504040204" pitchFamily="34" charset="0"/>
              </a:rPr>
              <a:t>how</a:t>
            </a:r>
            <a:r>
              <a:rPr lang="fi-FI" sz="1200" b="1" i="1" dirty="0" smtClean="0">
                <a:solidFill>
                  <a:srgbClr val="EE3D8A"/>
                </a:solidFill>
                <a:latin typeface="Tahoma" panose="020B0604030504040204" pitchFamily="34" charset="0"/>
                <a:ea typeface="Tahoma" panose="020B0604030504040204" pitchFamily="34" charset="0"/>
                <a:cs typeface="Tahoma" panose="020B0604030504040204" pitchFamily="34" charset="0"/>
              </a:rPr>
              <a:t> in </a:t>
            </a:r>
            <a:r>
              <a:rPr lang="fi-FI" sz="1200" b="1" i="1" dirty="0" err="1" smtClean="0">
                <a:solidFill>
                  <a:srgbClr val="EE3D8A"/>
                </a:solidFill>
                <a:latin typeface="Tahoma" panose="020B0604030504040204" pitchFamily="34" charset="0"/>
                <a:ea typeface="Tahoma" panose="020B0604030504040204" pitchFamily="34" charset="0"/>
                <a:cs typeface="Tahoma" panose="020B0604030504040204" pitchFamily="34" charset="0"/>
              </a:rPr>
              <a:t>the</a:t>
            </a:r>
            <a:r>
              <a:rPr lang="fi-FI" sz="1200" b="1" i="1" dirty="0" smtClean="0">
                <a:solidFill>
                  <a:srgbClr val="EE3D8A"/>
                </a:solidFill>
                <a:latin typeface="Tahoma" panose="020B0604030504040204" pitchFamily="34" charset="0"/>
                <a:ea typeface="Tahoma" panose="020B0604030504040204" pitchFamily="34" charset="0"/>
                <a:cs typeface="Tahoma" panose="020B0604030504040204" pitchFamily="34" charset="0"/>
              </a:rPr>
              <a:t> </a:t>
            </a:r>
            <a:r>
              <a:rPr lang="fi-FI" sz="1200" b="1" i="1" dirty="0" err="1" smtClean="0">
                <a:solidFill>
                  <a:srgbClr val="EE3D8A"/>
                </a:solidFill>
                <a:latin typeface="Tahoma" panose="020B0604030504040204" pitchFamily="34" charset="0"/>
                <a:ea typeface="Tahoma" panose="020B0604030504040204" pitchFamily="34" charset="0"/>
                <a:cs typeface="Tahoma" panose="020B0604030504040204" pitchFamily="34" charset="0"/>
              </a:rPr>
              <a:t>working</a:t>
            </a:r>
            <a:r>
              <a:rPr lang="fi-FI" sz="1200" b="1" i="1" dirty="0" smtClean="0">
                <a:solidFill>
                  <a:srgbClr val="EE3D8A"/>
                </a:solidFill>
                <a:latin typeface="Tahoma" panose="020B0604030504040204" pitchFamily="34" charset="0"/>
                <a:ea typeface="Tahoma" panose="020B0604030504040204" pitchFamily="34" charset="0"/>
                <a:cs typeface="Tahoma" panose="020B0604030504040204" pitchFamily="34" charset="0"/>
              </a:rPr>
              <a:t> life</a:t>
            </a:r>
            <a:endParaRPr lang="fi-FI" sz="1200" b="1" i="1" dirty="0">
              <a:solidFill>
                <a:srgbClr val="EE3D8A"/>
              </a:solidFill>
              <a:latin typeface="Tahoma" panose="020B0604030504040204" pitchFamily="34" charset="0"/>
              <a:ea typeface="Tahoma" panose="020B0604030504040204" pitchFamily="34" charset="0"/>
              <a:cs typeface="Tahoma" panose="020B0604030504040204" pitchFamily="34" charset="0"/>
            </a:endParaRPr>
          </a:p>
        </p:txBody>
      </p:sp>
      <p:sp>
        <p:nvSpPr>
          <p:cNvPr id="50" name="Rectangle 49"/>
          <p:cNvSpPr/>
          <p:nvPr/>
        </p:nvSpPr>
        <p:spPr>
          <a:xfrm>
            <a:off x="2591145" y="3453613"/>
            <a:ext cx="4626019" cy="24054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800" b="1" dirty="0" smtClean="0">
                <a:solidFill>
                  <a:schemeClr val="tx1"/>
                </a:solidFill>
                <a:latin typeface="Tahoma" panose="020B0604030504040204" pitchFamily="34" charset="0"/>
                <a:ea typeface="Tahoma" panose="020B0604030504040204" pitchFamily="34" charset="0"/>
                <a:cs typeface="Tahoma" panose="020B0604030504040204" pitchFamily="34" charset="0"/>
              </a:rPr>
              <a:t>Practical Training and Thesis</a:t>
            </a:r>
            <a:endParaRPr lang="en-GB" sz="800" b="1" dirty="0">
              <a:solidFill>
                <a:schemeClr val="tx1"/>
              </a:solidFill>
              <a:latin typeface="Tahoma" panose="020B0604030504040204" pitchFamily="34" charset="0"/>
              <a:ea typeface="Tahoma" panose="020B0604030504040204" pitchFamily="34" charset="0"/>
              <a:cs typeface="Tahoma" panose="020B0604030504040204" pitchFamily="34" charset="0"/>
            </a:endParaRPr>
          </a:p>
        </p:txBody>
      </p:sp>
      <p:sp>
        <p:nvSpPr>
          <p:cNvPr id="51" name="Rectangle 50"/>
          <p:cNvSpPr/>
          <p:nvPr/>
        </p:nvSpPr>
        <p:spPr>
          <a:xfrm>
            <a:off x="2585255" y="4017791"/>
            <a:ext cx="4626019" cy="44777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sz="800" b="1" dirty="0" smtClean="0">
              <a:solidFill>
                <a:schemeClr val="tx1"/>
              </a:solidFill>
              <a:latin typeface="Tahoma" panose="020B0604030504040204" pitchFamily="34" charset="0"/>
              <a:ea typeface="Tahoma" panose="020B0604030504040204" pitchFamily="34" charset="0"/>
              <a:cs typeface="Tahoma" panose="020B0604030504040204" pitchFamily="34" charset="0"/>
            </a:endParaRPr>
          </a:p>
          <a:p>
            <a:pPr algn="ctr"/>
            <a:r>
              <a:rPr lang="en-US" sz="800" b="1" dirty="0">
                <a:solidFill>
                  <a:schemeClr val="tx1"/>
                </a:solidFill>
                <a:latin typeface="Tahoma" panose="020B0604030504040204" pitchFamily="34" charset="0"/>
                <a:ea typeface="Tahoma" panose="020B0604030504040204" pitchFamily="34" charset="0"/>
                <a:cs typeface="Tahoma" panose="020B0604030504040204" pitchFamily="34" charset="0"/>
              </a:rPr>
              <a:t>Sales Project Control and </a:t>
            </a:r>
            <a:r>
              <a:rPr lang="en-US" sz="800" b="1" dirty="0" smtClean="0">
                <a:solidFill>
                  <a:schemeClr val="tx1"/>
                </a:solidFill>
                <a:latin typeface="Tahoma" panose="020B0604030504040204" pitchFamily="34" charset="0"/>
                <a:ea typeface="Tahoma" panose="020B0604030504040204" pitchFamily="34" charset="0"/>
                <a:cs typeface="Tahoma" panose="020B0604030504040204" pitchFamily="34" charset="0"/>
              </a:rPr>
              <a:t>Management, Execution </a:t>
            </a:r>
            <a:r>
              <a:rPr lang="en-US" sz="800" b="1" dirty="0">
                <a:solidFill>
                  <a:schemeClr val="tx1"/>
                </a:solidFill>
                <a:latin typeface="Tahoma" panose="020B0604030504040204" pitchFamily="34" charset="0"/>
                <a:ea typeface="Tahoma" panose="020B0604030504040204" pitchFamily="34" charset="0"/>
                <a:cs typeface="Tahoma" panose="020B0604030504040204" pitchFamily="34" charset="0"/>
              </a:rPr>
              <a:t>Project Control and </a:t>
            </a:r>
            <a:r>
              <a:rPr lang="en-US" sz="800" b="1" dirty="0" smtClean="0">
                <a:solidFill>
                  <a:schemeClr val="tx1"/>
                </a:solidFill>
                <a:latin typeface="Tahoma" panose="020B0604030504040204" pitchFamily="34" charset="0"/>
                <a:ea typeface="Tahoma" panose="020B0604030504040204" pitchFamily="34" charset="0"/>
                <a:cs typeface="Tahoma" panose="020B0604030504040204" pitchFamily="34" charset="0"/>
              </a:rPr>
              <a:t>Management, Supply </a:t>
            </a:r>
            <a:r>
              <a:rPr lang="en-US" sz="800" b="1" dirty="0">
                <a:solidFill>
                  <a:schemeClr val="tx1"/>
                </a:solidFill>
                <a:latin typeface="Tahoma" panose="020B0604030504040204" pitchFamily="34" charset="0"/>
                <a:ea typeface="Tahoma" panose="020B0604030504040204" pitchFamily="34" charset="0"/>
                <a:cs typeface="Tahoma" panose="020B0604030504040204" pitchFamily="34" charset="0"/>
              </a:rPr>
              <a:t>Chain and Network </a:t>
            </a:r>
            <a:r>
              <a:rPr lang="en-US" sz="800" b="1" dirty="0" smtClean="0">
                <a:solidFill>
                  <a:schemeClr val="tx1"/>
                </a:solidFill>
                <a:latin typeface="Tahoma" panose="020B0604030504040204" pitchFamily="34" charset="0"/>
                <a:ea typeface="Tahoma" panose="020B0604030504040204" pitchFamily="34" charset="0"/>
                <a:cs typeface="Tahoma" panose="020B0604030504040204" pitchFamily="34" charset="0"/>
              </a:rPr>
              <a:t>Management, Data </a:t>
            </a:r>
            <a:r>
              <a:rPr lang="en-US" sz="800" b="1" dirty="0">
                <a:solidFill>
                  <a:schemeClr val="tx1"/>
                </a:solidFill>
                <a:latin typeface="Tahoma" panose="020B0604030504040204" pitchFamily="34" charset="0"/>
                <a:ea typeface="Tahoma" panose="020B0604030504040204" pitchFamily="34" charset="0"/>
                <a:cs typeface="Tahoma" panose="020B0604030504040204" pitchFamily="34" charset="0"/>
              </a:rPr>
              <a:t>Management and ERP, Industrial Management Project </a:t>
            </a:r>
          </a:p>
          <a:p>
            <a:pPr algn="ctr"/>
            <a:endParaRPr lang="fi-FI" sz="800" b="1" dirty="0">
              <a:solidFill>
                <a:schemeClr val="tx1"/>
              </a:solidFill>
              <a:latin typeface="Tahoma" panose="020B0604030504040204" pitchFamily="34" charset="0"/>
              <a:ea typeface="Tahoma" panose="020B0604030504040204" pitchFamily="34" charset="0"/>
              <a:cs typeface="Tahoma" panose="020B0604030504040204" pitchFamily="34" charset="0"/>
            </a:endParaRPr>
          </a:p>
        </p:txBody>
      </p:sp>
      <p:sp>
        <p:nvSpPr>
          <p:cNvPr id="52" name="object 16"/>
          <p:cNvSpPr txBox="1"/>
          <p:nvPr/>
        </p:nvSpPr>
        <p:spPr>
          <a:xfrm>
            <a:off x="2777667" y="5767718"/>
            <a:ext cx="4080510" cy="501650"/>
          </a:xfrm>
          <a:prstGeom prst="rect">
            <a:avLst/>
          </a:prstGeom>
        </p:spPr>
        <p:txBody>
          <a:bodyPr vert="horz" wrap="square" lIns="0" tIns="0" rIns="0" bIns="0" rtlCol="0">
            <a:spAutoFit/>
          </a:bodyPr>
          <a:lstStyle/>
          <a:p>
            <a:pPr algn="ctr">
              <a:lnSpc>
                <a:spcPct val="100000"/>
              </a:lnSpc>
            </a:pPr>
            <a:r>
              <a:rPr sz="750" b="1" spc="-60" dirty="0">
                <a:solidFill>
                  <a:srgbClr val="231F20"/>
                </a:solidFill>
                <a:latin typeface="NewJuneBold"/>
                <a:cs typeface="NewJuneBold"/>
              </a:rPr>
              <a:t>V</a:t>
            </a:r>
            <a:r>
              <a:rPr sz="750" b="1" spc="-30" dirty="0">
                <a:solidFill>
                  <a:srgbClr val="231F20"/>
                </a:solidFill>
                <a:latin typeface="NewJuneBold"/>
                <a:cs typeface="NewJuneBold"/>
              </a:rPr>
              <a:t>alinnaiset</a:t>
            </a:r>
            <a:r>
              <a:rPr sz="750" b="1" spc="-25" dirty="0">
                <a:solidFill>
                  <a:srgbClr val="231F20"/>
                </a:solidFill>
                <a:latin typeface="NewJuneBold"/>
                <a:cs typeface="NewJuneBold"/>
              </a:rPr>
              <a:t> </a:t>
            </a:r>
            <a:r>
              <a:rPr sz="750" b="1" spc="-30" dirty="0">
                <a:solidFill>
                  <a:srgbClr val="231F20"/>
                </a:solidFill>
                <a:latin typeface="NewJuneBold"/>
                <a:cs typeface="NewJuneBold"/>
              </a:rPr>
              <a:t>ammattiopinnot:</a:t>
            </a:r>
            <a:r>
              <a:rPr sz="750" b="1" spc="-25" dirty="0">
                <a:solidFill>
                  <a:srgbClr val="231F20"/>
                </a:solidFill>
                <a:latin typeface="NewJuneBold"/>
                <a:cs typeface="NewJuneBold"/>
              </a:rPr>
              <a:t> </a:t>
            </a:r>
            <a:r>
              <a:rPr sz="750" b="1" spc="-30" dirty="0">
                <a:solidFill>
                  <a:srgbClr val="231F20"/>
                </a:solidFill>
                <a:latin typeface="NewJuneBold"/>
                <a:cs typeface="NewJuneBold"/>
              </a:rPr>
              <a:t>esimerkiksi</a:t>
            </a:r>
            <a:r>
              <a:rPr sz="750" b="1" spc="-25" dirty="0">
                <a:solidFill>
                  <a:srgbClr val="231F20"/>
                </a:solidFill>
                <a:latin typeface="NewJuneBold"/>
                <a:cs typeface="NewJuneBold"/>
              </a:rPr>
              <a:t> </a:t>
            </a:r>
            <a:r>
              <a:rPr sz="750" b="1" spc="-30" dirty="0">
                <a:solidFill>
                  <a:srgbClr val="231F20"/>
                </a:solidFill>
                <a:latin typeface="NewJuneBold"/>
                <a:cs typeface="NewJuneBold"/>
              </a:rPr>
              <a:t>Akuutisti</a:t>
            </a:r>
            <a:r>
              <a:rPr sz="750" b="1" spc="-25" dirty="0">
                <a:solidFill>
                  <a:srgbClr val="231F20"/>
                </a:solidFill>
                <a:latin typeface="NewJuneBold"/>
                <a:cs typeface="NewJuneBold"/>
              </a:rPr>
              <a:t> sairaan </a:t>
            </a:r>
            <a:r>
              <a:rPr sz="750" b="1" spc="-30" dirty="0">
                <a:solidFill>
                  <a:srgbClr val="231F20"/>
                </a:solidFill>
                <a:latin typeface="NewJuneBold"/>
                <a:cs typeface="NewJuneBold"/>
              </a:rPr>
              <a:t>hoi</a:t>
            </a:r>
            <a:r>
              <a:rPr sz="750" b="1" spc="-35" dirty="0">
                <a:solidFill>
                  <a:srgbClr val="231F20"/>
                </a:solidFill>
                <a:latin typeface="NewJuneBold"/>
                <a:cs typeface="NewJuneBold"/>
              </a:rPr>
              <a:t>t</a:t>
            </a:r>
            <a:r>
              <a:rPr sz="750" b="1" spc="-30" dirty="0">
                <a:solidFill>
                  <a:srgbClr val="231F20"/>
                </a:solidFill>
                <a:latin typeface="NewJuneBold"/>
                <a:cs typeface="NewJuneBold"/>
              </a:rPr>
              <a:t>oty</a:t>
            </a:r>
            <a:r>
              <a:rPr sz="750" b="1" spc="-45" dirty="0">
                <a:solidFill>
                  <a:srgbClr val="231F20"/>
                </a:solidFill>
                <a:latin typeface="NewJuneBold"/>
                <a:cs typeface="NewJuneBold"/>
              </a:rPr>
              <a:t>ö</a:t>
            </a:r>
            <a:r>
              <a:rPr sz="750" b="1" spc="-25" dirty="0">
                <a:solidFill>
                  <a:srgbClr val="231F20"/>
                </a:solidFill>
                <a:latin typeface="NewJuneBold"/>
                <a:cs typeface="NewJuneBold"/>
              </a:rPr>
              <a:t>, </a:t>
            </a:r>
            <a:r>
              <a:rPr sz="750" b="1" spc="-45" dirty="0">
                <a:solidFill>
                  <a:srgbClr val="231F20"/>
                </a:solidFill>
                <a:latin typeface="NewJuneBold"/>
                <a:cs typeface="NewJuneBold"/>
              </a:rPr>
              <a:t>C</a:t>
            </a:r>
            <a:r>
              <a:rPr sz="750" b="1" spc="-30" dirty="0">
                <a:solidFill>
                  <a:srgbClr val="231F20"/>
                </a:solidFill>
                <a:latin typeface="NewJuneBold"/>
                <a:cs typeface="NewJuneBold"/>
              </a:rPr>
              <a:t>ommunity</a:t>
            </a:r>
            <a:endParaRPr sz="750">
              <a:latin typeface="NewJuneBold"/>
              <a:cs typeface="NewJuneBold"/>
            </a:endParaRPr>
          </a:p>
          <a:p>
            <a:pPr marL="12700" marR="5080" algn="ctr">
              <a:lnSpc>
                <a:spcPct val="111100"/>
              </a:lnSpc>
            </a:pPr>
            <a:r>
              <a:rPr sz="750" b="1" spc="-30" dirty="0">
                <a:solidFill>
                  <a:srgbClr val="231F20"/>
                </a:solidFill>
                <a:latin typeface="NewJuneBold"/>
                <a:cs typeface="NewJuneBold"/>
              </a:rPr>
              <a:t>co-creation</a:t>
            </a:r>
            <a:r>
              <a:rPr sz="750" b="1" spc="-25" dirty="0">
                <a:solidFill>
                  <a:srgbClr val="231F20"/>
                </a:solidFill>
                <a:latin typeface="NewJuneBold"/>
                <a:cs typeface="NewJuneBold"/>
              </a:rPr>
              <a:t> </a:t>
            </a:r>
            <a:r>
              <a:rPr sz="750" b="1" spc="-30" dirty="0">
                <a:solidFill>
                  <a:srgbClr val="231F20"/>
                </a:solidFill>
                <a:latin typeface="NewJuneBold"/>
                <a:cs typeface="NewJuneBold"/>
              </a:rPr>
              <a:t>modelling,</a:t>
            </a:r>
            <a:r>
              <a:rPr sz="750" b="1" spc="-25" dirty="0">
                <a:solidFill>
                  <a:srgbClr val="231F20"/>
                </a:solidFill>
                <a:latin typeface="NewJuneBold"/>
                <a:cs typeface="NewJuneBold"/>
              </a:rPr>
              <a:t> Mielen</a:t>
            </a:r>
            <a:r>
              <a:rPr sz="750" b="1" spc="-35" dirty="0">
                <a:solidFill>
                  <a:srgbClr val="231F20"/>
                </a:solidFill>
                <a:latin typeface="NewJuneBold"/>
                <a:cs typeface="NewJuneBold"/>
              </a:rPr>
              <a:t>t</a:t>
            </a:r>
            <a:r>
              <a:rPr sz="750" b="1" spc="-25" dirty="0">
                <a:solidFill>
                  <a:srgbClr val="231F20"/>
                </a:solidFill>
                <a:latin typeface="NewJuneBold"/>
                <a:cs typeface="NewJuneBold"/>
              </a:rPr>
              <a:t>er</a:t>
            </a:r>
            <a:r>
              <a:rPr sz="750" b="1" spc="-40" dirty="0">
                <a:solidFill>
                  <a:srgbClr val="231F20"/>
                </a:solidFill>
                <a:latin typeface="NewJuneBold"/>
                <a:cs typeface="NewJuneBold"/>
              </a:rPr>
              <a:t>v</a:t>
            </a:r>
            <a:r>
              <a:rPr sz="750" b="1" spc="-30" dirty="0">
                <a:solidFill>
                  <a:srgbClr val="231F20"/>
                </a:solidFill>
                <a:latin typeface="NewJuneBold"/>
                <a:cs typeface="NewJuneBold"/>
              </a:rPr>
              <a:t>eys-</a:t>
            </a:r>
            <a:r>
              <a:rPr sz="750" b="1" spc="-25" dirty="0">
                <a:solidFill>
                  <a:srgbClr val="231F20"/>
                </a:solidFill>
                <a:latin typeface="NewJuneBold"/>
                <a:cs typeface="NewJuneBold"/>
              </a:rPr>
              <a:t> ja päihdety</a:t>
            </a:r>
            <a:r>
              <a:rPr sz="750" b="1" spc="-45" dirty="0">
                <a:solidFill>
                  <a:srgbClr val="231F20"/>
                </a:solidFill>
                <a:latin typeface="NewJuneBold"/>
                <a:cs typeface="NewJuneBold"/>
              </a:rPr>
              <a:t>ö</a:t>
            </a:r>
            <a:r>
              <a:rPr sz="750" b="1" spc="-25" dirty="0">
                <a:solidFill>
                  <a:srgbClr val="231F20"/>
                </a:solidFill>
                <a:latin typeface="NewJuneBold"/>
                <a:cs typeface="NewJuneBold"/>
              </a:rPr>
              <a:t>, </a:t>
            </a:r>
            <a:r>
              <a:rPr sz="750" b="1" spc="-45" dirty="0">
                <a:solidFill>
                  <a:srgbClr val="231F20"/>
                </a:solidFill>
                <a:latin typeface="NewJuneBold"/>
                <a:cs typeface="NewJuneBold"/>
              </a:rPr>
              <a:t>P</a:t>
            </a:r>
            <a:r>
              <a:rPr sz="750" b="1" spc="-30" dirty="0">
                <a:solidFill>
                  <a:srgbClr val="231F20"/>
                </a:solidFill>
                <a:latin typeface="NewJuneBold"/>
                <a:cs typeface="NewJuneBold"/>
              </a:rPr>
              <a:t>erioperatiivinen</a:t>
            </a:r>
            <a:r>
              <a:rPr sz="750" b="1" spc="-25" dirty="0">
                <a:solidFill>
                  <a:srgbClr val="231F20"/>
                </a:solidFill>
                <a:latin typeface="NewJuneBold"/>
                <a:cs typeface="NewJuneBold"/>
              </a:rPr>
              <a:t> </a:t>
            </a:r>
            <a:r>
              <a:rPr sz="750" b="1" spc="-30" dirty="0">
                <a:solidFill>
                  <a:srgbClr val="231F20"/>
                </a:solidFill>
                <a:latin typeface="NewJuneBold"/>
                <a:cs typeface="NewJuneBold"/>
              </a:rPr>
              <a:t>hoi</a:t>
            </a:r>
            <a:r>
              <a:rPr sz="750" b="1" spc="-35" dirty="0">
                <a:solidFill>
                  <a:srgbClr val="231F20"/>
                </a:solidFill>
                <a:latin typeface="NewJuneBold"/>
                <a:cs typeface="NewJuneBold"/>
              </a:rPr>
              <a:t>t</a:t>
            </a:r>
            <a:r>
              <a:rPr sz="750" b="1" spc="-30" dirty="0">
                <a:solidFill>
                  <a:srgbClr val="231F20"/>
                </a:solidFill>
                <a:latin typeface="NewJuneBold"/>
                <a:cs typeface="NewJuneBold"/>
              </a:rPr>
              <a:t>oty</a:t>
            </a:r>
            <a:r>
              <a:rPr sz="750" b="1" spc="-55" dirty="0">
                <a:solidFill>
                  <a:srgbClr val="231F20"/>
                </a:solidFill>
                <a:latin typeface="NewJuneBold"/>
                <a:cs typeface="NewJuneBold"/>
              </a:rPr>
              <a:t>ö</a:t>
            </a:r>
            <a:r>
              <a:rPr sz="750" b="1" spc="-25" dirty="0">
                <a:solidFill>
                  <a:srgbClr val="231F20"/>
                </a:solidFill>
                <a:latin typeface="NewJuneBold"/>
                <a:cs typeface="NewJuneBold"/>
              </a:rPr>
              <a:t>. </a:t>
            </a:r>
            <a:r>
              <a:rPr sz="750" b="1" spc="-100" dirty="0">
                <a:solidFill>
                  <a:srgbClr val="231F20"/>
                </a:solidFill>
                <a:latin typeface="NewJuneBold"/>
                <a:cs typeface="NewJuneBold"/>
              </a:rPr>
              <a:t>T</a:t>
            </a:r>
            <a:r>
              <a:rPr sz="750" b="1" spc="-25" dirty="0">
                <a:solidFill>
                  <a:srgbClr val="231F20"/>
                </a:solidFill>
                <a:latin typeface="NewJuneBold"/>
                <a:cs typeface="NewJuneBold"/>
              </a:rPr>
              <a:t>er</a:t>
            </a:r>
            <a:r>
              <a:rPr sz="750" b="1" spc="-40" dirty="0">
                <a:solidFill>
                  <a:srgbClr val="231F20"/>
                </a:solidFill>
                <a:latin typeface="NewJuneBold"/>
                <a:cs typeface="NewJuneBold"/>
              </a:rPr>
              <a:t>v</a:t>
            </a:r>
            <a:r>
              <a:rPr sz="750" b="1" spc="-30" dirty="0">
                <a:solidFill>
                  <a:srgbClr val="231F20"/>
                </a:solidFill>
                <a:latin typeface="NewJuneBold"/>
                <a:cs typeface="NewJuneBold"/>
              </a:rPr>
              <a:t>eyden</a:t>
            </a:r>
            <a:r>
              <a:rPr sz="750" b="1" spc="-25" dirty="0">
                <a:solidFill>
                  <a:srgbClr val="231F20"/>
                </a:solidFill>
                <a:latin typeface="NewJuneBold"/>
                <a:cs typeface="NewJuneBold"/>
              </a:rPr>
              <a:t> edistäminen ja </a:t>
            </a:r>
            <a:r>
              <a:rPr sz="750" b="1" spc="-30" dirty="0">
                <a:solidFill>
                  <a:srgbClr val="231F20"/>
                </a:solidFill>
                <a:latin typeface="NewJuneBold"/>
                <a:cs typeface="NewJuneBold"/>
              </a:rPr>
              <a:t>potilaan</a:t>
            </a:r>
            <a:r>
              <a:rPr sz="750" b="1" spc="-25" dirty="0">
                <a:solidFill>
                  <a:srgbClr val="231F20"/>
                </a:solidFill>
                <a:latin typeface="NewJuneBold"/>
                <a:cs typeface="NewJuneBold"/>
              </a:rPr>
              <a:t> </a:t>
            </a:r>
            <a:r>
              <a:rPr sz="750" b="1" spc="-30" dirty="0">
                <a:solidFill>
                  <a:srgbClr val="231F20"/>
                </a:solidFill>
                <a:latin typeface="NewJuneBold"/>
                <a:cs typeface="NewJuneBold"/>
              </a:rPr>
              <a:t>ohjauksen</a:t>
            </a:r>
            <a:r>
              <a:rPr sz="750" b="1" spc="-25" dirty="0">
                <a:solidFill>
                  <a:srgbClr val="231F20"/>
                </a:solidFill>
                <a:latin typeface="NewJuneBold"/>
                <a:cs typeface="NewJuneBold"/>
              </a:rPr>
              <a:t> </a:t>
            </a:r>
            <a:r>
              <a:rPr sz="750" b="1" spc="-30" dirty="0">
                <a:solidFill>
                  <a:srgbClr val="231F20"/>
                </a:solidFill>
                <a:latin typeface="NewJuneBold"/>
                <a:cs typeface="NewJuneBold"/>
              </a:rPr>
              <a:t>työmene</a:t>
            </a:r>
            <a:r>
              <a:rPr sz="750" b="1" spc="-35" dirty="0">
                <a:solidFill>
                  <a:srgbClr val="231F20"/>
                </a:solidFill>
                <a:latin typeface="NewJuneBold"/>
                <a:cs typeface="NewJuneBold"/>
              </a:rPr>
              <a:t>t</a:t>
            </a:r>
            <a:r>
              <a:rPr sz="750" b="1" spc="-30" dirty="0">
                <a:solidFill>
                  <a:srgbClr val="231F20"/>
                </a:solidFill>
                <a:latin typeface="NewJuneBold"/>
                <a:cs typeface="NewJuneBold"/>
              </a:rPr>
              <a:t>elmät,</a:t>
            </a:r>
            <a:r>
              <a:rPr sz="750" b="1" spc="-25" dirty="0">
                <a:solidFill>
                  <a:srgbClr val="231F20"/>
                </a:solidFill>
                <a:latin typeface="NewJuneBold"/>
                <a:cs typeface="NewJuneBold"/>
              </a:rPr>
              <a:t> </a:t>
            </a:r>
            <a:r>
              <a:rPr sz="750" b="1" spc="-35" dirty="0">
                <a:solidFill>
                  <a:srgbClr val="231F20"/>
                </a:solidFill>
                <a:latin typeface="NewJuneBold"/>
                <a:cs typeface="NewJuneBold"/>
              </a:rPr>
              <a:t>Ment</a:t>
            </a:r>
            <a:r>
              <a:rPr sz="750" b="1" spc="-25" dirty="0">
                <a:solidFill>
                  <a:srgbClr val="231F20"/>
                </a:solidFill>
                <a:latin typeface="NewJuneBold"/>
                <a:cs typeface="NewJuneBold"/>
              </a:rPr>
              <a:t>orointi ja opis</a:t>
            </a:r>
            <a:r>
              <a:rPr sz="750" b="1" spc="-45" dirty="0">
                <a:solidFill>
                  <a:srgbClr val="231F20"/>
                </a:solidFill>
                <a:latin typeface="NewJuneBold"/>
                <a:cs typeface="NewJuneBold"/>
              </a:rPr>
              <a:t>k</a:t>
            </a:r>
            <a:r>
              <a:rPr sz="750" b="1" spc="-25" dirty="0">
                <a:solidFill>
                  <a:srgbClr val="231F20"/>
                </a:solidFill>
                <a:latin typeface="NewJuneBold"/>
                <a:cs typeface="NewJuneBold"/>
              </a:rPr>
              <a:t>elijan </a:t>
            </a:r>
            <a:r>
              <a:rPr sz="750" b="1" spc="-30" dirty="0">
                <a:solidFill>
                  <a:srgbClr val="231F20"/>
                </a:solidFill>
                <a:latin typeface="NewJuneBold"/>
                <a:cs typeface="NewJuneBold"/>
              </a:rPr>
              <a:t>ohjaus,</a:t>
            </a:r>
            <a:r>
              <a:rPr sz="750" b="1" spc="-15" dirty="0">
                <a:solidFill>
                  <a:srgbClr val="231F20"/>
                </a:solidFill>
                <a:latin typeface="NewJuneBold"/>
                <a:cs typeface="NewJuneBold"/>
              </a:rPr>
              <a:t> </a:t>
            </a:r>
            <a:r>
              <a:rPr sz="750" b="1" spc="-30" dirty="0">
                <a:solidFill>
                  <a:srgbClr val="231F20"/>
                </a:solidFill>
                <a:latin typeface="NewJuneBold"/>
                <a:cs typeface="NewJuneBold"/>
              </a:rPr>
              <a:t>Haas</a:t>
            </a:r>
            <a:r>
              <a:rPr sz="750" b="1" spc="-35" dirty="0">
                <a:solidFill>
                  <a:srgbClr val="231F20"/>
                </a:solidFill>
                <a:latin typeface="NewJuneBold"/>
                <a:cs typeface="NewJuneBold"/>
              </a:rPr>
              <a:t>t</a:t>
            </a:r>
            <a:r>
              <a:rPr sz="750" b="1" spc="-25" dirty="0">
                <a:solidFill>
                  <a:srgbClr val="231F20"/>
                </a:solidFill>
                <a:latin typeface="NewJuneBold"/>
                <a:cs typeface="NewJuneBold"/>
              </a:rPr>
              <a:t>eelliset</a:t>
            </a:r>
            <a:r>
              <a:rPr sz="750" b="1" dirty="0">
                <a:solidFill>
                  <a:srgbClr val="231F20"/>
                </a:solidFill>
                <a:latin typeface="NewJuneBold"/>
                <a:cs typeface="NewJuneBold"/>
              </a:rPr>
              <a:t> </a:t>
            </a:r>
            <a:r>
              <a:rPr sz="750" b="1" spc="-45" dirty="0">
                <a:solidFill>
                  <a:srgbClr val="231F20"/>
                </a:solidFill>
                <a:latin typeface="NewJuneBold"/>
                <a:cs typeface="NewJuneBold"/>
              </a:rPr>
              <a:t> </a:t>
            </a:r>
            <a:r>
              <a:rPr sz="750" b="1" spc="-30" dirty="0">
                <a:solidFill>
                  <a:srgbClr val="231F20"/>
                </a:solidFill>
                <a:latin typeface="NewJuneBold"/>
                <a:cs typeface="NewJuneBold"/>
              </a:rPr>
              <a:t>potilastilan</a:t>
            </a:r>
            <a:r>
              <a:rPr sz="750" b="1" spc="-35" dirty="0">
                <a:solidFill>
                  <a:srgbClr val="231F20"/>
                </a:solidFill>
                <a:latin typeface="NewJuneBold"/>
                <a:cs typeface="NewJuneBold"/>
              </a:rPr>
              <a:t>t</a:t>
            </a:r>
            <a:r>
              <a:rPr sz="750" b="1" spc="-30" dirty="0">
                <a:solidFill>
                  <a:srgbClr val="231F20"/>
                </a:solidFill>
                <a:latin typeface="NewJuneBold"/>
                <a:cs typeface="NewJuneBold"/>
              </a:rPr>
              <a:t>eet</a:t>
            </a:r>
            <a:endParaRPr sz="750">
              <a:latin typeface="NewJuneBold"/>
              <a:cs typeface="NewJuneBold"/>
            </a:endParaRPr>
          </a:p>
        </p:txBody>
      </p:sp>
      <p:sp>
        <p:nvSpPr>
          <p:cNvPr id="53" name="object 31"/>
          <p:cNvSpPr txBox="1"/>
          <p:nvPr/>
        </p:nvSpPr>
        <p:spPr>
          <a:xfrm>
            <a:off x="2639355" y="5444822"/>
            <a:ext cx="2961640" cy="165735"/>
          </a:xfrm>
          <a:prstGeom prst="rect">
            <a:avLst/>
          </a:prstGeom>
        </p:spPr>
        <p:txBody>
          <a:bodyPr vert="horz" wrap="square" lIns="0" tIns="0" rIns="0" bIns="0" rtlCol="0">
            <a:spAutoFit/>
          </a:bodyPr>
          <a:lstStyle/>
          <a:p>
            <a:pPr marL="12700">
              <a:lnSpc>
                <a:spcPct val="100000"/>
              </a:lnSpc>
            </a:pPr>
            <a:r>
              <a:rPr sz="1100" b="1" spc="-40" dirty="0">
                <a:solidFill>
                  <a:srgbClr val="EE3D8A"/>
                </a:solidFill>
                <a:latin typeface="NewJuneBold"/>
                <a:cs typeface="NewJuneBold"/>
              </a:rPr>
              <a:t>Hoi</a:t>
            </a:r>
            <a:r>
              <a:rPr sz="1100" b="1" spc="-50" dirty="0">
                <a:solidFill>
                  <a:srgbClr val="EE3D8A"/>
                </a:solidFill>
                <a:latin typeface="NewJuneBold"/>
                <a:cs typeface="NewJuneBold"/>
              </a:rPr>
              <a:t>t</a:t>
            </a:r>
            <a:r>
              <a:rPr sz="1100" b="1" spc="-40" dirty="0">
                <a:solidFill>
                  <a:srgbClr val="EE3D8A"/>
                </a:solidFill>
                <a:latin typeface="NewJuneBold"/>
                <a:cs typeface="NewJuneBold"/>
              </a:rPr>
              <a:t>otyön</a:t>
            </a:r>
            <a:r>
              <a:rPr sz="1100" b="1" spc="-35" dirty="0">
                <a:solidFill>
                  <a:srgbClr val="EE3D8A"/>
                </a:solidFill>
                <a:latin typeface="NewJuneBold"/>
                <a:cs typeface="NewJuneBold"/>
              </a:rPr>
              <a:t> </a:t>
            </a:r>
            <a:r>
              <a:rPr sz="1100" b="1" spc="-40" dirty="0">
                <a:solidFill>
                  <a:srgbClr val="EE3D8A"/>
                </a:solidFill>
                <a:latin typeface="NewJuneBold"/>
                <a:cs typeface="NewJuneBold"/>
              </a:rPr>
              <a:t>s</a:t>
            </a:r>
            <a:r>
              <a:rPr sz="1100" b="1" spc="-60" dirty="0">
                <a:solidFill>
                  <a:srgbClr val="EE3D8A"/>
                </a:solidFill>
                <a:latin typeface="NewJuneBold"/>
                <a:cs typeface="NewJuneBold"/>
              </a:rPr>
              <a:t>ov</a:t>
            </a:r>
            <a:r>
              <a:rPr sz="1100" b="1" spc="-40" dirty="0">
                <a:solidFill>
                  <a:srgbClr val="EE3D8A"/>
                </a:solidFill>
                <a:latin typeface="NewJuneBold"/>
                <a:cs typeface="NewJuneBold"/>
              </a:rPr>
              <a:t>eltaminen</a:t>
            </a:r>
            <a:r>
              <a:rPr sz="1100" b="1" spc="-35" dirty="0">
                <a:solidFill>
                  <a:srgbClr val="EE3D8A"/>
                </a:solidFill>
                <a:latin typeface="NewJuneBold"/>
                <a:cs typeface="NewJuneBold"/>
              </a:rPr>
              <a:t> </a:t>
            </a:r>
            <a:r>
              <a:rPr sz="1100" b="1" spc="-40" dirty="0">
                <a:solidFill>
                  <a:srgbClr val="EE3D8A"/>
                </a:solidFill>
                <a:latin typeface="NewJuneBold"/>
                <a:cs typeface="NewJuneBold"/>
              </a:rPr>
              <a:t>eri</a:t>
            </a:r>
            <a:r>
              <a:rPr sz="1100" b="1" spc="-35" dirty="0">
                <a:solidFill>
                  <a:srgbClr val="EE3D8A"/>
                </a:solidFill>
                <a:latin typeface="NewJuneBold"/>
                <a:cs typeface="NewJuneBold"/>
              </a:rPr>
              <a:t> </a:t>
            </a:r>
            <a:r>
              <a:rPr sz="1100" b="1" spc="-55" dirty="0">
                <a:solidFill>
                  <a:srgbClr val="EE3D8A"/>
                </a:solidFill>
                <a:latin typeface="NewJuneBold"/>
                <a:cs typeface="NewJuneBold"/>
              </a:rPr>
              <a:t>t</a:t>
            </a:r>
            <a:r>
              <a:rPr sz="1100" b="1" spc="-40" dirty="0">
                <a:solidFill>
                  <a:srgbClr val="EE3D8A"/>
                </a:solidFill>
                <a:latin typeface="NewJuneBold"/>
                <a:cs typeface="NewJuneBold"/>
              </a:rPr>
              <a:t>oiminta-alueilla</a:t>
            </a:r>
            <a:endParaRPr sz="1100">
              <a:latin typeface="NewJuneBold"/>
              <a:cs typeface="NewJuneBold"/>
            </a:endParaRPr>
          </a:p>
        </p:txBody>
      </p:sp>
      <p:sp>
        <p:nvSpPr>
          <p:cNvPr id="54" name="Rectangle 53"/>
          <p:cNvSpPr/>
          <p:nvPr/>
        </p:nvSpPr>
        <p:spPr>
          <a:xfrm>
            <a:off x="2492251" y="4863524"/>
            <a:ext cx="4812030" cy="1627966"/>
          </a:xfrm>
          <a:prstGeom prst="rect">
            <a:avLst/>
          </a:prstGeom>
          <a:solidFill>
            <a:srgbClr val="DDDDD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dirty="0"/>
          </a:p>
        </p:txBody>
      </p:sp>
      <p:sp>
        <p:nvSpPr>
          <p:cNvPr id="55" name="TextBox 54"/>
          <p:cNvSpPr txBox="1"/>
          <p:nvPr/>
        </p:nvSpPr>
        <p:spPr>
          <a:xfrm>
            <a:off x="2476964" y="4904601"/>
            <a:ext cx="4586237" cy="276999"/>
          </a:xfrm>
          <a:prstGeom prst="rect">
            <a:avLst/>
          </a:prstGeom>
          <a:noFill/>
        </p:spPr>
        <p:txBody>
          <a:bodyPr wrap="square" rtlCol="0">
            <a:spAutoFit/>
          </a:bodyPr>
          <a:lstStyle/>
          <a:p>
            <a:r>
              <a:rPr lang="fi-FI" sz="1200" b="1" i="1" dirty="0" err="1" smtClean="0">
                <a:solidFill>
                  <a:srgbClr val="EE3D8A"/>
                </a:solidFill>
                <a:latin typeface="Tahoma" panose="020B0604030504040204" pitchFamily="34" charset="0"/>
                <a:ea typeface="Tahoma" panose="020B0604030504040204" pitchFamily="34" charset="0"/>
                <a:cs typeface="Tahoma" panose="020B0604030504040204" pitchFamily="34" charset="0"/>
              </a:rPr>
              <a:t>Specializing</a:t>
            </a:r>
            <a:r>
              <a:rPr lang="fi-FI" sz="1200" b="1" i="1" dirty="0" smtClean="0">
                <a:solidFill>
                  <a:srgbClr val="EE3D8A"/>
                </a:solidFill>
                <a:latin typeface="Tahoma" panose="020B0604030504040204" pitchFamily="34" charset="0"/>
                <a:ea typeface="Tahoma" panose="020B0604030504040204" pitchFamily="34" charset="0"/>
                <a:cs typeface="Tahoma" panose="020B0604030504040204" pitchFamily="34" charset="0"/>
              </a:rPr>
              <a:t> in Industrial Management</a:t>
            </a:r>
            <a:endParaRPr lang="fi-FI" sz="1200" b="1" i="1" dirty="0">
              <a:solidFill>
                <a:srgbClr val="EE3D8A"/>
              </a:solidFill>
              <a:latin typeface="Tahoma" panose="020B0604030504040204" pitchFamily="34" charset="0"/>
              <a:ea typeface="Tahoma" panose="020B0604030504040204" pitchFamily="34" charset="0"/>
              <a:cs typeface="Tahoma" panose="020B0604030504040204" pitchFamily="34" charset="0"/>
            </a:endParaRPr>
          </a:p>
        </p:txBody>
      </p:sp>
      <p:sp>
        <p:nvSpPr>
          <p:cNvPr id="56" name="Rectangle 55"/>
          <p:cNvSpPr/>
          <p:nvPr/>
        </p:nvSpPr>
        <p:spPr>
          <a:xfrm>
            <a:off x="2550977" y="5222177"/>
            <a:ext cx="4660463" cy="42833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800" b="1" dirty="0">
                <a:solidFill>
                  <a:schemeClr val="tx1"/>
                </a:solidFill>
                <a:latin typeface="Tahoma" panose="020B0604030504040204" pitchFamily="34" charset="0"/>
                <a:ea typeface="Tahoma" panose="020B0604030504040204" pitchFamily="34" charset="0"/>
                <a:cs typeface="Tahoma" panose="020B0604030504040204" pitchFamily="34" charset="0"/>
              </a:rPr>
              <a:t>Quality Management and </a:t>
            </a:r>
            <a:r>
              <a:rPr lang="en-US" sz="800" b="1" dirty="0" smtClean="0">
                <a:solidFill>
                  <a:schemeClr val="tx1"/>
                </a:solidFill>
                <a:latin typeface="Tahoma" panose="020B0604030504040204" pitchFamily="34" charset="0"/>
                <a:ea typeface="Tahoma" panose="020B0604030504040204" pitchFamily="34" charset="0"/>
                <a:cs typeface="Tahoma" panose="020B0604030504040204" pitchFamily="34" charset="0"/>
              </a:rPr>
              <a:t>Engineering, Management Accounting, Industrial </a:t>
            </a:r>
            <a:r>
              <a:rPr lang="en-US" sz="800" b="1" dirty="0">
                <a:solidFill>
                  <a:schemeClr val="tx1"/>
                </a:solidFill>
                <a:latin typeface="Tahoma" panose="020B0604030504040204" pitchFamily="34" charset="0"/>
                <a:ea typeface="Tahoma" panose="020B0604030504040204" pitchFamily="34" charset="0"/>
                <a:cs typeface="Tahoma" panose="020B0604030504040204" pitchFamily="34" charset="0"/>
              </a:rPr>
              <a:t>Management Project , Manufacturing  Systems </a:t>
            </a:r>
            <a:r>
              <a:rPr lang="en-US" sz="800" b="1" dirty="0" smtClean="0">
                <a:solidFill>
                  <a:schemeClr val="tx1"/>
                </a:solidFill>
                <a:latin typeface="Tahoma" panose="020B0604030504040204" pitchFamily="34" charset="0"/>
                <a:ea typeface="Tahoma" panose="020B0604030504040204" pitchFamily="34" charset="0"/>
                <a:cs typeface="Tahoma" panose="020B0604030504040204" pitchFamily="34" charset="0"/>
              </a:rPr>
              <a:t>Development and </a:t>
            </a:r>
            <a:r>
              <a:rPr lang="en-US" sz="800" b="1" dirty="0">
                <a:solidFill>
                  <a:schemeClr val="tx1"/>
                </a:solidFill>
                <a:latin typeface="Tahoma" panose="020B0604030504040204" pitchFamily="34" charset="0"/>
                <a:ea typeface="Tahoma" panose="020B0604030504040204" pitchFamily="34" charset="0"/>
                <a:cs typeface="Tahoma" panose="020B0604030504040204" pitchFamily="34" charset="0"/>
              </a:rPr>
              <a:t>Elective </a:t>
            </a:r>
            <a:r>
              <a:rPr lang="en-US" sz="800" b="1" dirty="0" smtClean="0">
                <a:solidFill>
                  <a:schemeClr val="tx1"/>
                </a:solidFill>
                <a:latin typeface="Tahoma" panose="020B0604030504040204" pitchFamily="34" charset="0"/>
                <a:ea typeface="Tahoma" panose="020B0604030504040204" pitchFamily="34" charset="0"/>
                <a:cs typeface="Tahoma" panose="020B0604030504040204" pitchFamily="34" charset="0"/>
              </a:rPr>
              <a:t>studies</a:t>
            </a:r>
            <a:endParaRPr lang="fi-FI" sz="800" b="1" dirty="0">
              <a:solidFill>
                <a:schemeClr val="tx1"/>
              </a:solidFill>
              <a:latin typeface="Tahoma" panose="020B0604030504040204" pitchFamily="34" charset="0"/>
              <a:ea typeface="Tahoma" panose="020B0604030504040204" pitchFamily="34" charset="0"/>
              <a:cs typeface="Tahoma" panose="020B0604030504040204" pitchFamily="34" charset="0"/>
            </a:endParaRPr>
          </a:p>
        </p:txBody>
      </p:sp>
      <p:sp>
        <p:nvSpPr>
          <p:cNvPr id="57" name="Rectangle 56"/>
          <p:cNvSpPr/>
          <p:nvPr/>
        </p:nvSpPr>
        <p:spPr>
          <a:xfrm>
            <a:off x="2585256" y="5850195"/>
            <a:ext cx="4626019" cy="40978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r>
              <a:rPr lang="en-US" sz="800" b="1" dirty="0">
                <a:solidFill>
                  <a:schemeClr val="tx1"/>
                </a:solidFill>
                <a:latin typeface="Tahoma" panose="020B0604030504040204" pitchFamily="34" charset="0"/>
                <a:ea typeface="Tahoma" panose="020B0604030504040204" pitchFamily="34" charset="0"/>
                <a:cs typeface="Tahoma" panose="020B0604030504040204" pitchFamily="34" charset="0"/>
              </a:rPr>
              <a:t>Project Management </a:t>
            </a:r>
            <a:r>
              <a:rPr lang="en-US" sz="800" b="1" dirty="0" smtClean="0">
                <a:solidFill>
                  <a:schemeClr val="tx1"/>
                </a:solidFill>
                <a:latin typeface="Tahoma" panose="020B0604030504040204" pitchFamily="34" charset="0"/>
                <a:ea typeface="Tahoma" panose="020B0604030504040204" pitchFamily="34" charset="0"/>
                <a:cs typeface="Tahoma" panose="020B0604030504040204" pitchFamily="34" charset="0"/>
              </a:rPr>
              <a:t>Tools, Business </a:t>
            </a:r>
            <a:r>
              <a:rPr lang="en-US" sz="800" b="1" dirty="0">
                <a:solidFill>
                  <a:schemeClr val="tx1"/>
                </a:solidFill>
                <a:latin typeface="Tahoma" panose="020B0604030504040204" pitchFamily="34" charset="0"/>
                <a:ea typeface="Tahoma" panose="020B0604030504040204" pitchFamily="34" charset="0"/>
                <a:cs typeface="Tahoma" panose="020B0604030504040204" pitchFamily="34" charset="0"/>
              </a:rPr>
              <a:t>to Business </a:t>
            </a:r>
            <a:r>
              <a:rPr lang="en-US" sz="800" b="1" dirty="0" smtClean="0">
                <a:solidFill>
                  <a:schemeClr val="tx1"/>
                </a:solidFill>
                <a:latin typeface="Tahoma" panose="020B0604030504040204" pitchFamily="34" charset="0"/>
                <a:ea typeface="Tahoma" panose="020B0604030504040204" pitchFamily="34" charset="0"/>
                <a:cs typeface="Tahoma" panose="020B0604030504040204" pitchFamily="34" charset="0"/>
              </a:rPr>
              <a:t>Marketing, Procurement </a:t>
            </a:r>
            <a:r>
              <a:rPr lang="en-US" sz="800" b="1" dirty="0">
                <a:solidFill>
                  <a:schemeClr val="tx1"/>
                </a:solidFill>
                <a:latin typeface="Tahoma" panose="020B0604030504040204" pitchFamily="34" charset="0"/>
                <a:ea typeface="Tahoma" panose="020B0604030504040204" pitchFamily="34" charset="0"/>
                <a:cs typeface="Tahoma" panose="020B0604030504040204" pitchFamily="34" charset="0"/>
              </a:rPr>
              <a:t>and Purchasing </a:t>
            </a:r>
            <a:r>
              <a:rPr lang="en-US" sz="800" b="1" dirty="0" smtClean="0">
                <a:solidFill>
                  <a:schemeClr val="tx1"/>
                </a:solidFill>
                <a:latin typeface="Tahoma" panose="020B0604030504040204" pitchFamily="34" charset="0"/>
                <a:ea typeface="Tahoma" panose="020B0604030504040204" pitchFamily="34" charset="0"/>
                <a:cs typeface="Tahoma" panose="020B0604030504040204" pitchFamily="34" charset="0"/>
              </a:rPr>
              <a:t>Management, </a:t>
            </a:r>
            <a:r>
              <a:rPr lang="fi-FI" sz="800" b="1" dirty="0" err="1">
                <a:solidFill>
                  <a:prstClr val="black"/>
                </a:solidFill>
                <a:latin typeface="Tahoma" pitchFamily="34" charset="0"/>
                <a:ea typeface="Tahoma" pitchFamily="34" charset="0"/>
                <a:cs typeface="Tahoma" pitchFamily="34" charset="0"/>
              </a:rPr>
              <a:t>Operations</a:t>
            </a:r>
            <a:r>
              <a:rPr lang="fi-FI" sz="800" b="1" dirty="0">
                <a:solidFill>
                  <a:prstClr val="black"/>
                </a:solidFill>
                <a:latin typeface="Tahoma" pitchFamily="34" charset="0"/>
                <a:ea typeface="Tahoma" pitchFamily="34" charset="0"/>
                <a:cs typeface="Tahoma" pitchFamily="34" charset="0"/>
              </a:rPr>
              <a:t> </a:t>
            </a:r>
            <a:r>
              <a:rPr lang="fi-FI" sz="800" b="1" dirty="0" smtClean="0">
                <a:solidFill>
                  <a:prstClr val="black"/>
                </a:solidFill>
                <a:latin typeface="Tahoma" pitchFamily="34" charset="0"/>
                <a:ea typeface="Tahoma" pitchFamily="34" charset="0"/>
                <a:cs typeface="Tahoma" pitchFamily="34" charset="0"/>
              </a:rPr>
              <a:t>Management, Manufacturing Technology and </a:t>
            </a:r>
            <a:endParaRPr lang="fi-FI" sz="800" b="1" dirty="0">
              <a:solidFill>
                <a:prstClr val="black"/>
              </a:solidFill>
              <a:latin typeface="Tahoma" pitchFamily="34" charset="0"/>
              <a:ea typeface="Tahoma" pitchFamily="34" charset="0"/>
              <a:cs typeface="Tahoma" pitchFamily="34" charset="0"/>
            </a:endParaRPr>
          </a:p>
          <a:p>
            <a:pPr algn="ctr" fontAlgn="auto">
              <a:spcBef>
                <a:spcPts val="0"/>
              </a:spcBef>
              <a:spcAft>
                <a:spcPts val="0"/>
              </a:spcAft>
            </a:pPr>
            <a:r>
              <a:rPr lang="fi-FI" sz="800" b="1" dirty="0" err="1">
                <a:solidFill>
                  <a:prstClr val="black"/>
                </a:solidFill>
                <a:latin typeface="Tahoma" pitchFamily="34" charset="0"/>
                <a:ea typeface="Tahoma" pitchFamily="34" charset="0"/>
                <a:cs typeface="Tahoma" pitchFamily="34" charset="0"/>
              </a:rPr>
              <a:t>Materials</a:t>
            </a:r>
            <a:r>
              <a:rPr lang="fi-FI" sz="800" b="1" dirty="0">
                <a:solidFill>
                  <a:prstClr val="black"/>
                </a:solidFill>
                <a:latin typeface="Tahoma" pitchFamily="34" charset="0"/>
                <a:ea typeface="Tahoma" pitchFamily="34" charset="0"/>
                <a:cs typeface="Tahoma" pitchFamily="34" charset="0"/>
              </a:rPr>
              <a:t> </a:t>
            </a:r>
            <a:r>
              <a:rPr lang="fi-FI" sz="800" b="1" dirty="0" smtClean="0">
                <a:solidFill>
                  <a:prstClr val="black"/>
                </a:solidFill>
                <a:latin typeface="Tahoma" pitchFamily="34" charset="0"/>
                <a:ea typeface="Tahoma" pitchFamily="34" charset="0"/>
                <a:cs typeface="Tahoma" pitchFamily="34" charset="0"/>
              </a:rPr>
              <a:t>Management.</a:t>
            </a:r>
            <a:endParaRPr lang="fi-FI" sz="800" b="1" dirty="0">
              <a:solidFill>
                <a:prstClr val="black"/>
              </a:solidFill>
              <a:latin typeface="Tahoma" pitchFamily="34" charset="0"/>
              <a:ea typeface="Tahoma" pitchFamily="34" charset="0"/>
              <a:cs typeface="Tahoma" pitchFamily="34" charset="0"/>
            </a:endParaRPr>
          </a:p>
        </p:txBody>
      </p:sp>
      <p:sp>
        <p:nvSpPr>
          <p:cNvPr id="58" name="TextBox 57"/>
          <p:cNvSpPr txBox="1"/>
          <p:nvPr/>
        </p:nvSpPr>
        <p:spPr>
          <a:xfrm>
            <a:off x="2480044" y="5590401"/>
            <a:ext cx="4140023" cy="276999"/>
          </a:xfrm>
          <a:prstGeom prst="rect">
            <a:avLst/>
          </a:prstGeom>
          <a:noFill/>
        </p:spPr>
        <p:txBody>
          <a:bodyPr wrap="square" rtlCol="0">
            <a:spAutoFit/>
          </a:bodyPr>
          <a:lstStyle/>
          <a:p>
            <a:r>
              <a:rPr lang="fi-FI" sz="1200" b="1" i="1" dirty="0" err="1" smtClean="0">
                <a:solidFill>
                  <a:srgbClr val="EE3D8A"/>
                </a:solidFill>
                <a:latin typeface="Tahoma" panose="020B0604030504040204" pitchFamily="34" charset="0"/>
                <a:ea typeface="Tahoma" panose="020B0604030504040204" pitchFamily="34" charset="0"/>
                <a:cs typeface="Tahoma" panose="020B0604030504040204" pitchFamily="34" charset="0"/>
              </a:rPr>
              <a:t>Deepening</a:t>
            </a:r>
            <a:r>
              <a:rPr lang="fi-FI" sz="1200" b="1" i="1" dirty="0" smtClean="0">
                <a:solidFill>
                  <a:srgbClr val="EE3D8A"/>
                </a:solidFill>
                <a:latin typeface="Tahoma" panose="020B0604030504040204" pitchFamily="34" charset="0"/>
                <a:ea typeface="Tahoma" panose="020B0604030504040204" pitchFamily="34" charset="0"/>
                <a:cs typeface="Tahoma" panose="020B0604030504040204" pitchFamily="34" charset="0"/>
              </a:rPr>
              <a:t> </a:t>
            </a:r>
            <a:r>
              <a:rPr lang="fi-FI" sz="1200" b="1" i="1" dirty="0" err="1" smtClean="0">
                <a:solidFill>
                  <a:srgbClr val="EE3D8A"/>
                </a:solidFill>
                <a:latin typeface="Tahoma" panose="020B0604030504040204" pitchFamily="34" charset="0"/>
                <a:ea typeface="Tahoma" panose="020B0604030504040204" pitchFamily="34" charset="0"/>
                <a:cs typeface="Tahoma" panose="020B0604030504040204" pitchFamily="34" charset="0"/>
              </a:rPr>
              <a:t>Mechanical</a:t>
            </a:r>
            <a:r>
              <a:rPr lang="fi-FI" sz="1200" b="1" i="1" dirty="0" smtClean="0">
                <a:solidFill>
                  <a:srgbClr val="EE3D8A"/>
                </a:solidFill>
                <a:latin typeface="Tahoma" panose="020B0604030504040204" pitchFamily="34" charset="0"/>
                <a:ea typeface="Tahoma" panose="020B0604030504040204" pitchFamily="34" charset="0"/>
                <a:cs typeface="Tahoma" panose="020B0604030504040204" pitchFamily="34" charset="0"/>
              </a:rPr>
              <a:t> Engineering know-how</a:t>
            </a:r>
            <a:endParaRPr lang="fi-FI" sz="1200" b="1" i="1" dirty="0">
              <a:solidFill>
                <a:srgbClr val="EE3D8A"/>
              </a:solidFill>
              <a:latin typeface="Tahoma" panose="020B0604030504040204" pitchFamily="34" charset="0"/>
              <a:ea typeface="Tahoma" panose="020B0604030504040204" pitchFamily="34" charset="0"/>
              <a:cs typeface="Tahoma" panose="020B0604030504040204" pitchFamily="34" charset="0"/>
            </a:endParaRPr>
          </a:p>
        </p:txBody>
      </p:sp>
      <p:sp>
        <p:nvSpPr>
          <p:cNvPr id="59" name="object 16"/>
          <p:cNvSpPr txBox="1"/>
          <p:nvPr/>
        </p:nvSpPr>
        <p:spPr>
          <a:xfrm>
            <a:off x="2777667" y="7605510"/>
            <a:ext cx="4080510" cy="501650"/>
          </a:xfrm>
          <a:prstGeom prst="rect">
            <a:avLst/>
          </a:prstGeom>
        </p:spPr>
        <p:txBody>
          <a:bodyPr vert="horz" wrap="square" lIns="0" tIns="0" rIns="0" bIns="0" rtlCol="0">
            <a:spAutoFit/>
          </a:bodyPr>
          <a:lstStyle/>
          <a:p>
            <a:pPr algn="ctr">
              <a:lnSpc>
                <a:spcPct val="100000"/>
              </a:lnSpc>
            </a:pPr>
            <a:r>
              <a:rPr sz="750" b="1" spc="-60" dirty="0">
                <a:solidFill>
                  <a:srgbClr val="231F20"/>
                </a:solidFill>
                <a:latin typeface="NewJuneBold"/>
                <a:cs typeface="NewJuneBold"/>
              </a:rPr>
              <a:t>V</a:t>
            </a:r>
            <a:r>
              <a:rPr sz="750" b="1" spc="-30" dirty="0">
                <a:solidFill>
                  <a:srgbClr val="231F20"/>
                </a:solidFill>
                <a:latin typeface="NewJuneBold"/>
                <a:cs typeface="NewJuneBold"/>
              </a:rPr>
              <a:t>alinnaiset</a:t>
            </a:r>
            <a:r>
              <a:rPr sz="750" b="1" spc="-25" dirty="0">
                <a:solidFill>
                  <a:srgbClr val="231F20"/>
                </a:solidFill>
                <a:latin typeface="NewJuneBold"/>
                <a:cs typeface="NewJuneBold"/>
              </a:rPr>
              <a:t> </a:t>
            </a:r>
            <a:r>
              <a:rPr sz="750" b="1" spc="-30" dirty="0">
                <a:solidFill>
                  <a:srgbClr val="231F20"/>
                </a:solidFill>
                <a:latin typeface="NewJuneBold"/>
                <a:cs typeface="NewJuneBold"/>
              </a:rPr>
              <a:t>ammattiopinnot:</a:t>
            </a:r>
            <a:r>
              <a:rPr sz="750" b="1" spc="-25" dirty="0">
                <a:solidFill>
                  <a:srgbClr val="231F20"/>
                </a:solidFill>
                <a:latin typeface="NewJuneBold"/>
                <a:cs typeface="NewJuneBold"/>
              </a:rPr>
              <a:t> </a:t>
            </a:r>
            <a:r>
              <a:rPr sz="750" b="1" spc="-30" dirty="0">
                <a:solidFill>
                  <a:srgbClr val="231F20"/>
                </a:solidFill>
                <a:latin typeface="NewJuneBold"/>
                <a:cs typeface="NewJuneBold"/>
              </a:rPr>
              <a:t>esimerkiksi</a:t>
            </a:r>
            <a:r>
              <a:rPr sz="750" b="1" spc="-25" dirty="0">
                <a:solidFill>
                  <a:srgbClr val="231F20"/>
                </a:solidFill>
                <a:latin typeface="NewJuneBold"/>
                <a:cs typeface="NewJuneBold"/>
              </a:rPr>
              <a:t> </a:t>
            </a:r>
            <a:r>
              <a:rPr sz="750" b="1" spc="-30" dirty="0">
                <a:solidFill>
                  <a:srgbClr val="231F20"/>
                </a:solidFill>
                <a:latin typeface="NewJuneBold"/>
                <a:cs typeface="NewJuneBold"/>
              </a:rPr>
              <a:t>Akuutisti</a:t>
            </a:r>
            <a:r>
              <a:rPr sz="750" b="1" spc="-25" dirty="0">
                <a:solidFill>
                  <a:srgbClr val="231F20"/>
                </a:solidFill>
                <a:latin typeface="NewJuneBold"/>
                <a:cs typeface="NewJuneBold"/>
              </a:rPr>
              <a:t> sairaan </a:t>
            </a:r>
            <a:r>
              <a:rPr sz="750" b="1" spc="-30" dirty="0">
                <a:solidFill>
                  <a:srgbClr val="231F20"/>
                </a:solidFill>
                <a:latin typeface="NewJuneBold"/>
                <a:cs typeface="NewJuneBold"/>
              </a:rPr>
              <a:t>hoi</a:t>
            </a:r>
            <a:r>
              <a:rPr sz="750" b="1" spc="-35" dirty="0">
                <a:solidFill>
                  <a:srgbClr val="231F20"/>
                </a:solidFill>
                <a:latin typeface="NewJuneBold"/>
                <a:cs typeface="NewJuneBold"/>
              </a:rPr>
              <a:t>t</a:t>
            </a:r>
            <a:r>
              <a:rPr sz="750" b="1" spc="-30" dirty="0">
                <a:solidFill>
                  <a:srgbClr val="231F20"/>
                </a:solidFill>
                <a:latin typeface="NewJuneBold"/>
                <a:cs typeface="NewJuneBold"/>
              </a:rPr>
              <a:t>oty</a:t>
            </a:r>
            <a:r>
              <a:rPr sz="750" b="1" spc="-45" dirty="0">
                <a:solidFill>
                  <a:srgbClr val="231F20"/>
                </a:solidFill>
                <a:latin typeface="NewJuneBold"/>
                <a:cs typeface="NewJuneBold"/>
              </a:rPr>
              <a:t>ö</a:t>
            </a:r>
            <a:r>
              <a:rPr sz="750" b="1" spc="-25" dirty="0">
                <a:solidFill>
                  <a:srgbClr val="231F20"/>
                </a:solidFill>
                <a:latin typeface="NewJuneBold"/>
                <a:cs typeface="NewJuneBold"/>
              </a:rPr>
              <a:t>, </a:t>
            </a:r>
            <a:r>
              <a:rPr sz="750" b="1" spc="-45" dirty="0">
                <a:solidFill>
                  <a:srgbClr val="231F20"/>
                </a:solidFill>
                <a:latin typeface="NewJuneBold"/>
                <a:cs typeface="NewJuneBold"/>
              </a:rPr>
              <a:t>C</a:t>
            </a:r>
            <a:r>
              <a:rPr sz="750" b="1" spc="-30" dirty="0">
                <a:solidFill>
                  <a:srgbClr val="231F20"/>
                </a:solidFill>
                <a:latin typeface="NewJuneBold"/>
                <a:cs typeface="NewJuneBold"/>
              </a:rPr>
              <a:t>ommunity</a:t>
            </a:r>
            <a:endParaRPr sz="750">
              <a:latin typeface="NewJuneBold"/>
              <a:cs typeface="NewJuneBold"/>
            </a:endParaRPr>
          </a:p>
          <a:p>
            <a:pPr marL="12700" marR="5080" algn="ctr">
              <a:lnSpc>
                <a:spcPct val="111100"/>
              </a:lnSpc>
            </a:pPr>
            <a:r>
              <a:rPr sz="750" b="1" spc="-30" dirty="0">
                <a:solidFill>
                  <a:srgbClr val="231F20"/>
                </a:solidFill>
                <a:latin typeface="NewJuneBold"/>
                <a:cs typeface="NewJuneBold"/>
              </a:rPr>
              <a:t>co-creation</a:t>
            </a:r>
            <a:r>
              <a:rPr sz="750" b="1" spc="-25" dirty="0">
                <a:solidFill>
                  <a:srgbClr val="231F20"/>
                </a:solidFill>
                <a:latin typeface="NewJuneBold"/>
                <a:cs typeface="NewJuneBold"/>
              </a:rPr>
              <a:t> </a:t>
            </a:r>
            <a:r>
              <a:rPr sz="750" b="1" spc="-30" dirty="0">
                <a:solidFill>
                  <a:srgbClr val="231F20"/>
                </a:solidFill>
                <a:latin typeface="NewJuneBold"/>
                <a:cs typeface="NewJuneBold"/>
              </a:rPr>
              <a:t>modelling,</a:t>
            </a:r>
            <a:r>
              <a:rPr sz="750" b="1" spc="-25" dirty="0">
                <a:solidFill>
                  <a:srgbClr val="231F20"/>
                </a:solidFill>
                <a:latin typeface="NewJuneBold"/>
                <a:cs typeface="NewJuneBold"/>
              </a:rPr>
              <a:t> Mielen</a:t>
            </a:r>
            <a:r>
              <a:rPr sz="750" b="1" spc="-35" dirty="0">
                <a:solidFill>
                  <a:srgbClr val="231F20"/>
                </a:solidFill>
                <a:latin typeface="NewJuneBold"/>
                <a:cs typeface="NewJuneBold"/>
              </a:rPr>
              <a:t>t</a:t>
            </a:r>
            <a:r>
              <a:rPr sz="750" b="1" spc="-25" dirty="0">
                <a:solidFill>
                  <a:srgbClr val="231F20"/>
                </a:solidFill>
                <a:latin typeface="NewJuneBold"/>
                <a:cs typeface="NewJuneBold"/>
              </a:rPr>
              <a:t>er</a:t>
            </a:r>
            <a:r>
              <a:rPr sz="750" b="1" spc="-40" dirty="0">
                <a:solidFill>
                  <a:srgbClr val="231F20"/>
                </a:solidFill>
                <a:latin typeface="NewJuneBold"/>
                <a:cs typeface="NewJuneBold"/>
              </a:rPr>
              <a:t>v</a:t>
            </a:r>
            <a:r>
              <a:rPr sz="750" b="1" spc="-30" dirty="0">
                <a:solidFill>
                  <a:srgbClr val="231F20"/>
                </a:solidFill>
                <a:latin typeface="NewJuneBold"/>
                <a:cs typeface="NewJuneBold"/>
              </a:rPr>
              <a:t>eys-</a:t>
            </a:r>
            <a:r>
              <a:rPr sz="750" b="1" spc="-25" dirty="0">
                <a:solidFill>
                  <a:srgbClr val="231F20"/>
                </a:solidFill>
                <a:latin typeface="NewJuneBold"/>
                <a:cs typeface="NewJuneBold"/>
              </a:rPr>
              <a:t> ja päihdety</a:t>
            </a:r>
            <a:r>
              <a:rPr sz="750" b="1" spc="-45" dirty="0">
                <a:solidFill>
                  <a:srgbClr val="231F20"/>
                </a:solidFill>
                <a:latin typeface="NewJuneBold"/>
                <a:cs typeface="NewJuneBold"/>
              </a:rPr>
              <a:t>ö</a:t>
            </a:r>
            <a:r>
              <a:rPr sz="750" b="1" spc="-25" dirty="0">
                <a:solidFill>
                  <a:srgbClr val="231F20"/>
                </a:solidFill>
                <a:latin typeface="NewJuneBold"/>
                <a:cs typeface="NewJuneBold"/>
              </a:rPr>
              <a:t>, </a:t>
            </a:r>
            <a:r>
              <a:rPr sz="750" b="1" spc="-45" dirty="0">
                <a:solidFill>
                  <a:srgbClr val="231F20"/>
                </a:solidFill>
                <a:latin typeface="NewJuneBold"/>
                <a:cs typeface="NewJuneBold"/>
              </a:rPr>
              <a:t>P</a:t>
            </a:r>
            <a:r>
              <a:rPr sz="750" b="1" spc="-30" dirty="0">
                <a:solidFill>
                  <a:srgbClr val="231F20"/>
                </a:solidFill>
                <a:latin typeface="NewJuneBold"/>
                <a:cs typeface="NewJuneBold"/>
              </a:rPr>
              <a:t>erioperatiivinen</a:t>
            </a:r>
            <a:r>
              <a:rPr sz="750" b="1" spc="-25" dirty="0">
                <a:solidFill>
                  <a:srgbClr val="231F20"/>
                </a:solidFill>
                <a:latin typeface="NewJuneBold"/>
                <a:cs typeface="NewJuneBold"/>
              </a:rPr>
              <a:t> </a:t>
            </a:r>
            <a:r>
              <a:rPr sz="750" b="1" spc="-30" dirty="0">
                <a:solidFill>
                  <a:srgbClr val="231F20"/>
                </a:solidFill>
                <a:latin typeface="NewJuneBold"/>
                <a:cs typeface="NewJuneBold"/>
              </a:rPr>
              <a:t>hoi</a:t>
            </a:r>
            <a:r>
              <a:rPr sz="750" b="1" spc="-35" dirty="0">
                <a:solidFill>
                  <a:srgbClr val="231F20"/>
                </a:solidFill>
                <a:latin typeface="NewJuneBold"/>
                <a:cs typeface="NewJuneBold"/>
              </a:rPr>
              <a:t>t</a:t>
            </a:r>
            <a:r>
              <a:rPr sz="750" b="1" spc="-30" dirty="0">
                <a:solidFill>
                  <a:srgbClr val="231F20"/>
                </a:solidFill>
                <a:latin typeface="NewJuneBold"/>
                <a:cs typeface="NewJuneBold"/>
              </a:rPr>
              <a:t>oty</a:t>
            </a:r>
            <a:r>
              <a:rPr sz="750" b="1" spc="-55" dirty="0">
                <a:solidFill>
                  <a:srgbClr val="231F20"/>
                </a:solidFill>
                <a:latin typeface="NewJuneBold"/>
                <a:cs typeface="NewJuneBold"/>
              </a:rPr>
              <a:t>ö</a:t>
            </a:r>
            <a:r>
              <a:rPr sz="750" b="1" spc="-25" dirty="0">
                <a:solidFill>
                  <a:srgbClr val="231F20"/>
                </a:solidFill>
                <a:latin typeface="NewJuneBold"/>
                <a:cs typeface="NewJuneBold"/>
              </a:rPr>
              <a:t>. </a:t>
            </a:r>
            <a:r>
              <a:rPr sz="750" b="1" spc="-100" dirty="0">
                <a:solidFill>
                  <a:srgbClr val="231F20"/>
                </a:solidFill>
                <a:latin typeface="NewJuneBold"/>
                <a:cs typeface="NewJuneBold"/>
              </a:rPr>
              <a:t>T</a:t>
            </a:r>
            <a:r>
              <a:rPr sz="750" b="1" spc="-25" dirty="0">
                <a:solidFill>
                  <a:srgbClr val="231F20"/>
                </a:solidFill>
                <a:latin typeface="NewJuneBold"/>
                <a:cs typeface="NewJuneBold"/>
              </a:rPr>
              <a:t>er</a:t>
            </a:r>
            <a:r>
              <a:rPr sz="750" b="1" spc="-40" dirty="0">
                <a:solidFill>
                  <a:srgbClr val="231F20"/>
                </a:solidFill>
                <a:latin typeface="NewJuneBold"/>
                <a:cs typeface="NewJuneBold"/>
              </a:rPr>
              <a:t>v</a:t>
            </a:r>
            <a:r>
              <a:rPr sz="750" b="1" spc="-30" dirty="0">
                <a:solidFill>
                  <a:srgbClr val="231F20"/>
                </a:solidFill>
                <a:latin typeface="NewJuneBold"/>
                <a:cs typeface="NewJuneBold"/>
              </a:rPr>
              <a:t>eyden</a:t>
            </a:r>
            <a:r>
              <a:rPr sz="750" b="1" spc="-25" dirty="0">
                <a:solidFill>
                  <a:srgbClr val="231F20"/>
                </a:solidFill>
                <a:latin typeface="NewJuneBold"/>
                <a:cs typeface="NewJuneBold"/>
              </a:rPr>
              <a:t> edistäminen ja </a:t>
            </a:r>
            <a:r>
              <a:rPr sz="750" b="1" spc="-30" dirty="0">
                <a:solidFill>
                  <a:srgbClr val="231F20"/>
                </a:solidFill>
                <a:latin typeface="NewJuneBold"/>
                <a:cs typeface="NewJuneBold"/>
              </a:rPr>
              <a:t>potilaan</a:t>
            </a:r>
            <a:r>
              <a:rPr sz="750" b="1" spc="-25" dirty="0">
                <a:solidFill>
                  <a:srgbClr val="231F20"/>
                </a:solidFill>
                <a:latin typeface="NewJuneBold"/>
                <a:cs typeface="NewJuneBold"/>
              </a:rPr>
              <a:t> </a:t>
            </a:r>
            <a:r>
              <a:rPr sz="750" b="1" spc="-30" dirty="0">
                <a:solidFill>
                  <a:srgbClr val="231F20"/>
                </a:solidFill>
                <a:latin typeface="NewJuneBold"/>
                <a:cs typeface="NewJuneBold"/>
              </a:rPr>
              <a:t>ohjauksen</a:t>
            </a:r>
            <a:r>
              <a:rPr sz="750" b="1" spc="-25" dirty="0">
                <a:solidFill>
                  <a:srgbClr val="231F20"/>
                </a:solidFill>
                <a:latin typeface="NewJuneBold"/>
                <a:cs typeface="NewJuneBold"/>
              </a:rPr>
              <a:t> </a:t>
            </a:r>
            <a:r>
              <a:rPr sz="750" b="1" spc="-30" dirty="0">
                <a:solidFill>
                  <a:srgbClr val="231F20"/>
                </a:solidFill>
                <a:latin typeface="NewJuneBold"/>
                <a:cs typeface="NewJuneBold"/>
              </a:rPr>
              <a:t>työmene</a:t>
            </a:r>
            <a:r>
              <a:rPr sz="750" b="1" spc="-35" dirty="0">
                <a:solidFill>
                  <a:srgbClr val="231F20"/>
                </a:solidFill>
                <a:latin typeface="NewJuneBold"/>
                <a:cs typeface="NewJuneBold"/>
              </a:rPr>
              <a:t>t</a:t>
            </a:r>
            <a:r>
              <a:rPr sz="750" b="1" spc="-30" dirty="0">
                <a:solidFill>
                  <a:srgbClr val="231F20"/>
                </a:solidFill>
                <a:latin typeface="NewJuneBold"/>
                <a:cs typeface="NewJuneBold"/>
              </a:rPr>
              <a:t>elmät,</a:t>
            </a:r>
            <a:r>
              <a:rPr sz="750" b="1" spc="-25" dirty="0">
                <a:solidFill>
                  <a:srgbClr val="231F20"/>
                </a:solidFill>
                <a:latin typeface="NewJuneBold"/>
                <a:cs typeface="NewJuneBold"/>
              </a:rPr>
              <a:t> </a:t>
            </a:r>
            <a:r>
              <a:rPr sz="750" b="1" spc="-35" dirty="0">
                <a:solidFill>
                  <a:srgbClr val="231F20"/>
                </a:solidFill>
                <a:latin typeface="NewJuneBold"/>
                <a:cs typeface="NewJuneBold"/>
              </a:rPr>
              <a:t>Ment</a:t>
            </a:r>
            <a:r>
              <a:rPr sz="750" b="1" spc="-25" dirty="0">
                <a:solidFill>
                  <a:srgbClr val="231F20"/>
                </a:solidFill>
                <a:latin typeface="NewJuneBold"/>
                <a:cs typeface="NewJuneBold"/>
              </a:rPr>
              <a:t>orointi ja opis</a:t>
            </a:r>
            <a:r>
              <a:rPr sz="750" b="1" spc="-45" dirty="0">
                <a:solidFill>
                  <a:srgbClr val="231F20"/>
                </a:solidFill>
                <a:latin typeface="NewJuneBold"/>
                <a:cs typeface="NewJuneBold"/>
              </a:rPr>
              <a:t>k</a:t>
            </a:r>
            <a:r>
              <a:rPr sz="750" b="1" spc="-25" dirty="0">
                <a:solidFill>
                  <a:srgbClr val="231F20"/>
                </a:solidFill>
                <a:latin typeface="NewJuneBold"/>
                <a:cs typeface="NewJuneBold"/>
              </a:rPr>
              <a:t>elijan </a:t>
            </a:r>
            <a:r>
              <a:rPr sz="750" b="1" spc="-30" dirty="0">
                <a:solidFill>
                  <a:srgbClr val="231F20"/>
                </a:solidFill>
                <a:latin typeface="NewJuneBold"/>
                <a:cs typeface="NewJuneBold"/>
              </a:rPr>
              <a:t>ohjaus,</a:t>
            </a:r>
            <a:r>
              <a:rPr sz="750" b="1" spc="-15" dirty="0">
                <a:solidFill>
                  <a:srgbClr val="231F20"/>
                </a:solidFill>
                <a:latin typeface="NewJuneBold"/>
                <a:cs typeface="NewJuneBold"/>
              </a:rPr>
              <a:t> </a:t>
            </a:r>
            <a:r>
              <a:rPr sz="750" b="1" spc="-30" dirty="0">
                <a:solidFill>
                  <a:srgbClr val="231F20"/>
                </a:solidFill>
                <a:latin typeface="NewJuneBold"/>
                <a:cs typeface="NewJuneBold"/>
              </a:rPr>
              <a:t>Haas</a:t>
            </a:r>
            <a:r>
              <a:rPr sz="750" b="1" spc="-35" dirty="0">
                <a:solidFill>
                  <a:srgbClr val="231F20"/>
                </a:solidFill>
                <a:latin typeface="NewJuneBold"/>
                <a:cs typeface="NewJuneBold"/>
              </a:rPr>
              <a:t>t</a:t>
            </a:r>
            <a:r>
              <a:rPr sz="750" b="1" spc="-25" dirty="0">
                <a:solidFill>
                  <a:srgbClr val="231F20"/>
                </a:solidFill>
                <a:latin typeface="NewJuneBold"/>
                <a:cs typeface="NewJuneBold"/>
              </a:rPr>
              <a:t>eelliset</a:t>
            </a:r>
            <a:r>
              <a:rPr sz="750" b="1" dirty="0">
                <a:solidFill>
                  <a:srgbClr val="231F20"/>
                </a:solidFill>
                <a:latin typeface="NewJuneBold"/>
                <a:cs typeface="NewJuneBold"/>
              </a:rPr>
              <a:t> </a:t>
            </a:r>
            <a:r>
              <a:rPr sz="750" b="1" spc="-45" dirty="0">
                <a:solidFill>
                  <a:srgbClr val="231F20"/>
                </a:solidFill>
                <a:latin typeface="NewJuneBold"/>
                <a:cs typeface="NewJuneBold"/>
              </a:rPr>
              <a:t> </a:t>
            </a:r>
            <a:r>
              <a:rPr sz="750" b="1" spc="-30" dirty="0">
                <a:solidFill>
                  <a:srgbClr val="231F20"/>
                </a:solidFill>
                <a:latin typeface="NewJuneBold"/>
                <a:cs typeface="NewJuneBold"/>
              </a:rPr>
              <a:t>potilastilan</a:t>
            </a:r>
            <a:r>
              <a:rPr sz="750" b="1" spc="-35" dirty="0">
                <a:solidFill>
                  <a:srgbClr val="231F20"/>
                </a:solidFill>
                <a:latin typeface="NewJuneBold"/>
                <a:cs typeface="NewJuneBold"/>
              </a:rPr>
              <a:t>t</a:t>
            </a:r>
            <a:r>
              <a:rPr sz="750" b="1" spc="-30" dirty="0">
                <a:solidFill>
                  <a:srgbClr val="231F20"/>
                </a:solidFill>
                <a:latin typeface="NewJuneBold"/>
                <a:cs typeface="NewJuneBold"/>
              </a:rPr>
              <a:t>eet</a:t>
            </a:r>
            <a:endParaRPr sz="750">
              <a:latin typeface="NewJuneBold"/>
              <a:cs typeface="NewJuneBold"/>
            </a:endParaRPr>
          </a:p>
        </p:txBody>
      </p:sp>
      <p:sp>
        <p:nvSpPr>
          <p:cNvPr id="60" name="object 31"/>
          <p:cNvSpPr txBox="1"/>
          <p:nvPr/>
        </p:nvSpPr>
        <p:spPr>
          <a:xfrm>
            <a:off x="2639355" y="7282614"/>
            <a:ext cx="2961640" cy="165735"/>
          </a:xfrm>
          <a:prstGeom prst="rect">
            <a:avLst/>
          </a:prstGeom>
        </p:spPr>
        <p:txBody>
          <a:bodyPr vert="horz" wrap="square" lIns="0" tIns="0" rIns="0" bIns="0" rtlCol="0">
            <a:spAutoFit/>
          </a:bodyPr>
          <a:lstStyle/>
          <a:p>
            <a:pPr marL="12700">
              <a:lnSpc>
                <a:spcPct val="100000"/>
              </a:lnSpc>
            </a:pPr>
            <a:r>
              <a:rPr sz="1100" b="1" spc="-40" dirty="0">
                <a:solidFill>
                  <a:srgbClr val="EE3D8A"/>
                </a:solidFill>
                <a:latin typeface="NewJuneBold"/>
                <a:cs typeface="NewJuneBold"/>
              </a:rPr>
              <a:t>Hoi</a:t>
            </a:r>
            <a:r>
              <a:rPr sz="1100" b="1" spc="-50" dirty="0">
                <a:solidFill>
                  <a:srgbClr val="EE3D8A"/>
                </a:solidFill>
                <a:latin typeface="NewJuneBold"/>
                <a:cs typeface="NewJuneBold"/>
              </a:rPr>
              <a:t>t</a:t>
            </a:r>
            <a:r>
              <a:rPr sz="1100" b="1" spc="-40" dirty="0">
                <a:solidFill>
                  <a:srgbClr val="EE3D8A"/>
                </a:solidFill>
                <a:latin typeface="NewJuneBold"/>
                <a:cs typeface="NewJuneBold"/>
              </a:rPr>
              <a:t>otyön</a:t>
            </a:r>
            <a:r>
              <a:rPr sz="1100" b="1" spc="-35" dirty="0">
                <a:solidFill>
                  <a:srgbClr val="EE3D8A"/>
                </a:solidFill>
                <a:latin typeface="NewJuneBold"/>
                <a:cs typeface="NewJuneBold"/>
              </a:rPr>
              <a:t> </a:t>
            </a:r>
            <a:r>
              <a:rPr sz="1100" b="1" spc="-40" dirty="0">
                <a:solidFill>
                  <a:srgbClr val="EE3D8A"/>
                </a:solidFill>
                <a:latin typeface="NewJuneBold"/>
                <a:cs typeface="NewJuneBold"/>
              </a:rPr>
              <a:t>s</a:t>
            </a:r>
            <a:r>
              <a:rPr sz="1100" b="1" spc="-60" dirty="0">
                <a:solidFill>
                  <a:srgbClr val="EE3D8A"/>
                </a:solidFill>
                <a:latin typeface="NewJuneBold"/>
                <a:cs typeface="NewJuneBold"/>
              </a:rPr>
              <a:t>ov</a:t>
            </a:r>
            <a:r>
              <a:rPr sz="1100" b="1" spc="-40" dirty="0">
                <a:solidFill>
                  <a:srgbClr val="EE3D8A"/>
                </a:solidFill>
                <a:latin typeface="NewJuneBold"/>
                <a:cs typeface="NewJuneBold"/>
              </a:rPr>
              <a:t>eltaminen</a:t>
            </a:r>
            <a:r>
              <a:rPr sz="1100" b="1" spc="-35" dirty="0">
                <a:solidFill>
                  <a:srgbClr val="EE3D8A"/>
                </a:solidFill>
                <a:latin typeface="NewJuneBold"/>
                <a:cs typeface="NewJuneBold"/>
              </a:rPr>
              <a:t> </a:t>
            </a:r>
            <a:r>
              <a:rPr sz="1100" b="1" spc="-40" dirty="0">
                <a:solidFill>
                  <a:srgbClr val="EE3D8A"/>
                </a:solidFill>
                <a:latin typeface="NewJuneBold"/>
                <a:cs typeface="NewJuneBold"/>
              </a:rPr>
              <a:t>eri</a:t>
            </a:r>
            <a:r>
              <a:rPr sz="1100" b="1" spc="-35" dirty="0">
                <a:solidFill>
                  <a:srgbClr val="EE3D8A"/>
                </a:solidFill>
                <a:latin typeface="NewJuneBold"/>
                <a:cs typeface="NewJuneBold"/>
              </a:rPr>
              <a:t> </a:t>
            </a:r>
            <a:r>
              <a:rPr sz="1100" b="1" spc="-55" dirty="0">
                <a:solidFill>
                  <a:srgbClr val="EE3D8A"/>
                </a:solidFill>
                <a:latin typeface="NewJuneBold"/>
                <a:cs typeface="NewJuneBold"/>
              </a:rPr>
              <a:t>t</a:t>
            </a:r>
            <a:r>
              <a:rPr sz="1100" b="1" spc="-40" dirty="0">
                <a:solidFill>
                  <a:srgbClr val="EE3D8A"/>
                </a:solidFill>
                <a:latin typeface="NewJuneBold"/>
                <a:cs typeface="NewJuneBold"/>
              </a:rPr>
              <a:t>oiminta-alueilla</a:t>
            </a:r>
            <a:endParaRPr sz="1100">
              <a:latin typeface="NewJuneBold"/>
              <a:cs typeface="NewJuneBold"/>
            </a:endParaRPr>
          </a:p>
        </p:txBody>
      </p:sp>
      <p:sp>
        <p:nvSpPr>
          <p:cNvPr id="61" name="Rectangle 60"/>
          <p:cNvSpPr/>
          <p:nvPr/>
        </p:nvSpPr>
        <p:spPr>
          <a:xfrm>
            <a:off x="2492251" y="6701316"/>
            <a:ext cx="4812030" cy="1670048"/>
          </a:xfrm>
          <a:prstGeom prst="rect">
            <a:avLst/>
          </a:prstGeom>
          <a:solidFill>
            <a:srgbClr val="DDDDD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dirty="0"/>
          </a:p>
        </p:txBody>
      </p:sp>
      <p:sp>
        <p:nvSpPr>
          <p:cNvPr id="62" name="TextBox 61"/>
          <p:cNvSpPr txBox="1"/>
          <p:nvPr/>
        </p:nvSpPr>
        <p:spPr>
          <a:xfrm>
            <a:off x="2563874" y="6705600"/>
            <a:ext cx="4594528" cy="276999"/>
          </a:xfrm>
          <a:prstGeom prst="rect">
            <a:avLst/>
          </a:prstGeom>
          <a:noFill/>
        </p:spPr>
        <p:txBody>
          <a:bodyPr wrap="none" rtlCol="0">
            <a:spAutoFit/>
          </a:bodyPr>
          <a:lstStyle/>
          <a:p>
            <a:r>
              <a:rPr lang="fi-FI" sz="1200" b="1" i="1" dirty="0" err="1" smtClean="0">
                <a:solidFill>
                  <a:srgbClr val="EE3D8A"/>
                </a:solidFill>
                <a:latin typeface="Tahoma" panose="020B0604030504040204" pitchFamily="34" charset="0"/>
                <a:ea typeface="Tahoma" panose="020B0604030504040204" pitchFamily="34" charset="0"/>
                <a:cs typeface="Tahoma" panose="020B0604030504040204" pitchFamily="34" charset="0"/>
              </a:rPr>
              <a:t>Applying</a:t>
            </a:r>
            <a:r>
              <a:rPr lang="fi-FI" sz="1200" b="1" i="1" dirty="0" smtClean="0">
                <a:solidFill>
                  <a:srgbClr val="EE3D8A"/>
                </a:solidFill>
                <a:latin typeface="Tahoma" panose="020B0604030504040204" pitchFamily="34" charset="0"/>
                <a:ea typeface="Tahoma" panose="020B0604030504040204" pitchFamily="34" charset="0"/>
                <a:cs typeface="Tahoma" panose="020B0604030504040204" pitchFamily="34" charset="0"/>
              </a:rPr>
              <a:t> </a:t>
            </a:r>
            <a:r>
              <a:rPr lang="fi-FI" sz="1200" b="1" i="1" dirty="0" err="1" smtClean="0">
                <a:solidFill>
                  <a:srgbClr val="EE3D8A"/>
                </a:solidFill>
                <a:latin typeface="Tahoma" panose="020B0604030504040204" pitchFamily="34" charset="0"/>
                <a:ea typeface="Tahoma" panose="020B0604030504040204" pitchFamily="34" charset="0"/>
                <a:cs typeface="Tahoma" panose="020B0604030504040204" pitchFamily="34" charset="0"/>
              </a:rPr>
              <a:t>skills</a:t>
            </a:r>
            <a:r>
              <a:rPr lang="fi-FI" sz="1200" b="1" i="1" dirty="0" smtClean="0">
                <a:solidFill>
                  <a:srgbClr val="EE3D8A"/>
                </a:solidFill>
                <a:latin typeface="Tahoma" panose="020B0604030504040204" pitchFamily="34" charset="0"/>
                <a:ea typeface="Tahoma" panose="020B0604030504040204" pitchFamily="34" charset="0"/>
                <a:cs typeface="Tahoma" panose="020B0604030504040204" pitchFamily="34" charset="0"/>
              </a:rPr>
              <a:t> and know-how in </a:t>
            </a:r>
            <a:r>
              <a:rPr lang="fi-FI" sz="1200" b="1" i="1" dirty="0" err="1" smtClean="0">
                <a:solidFill>
                  <a:srgbClr val="EE3D8A"/>
                </a:solidFill>
                <a:latin typeface="Tahoma" panose="020B0604030504040204" pitchFamily="34" charset="0"/>
                <a:ea typeface="Tahoma" panose="020B0604030504040204" pitchFamily="34" charset="0"/>
                <a:cs typeface="Tahoma" panose="020B0604030504040204" pitchFamily="34" charset="0"/>
              </a:rPr>
              <a:t>Mechanical</a:t>
            </a:r>
            <a:r>
              <a:rPr lang="fi-FI" sz="1200" b="1" i="1" dirty="0" smtClean="0">
                <a:solidFill>
                  <a:srgbClr val="EE3D8A"/>
                </a:solidFill>
                <a:latin typeface="Tahoma" panose="020B0604030504040204" pitchFamily="34" charset="0"/>
                <a:ea typeface="Tahoma" panose="020B0604030504040204" pitchFamily="34" charset="0"/>
                <a:cs typeface="Tahoma" panose="020B0604030504040204" pitchFamily="34" charset="0"/>
              </a:rPr>
              <a:t>  Engineering</a:t>
            </a:r>
            <a:endParaRPr lang="fi-FI" sz="1200" b="1" i="1" dirty="0">
              <a:solidFill>
                <a:srgbClr val="EE3D8A"/>
              </a:solidFill>
              <a:latin typeface="Tahoma" panose="020B0604030504040204" pitchFamily="34" charset="0"/>
              <a:ea typeface="Tahoma" panose="020B0604030504040204" pitchFamily="34" charset="0"/>
              <a:cs typeface="Tahoma" panose="020B0604030504040204" pitchFamily="34" charset="0"/>
            </a:endParaRPr>
          </a:p>
        </p:txBody>
      </p:sp>
      <p:sp>
        <p:nvSpPr>
          <p:cNvPr id="63" name="Rectangle 62"/>
          <p:cNvSpPr/>
          <p:nvPr/>
        </p:nvSpPr>
        <p:spPr>
          <a:xfrm>
            <a:off x="2561957" y="6988694"/>
            <a:ext cx="4649317" cy="40270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800" b="1" dirty="0" smtClean="0">
                <a:solidFill>
                  <a:schemeClr val="tx1"/>
                </a:solidFill>
                <a:latin typeface="Tahoma" panose="020B0604030504040204" pitchFamily="34" charset="0"/>
                <a:ea typeface="Tahoma" panose="020B0604030504040204" pitchFamily="34" charset="0"/>
                <a:cs typeface="Tahoma" panose="020B0604030504040204" pitchFamily="34" charset="0"/>
              </a:rPr>
              <a:t>Physics for Engineering, Electricity, Material Technology, RD Project and Practical Training.</a:t>
            </a:r>
            <a:endParaRPr lang="en-US" sz="800" b="1" dirty="0">
              <a:solidFill>
                <a:schemeClr val="tx1"/>
              </a:solidFill>
              <a:latin typeface="Tahoma" panose="020B0604030504040204" pitchFamily="34" charset="0"/>
              <a:ea typeface="Tahoma" panose="020B0604030504040204" pitchFamily="34" charset="0"/>
              <a:cs typeface="Tahoma" panose="020B0604030504040204" pitchFamily="34" charset="0"/>
            </a:endParaRPr>
          </a:p>
        </p:txBody>
      </p:sp>
      <p:sp>
        <p:nvSpPr>
          <p:cNvPr id="64" name="Rectangle 63"/>
          <p:cNvSpPr/>
          <p:nvPr/>
        </p:nvSpPr>
        <p:spPr>
          <a:xfrm>
            <a:off x="2624091" y="7896017"/>
            <a:ext cx="4626019" cy="40978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fontAlgn="auto">
              <a:spcBef>
                <a:spcPts val="0"/>
              </a:spcBef>
              <a:spcAft>
                <a:spcPts val="0"/>
              </a:spcAft>
            </a:pPr>
            <a:r>
              <a:rPr lang="en-US" sz="800" b="1" dirty="0" smtClean="0">
                <a:solidFill>
                  <a:prstClr val="black"/>
                </a:solidFill>
                <a:latin typeface="Tahoma" pitchFamily="34" charset="0"/>
                <a:ea typeface="Tahoma" pitchFamily="34" charset="0"/>
                <a:cs typeface="Tahoma" pitchFamily="34" charset="0"/>
              </a:rPr>
              <a:t>Mechanics, Fundamentals </a:t>
            </a:r>
            <a:r>
              <a:rPr lang="en-US" sz="800" b="1" dirty="0">
                <a:solidFill>
                  <a:prstClr val="black"/>
                </a:solidFill>
                <a:latin typeface="Tahoma" pitchFamily="34" charset="0"/>
                <a:ea typeface="Tahoma" pitchFamily="34" charset="0"/>
                <a:cs typeface="Tahoma" pitchFamily="34" charset="0"/>
              </a:rPr>
              <a:t>of Strength of Materials </a:t>
            </a:r>
            <a:r>
              <a:rPr lang="en-US" sz="800" b="1" dirty="0" smtClean="0">
                <a:solidFill>
                  <a:prstClr val="black"/>
                </a:solidFill>
                <a:latin typeface="Tahoma" pitchFamily="34" charset="0"/>
                <a:ea typeface="Tahoma" pitchFamily="34" charset="0"/>
                <a:cs typeface="Tahoma" pitchFamily="34" charset="0"/>
              </a:rPr>
              <a:t>, Mathematics, Effective </a:t>
            </a:r>
            <a:r>
              <a:rPr lang="en-US" sz="800" b="1" dirty="0">
                <a:solidFill>
                  <a:prstClr val="black"/>
                </a:solidFill>
                <a:latin typeface="Tahoma" pitchFamily="34" charset="0"/>
                <a:ea typeface="Tahoma" pitchFamily="34" charset="0"/>
                <a:cs typeface="Tahoma" pitchFamily="34" charset="0"/>
              </a:rPr>
              <a:t>Communication </a:t>
            </a:r>
            <a:r>
              <a:rPr lang="en-US" sz="800" b="1" dirty="0" smtClean="0">
                <a:solidFill>
                  <a:prstClr val="black"/>
                </a:solidFill>
                <a:latin typeface="Tahoma" pitchFamily="34" charset="0"/>
                <a:ea typeface="Tahoma" pitchFamily="34" charset="0"/>
                <a:cs typeface="Tahoma" pitchFamily="34" charset="0"/>
              </a:rPr>
              <a:t>Skills, Entrepreneurship and Practical </a:t>
            </a:r>
            <a:r>
              <a:rPr lang="en-US" sz="800" b="1" dirty="0">
                <a:solidFill>
                  <a:prstClr val="black"/>
                </a:solidFill>
                <a:latin typeface="Tahoma" pitchFamily="34" charset="0"/>
                <a:ea typeface="Tahoma" pitchFamily="34" charset="0"/>
                <a:cs typeface="Tahoma" pitchFamily="34" charset="0"/>
              </a:rPr>
              <a:t>Training </a:t>
            </a:r>
          </a:p>
        </p:txBody>
      </p:sp>
      <p:sp>
        <p:nvSpPr>
          <p:cNvPr id="65" name="TextBox 64"/>
          <p:cNvSpPr txBox="1"/>
          <p:nvPr/>
        </p:nvSpPr>
        <p:spPr>
          <a:xfrm>
            <a:off x="2545432" y="7411259"/>
            <a:ext cx="3506088" cy="461665"/>
          </a:xfrm>
          <a:prstGeom prst="rect">
            <a:avLst/>
          </a:prstGeom>
          <a:noFill/>
        </p:spPr>
        <p:txBody>
          <a:bodyPr wrap="none" rtlCol="0">
            <a:spAutoFit/>
          </a:bodyPr>
          <a:lstStyle/>
          <a:p>
            <a:r>
              <a:rPr lang="fi-FI" sz="1200" b="1" i="1" dirty="0" err="1" smtClean="0">
                <a:solidFill>
                  <a:srgbClr val="EE3D8A"/>
                </a:solidFill>
                <a:latin typeface="Tahoma" panose="020B0604030504040204" pitchFamily="34" charset="0"/>
                <a:ea typeface="Tahoma" panose="020B0604030504040204" pitchFamily="34" charset="0"/>
                <a:cs typeface="Tahoma" panose="020B0604030504040204" pitchFamily="34" charset="0"/>
              </a:rPr>
              <a:t>Developing</a:t>
            </a:r>
            <a:r>
              <a:rPr lang="fi-FI" sz="1200" b="1" i="1" dirty="0" smtClean="0">
                <a:solidFill>
                  <a:srgbClr val="EE3D8A"/>
                </a:solidFill>
                <a:latin typeface="Tahoma" panose="020B0604030504040204" pitchFamily="34" charset="0"/>
                <a:ea typeface="Tahoma" panose="020B0604030504040204" pitchFamily="34" charset="0"/>
                <a:cs typeface="Tahoma" panose="020B0604030504040204" pitchFamily="34" charset="0"/>
              </a:rPr>
              <a:t> </a:t>
            </a:r>
            <a:r>
              <a:rPr lang="fi-FI" sz="1200" b="1" i="1" dirty="0" err="1" smtClean="0">
                <a:solidFill>
                  <a:srgbClr val="EE3D8A"/>
                </a:solidFill>
                <a:latin typeface="Tahoma" panose="020B0604030504040204" pitchFamily="34" charset="0"/>
                <a:ea typeface="Tahoma" panose="020B0604030504040204" pitchFamily="34" charset="0"/>
                <a:cs typeface="Tahoma" panose="020B0604030504040204" pitchFamily="34" charset="0"/>
              </a:rPr>
              <a:t>the</a:t>
            </a:r>
            <a:r>
              <a:rPr lang="fi-FI" sz="1200" b="1" i="1" dirty="0" smtClean="0">
                <a:solidFill>
                  <a:srgbClr val="EE3D8A"/>
                </a:solidFill>
                <a:latin typeface="Tahoma" panose="020B0604030504040204" pitchFamily="34" charset="0"/>
                <a:ea typeface="Tahoma" panose="020B0604030504040204" pitchFamily="34" charset="0"/>
                <a:cs typeface="Tahoma" panose="020B0604030504040204" pitchFamily="34" charset="0"/>
              </a:rPr>
              <a:t> </a:t>
            </a:r>
            <a:r>
              <a:rPr lang="fi-FI" sz="1200" b="1" i="1" dirty="0" err="1" smtClean="0">
                <a:solidFill>
                  <a:srgbClr val="EE3D8A"/>
                </a:solidFill>
                <a:latin typeface="Tahoma" panose="020B0604030504040204" pitchFamily="34" charset="0"/>
                <a:ea typeface="Tahoma" panose="020B0604030504040204" pitchFamily="34" charset="0"/>
                <a:cs typeface="Tahoma" panose="020B0604030504040204" pitchFamily="34" charset="0"/>
              </a:rPr>
              <a:t>basic</a:t>
            </a:r>
            <a:r>
              <a:rPr lang="fi-FI" sz="1200" b="1" i="1" dirty="0" smtClean="0">
                <a:solidFill>
                  <a:srgbClr val="EE3D8A"/>
                </a:solidFill>
                <a:latin typeface="Tahoma" panose="020B0604030504040204" pitchFamily="34" charset="0"/>
                <a:ea typeface="Tahoma" panose="020B0604030504040204" pitchFamily="34" charset="0"/>
                <a:cs typeface="Tahoma" panose="020B0604030504040204" pitchFamily="34" charset="0"/>
              </a:rPr>
              <a:t> </a:t>
            </a:r>
            <a:r>
              <a:rPr lang="fi-FI" sz="1200" b="1" i="1" dirty="0" err="1" smtClean="0">
                <a:solidFill>
                  <a:srgbClr val="EE3D8A"/>
                </a:solidFill>
                <a:latin typeface="Tahoma" panose="020B0604030504040204" pitchFamily="34" charset="0"/>
                <a:ea typeface="Tahoma" panose="020B0604030504040204" pitchFamily="34" charset="0"/>
                <a:cs typeface="Tahoma" panose="020B0604030504040204" pitchFamily="34" charset="0"/>
              </a:rPr>
              <a:t>skills</a:t>
            </a:r>
            <a:r>
              <a:rPr lang="fi-FI" sz="1200" b="1" i="1" dirty="0" smtClean="0">
                <a:solidFill>
                  <a:srgbClr val="EE3D8A"/>
                </a:solidFill>
                <a:latin typeface="Tahoma" panose="020B0604030504040204" pitchFamily="34" charset="0"/>
                <a:ea typeface="Tahoma" panose="020B0604030504040204" pitchFamily="34" charset="0"/>
                <a:cs typeface="Tahoma" panose="020B0604030504040204" pitchFamily="34" charset="0"/>
              </a:rPr>
              <a:t> and know-how  </a:t>
            </a:r>
          </a:p>
          <a:p>
            <a:r>
              <a:rPr lang="fi-FI" sz="1200" b="1" i="1" dirty="0" smtClean="0">
                <a:solidFill>
                  <a:srgbClr val="EE3D8A"/>
                </a:solidFill>
                <a:latin typeface="Tahoma" panose="020B0604030504040204" pitchFamily="34" charset="0"/>
                <a:ea typeface="Tahoma" panose="020B0604030504040204" pitchFamily="34" charset="0"/>
                <a:cs typeface="Tahoma" panose="020B0604030504040204" pitchFamily="34" charset="0"/>
              </a:rPr>
              <a:t>in </a:t>
            </a:r>
            <a:r>
              <a:rPr lang="fi-FI" sz="1200" b="1" i="1" dirty="0" err="1" smtClean="0">
                <a:solidFill>
                  <a:srgbClr val="EE3D8A"/>
                </a:solidFill>
                <a:latin typeface="Tahoma" panose="020B0604030504040204" pitchFamily="34" charset="0"/>
                <a:ea typeface="Tahoma" panose="020B0604030504040204" pitchFamily="34" charset="0"/>
                <a:cs typeface="Tahoma" panose="020B0604030504040204" pitchFamily="34" charset="0"/>
              </a:rPr>
              <a:t>Mechanical</a:t>
            </a:r>
            <a:r>
              <a:rPr lang="fi-FI" sz="1200" b="1" i="1" dirty="0" smtClean="0">
                <a:solidFill>
                  <a:srgbClr val="EE3D8A"/>
                </a:solidFill>
                <a:latin typeface="Tahoma" panose="020B0604030504040204" pitchFamily="34" charset="0"/>
                <a:ea typeface="Tahoma" panose="020B0604030504040204" pitchFamily="34" charset="0"/>
                <a:cs typeface="Tahoma" panose="020B0604030504040204" pitchFamily="34" charset="0"/>
              </a:rPr>
              <a:t> Engineering</a:t>
            </a:r>
            <a:endParaRPr lang="fi-FI" sz="1200" b="1" i="1" dirty="0">
              <a:solidFill>
                <a:srgbClr val="EE3D8A"/>
              </a:solidFill>
              <a:latin typeface="Tahoma" panose="020B0604030504040204" pitchFamily="34" charset="0"/>
              <a:ea typeface="Tahoma" panose="020B0604030504040204" pitchFamily="34" charset="0"/>
              <a:cs typeface="Tahoma" panose="020B0604030504040204" pitchFamily="34" charset="0"/>
            </a:endParaRPr>
          </a:p>
        </p:txBody>
      </p:sp>
      <p:sp>
        <p:nvSpPr>
          <p:cNvPr id="66" name="object 16"/>
          <p:cNvSpPr txBox="1"/>
          <p:nvPr/>
        </p:nvSpPr>
        <p:spPr>
          <a:xfrm>
            <a:off x="2777833" y="9528776"/>
            <a:ext cx="4080510" cy="501650"/>
          </a:xfrm>
          <a:prstGeom prst="rect">
            <a:avLst/>
          </a:prstGeom>
        </p:spPr>
        <p:txBody>
          <a:bodyPr vert="horz" wrap="square" lIns="0" tIns="0" rIns="0" bIns="0" rtlCol="0">
            <a:spAutoFit/>
          </a:bodyPr>
          <a:lstStyle/>
          <a:p>
            <a:pPr algn="ctr">
              <a:lnSpc>
                <a:spcPct val="100000"/>
              </a:lnSpc>
            </a:pPr>
            <a:r>
              <a:rPr sz="750" b="1" spc="-60" dirty="0">
                <a:solidFill>
                  <a:srgbClr val="231F20"/>
                </a:solidFill>
                <a:latin typeface="NewJuneBold"/>
                <a:cs typeface="NewJuneBold"/>
              </a:rPr>
              <a:t>V</a:t>
            </a:r>
            <a:r>
              <a:rPr sz="750" b="1" spc="-30" dirty="0">
                <a:solidFill>
                  <a:srgbClr val="231F20"/>
                </a:solidFill>
                <a:latin typeface="NewJuneBold"/>
                <a:cs typeface="NewJuneBold"/>
              </a:rPr>
              <a:t>alinnaiset</a:t>
            </a:r>
            <a:r>
              <a:rPr sz="750" b="1" spc="-25" dirty="0">
                <a:solidFill>
                  <a:srgbClr val="231F20"/>
                </a:solidFill>
                <a:latin typeface="NewJuneBold"/>
                <a:cs typeface="NewJuneBold"/>
              </a:rPr>
              <a:t> </a:t>
            </a:r>
            <a:r>
              <a:rPr sz="750" b="1" spc="-30" dirty="0">
                <a:solidFill>
                  <a:srgbClr val="231F20"/>
                </a:solidFill>
                <a:latin typeface="NewJuneBold"/>
                <a:cs typeface="NewJuneBold"/>
              </a:rPr>
              <a:t>ammattiopinnot:</a:t>
            </a:r>
            <a:r>
              <a:rPr sz="750" b="1" spc="-25" dirty="0">
                <a:solidFill>
                  <a:srgbClr val="231F20"/>
                </a:solidFill>
                <a:latin typeface="NewJuneBold"/>
                <a:cs typeface="NewJuneBold"/>
              </a:rPr>
              <a:t> </a:t>
            </a:r>
            <a:r>
              <a:rPr sz="750" b="1" spc="-30" dirty="0">
                <a:solidFill>
                  <a:srgbClr val="231F20"/>
                </a:solidFill>
                <a:latin typeface="NewJuneBold"/>
                <a:cs typeface="NewJuneBold"/>
              </a:rPr>
              <a:t>esimerkiksi</a:t>
            </a:r>
            <a:r>
              <a:rPr sz="750" b="1" spc="-25" dirty="0">
                <a:solidFill>
                  <a:srgbClr val="231F20"/>
                </a:solidFill>
                <a:latin typeface="NewJuneBold"/>
                <a:cs typeface="NewJuneBold"/>
              </a:rPr>
              <a:t> </a:t>
            </a:r>
            <a:r>
              <a:rPr sz="750" b="1" spc="-30" dirty="0">
                <a:solidFill>
                  <a:srgbClr val="231F20"/>
                </a:solidFill>
                <a:latin typeface="NewJuneBold"/>
                <a:cs typeface="NewJuneBold"/>
              </a:rPr>
              <a:t>Akuutisti</a:t>
            </a:r>
            <a:r>
              <a:rPr sz="750" b="1" spc="-25" dirty="0">
                <a:solidFill>
                  <a:srgbClr val="231F20"/>
                </a:solidFill>
                <a:latin typeface="NewJuneBold"/>
                <a:cs typeface="NewJuneBold"/>
              </a:rPr>
              <a:t> sairaan </a:t>
            </a:r>
            <a:r>
              <a:rPr sz="750" b="1" spc="-30" dirty="0">
                <a:solidFill>
                  <a:srgbClr val="231F20"/>
                </a:solidFill>
                <a:latin typeface="NewJuneBold"/>
                <a:cs typeface="NewJuneBold"/>
              </a:rPr>
              <a:t>hoi</a:t>
            </a:r>
            <a:r>
              <a:rPr sz="750" b="1" spc="-35" dirty="0">
                <a:solidFill>
                  <a:srgbClr val="231F20"/>
                </a:solidFill>
                <a:latin typeface="NewJuneBold"/>
                <a:cs typeface="NewJuneBold"/>
              </a:rPr>
              <a:t>t</a:t>
            </a:r>
            <a:r>
              <a:rPr sz="750" b="1" spc="-30" dirty="0">
                <a:solidFill>
                  <a:srgbClr val="231F20"/>
                </a:solidFill>
                <a:latin typeface="NewJuneBold"/>
                <a:cs typeface="NewJuneBold"/>
              </a:rPr>
              <a:t>oty</a:t>
            </a:r>
            <a:r>
              <a:rPr sz="750" b="1" spc="-45" dirty="0">
                <a:solidFill>
                  <a:srgbClr val="231F20"/>
                </a:solidFill>
                <a:latin typeface="NewJuneBold"/>
                <a:cs typeface="NewJuneBold"/>
              </a:rPr>
              <a:t>ö</a:t>
            </a:r>
            <a:r>
              <a:rPr sz="750" b="1" spc="-25" dirty="0">
                <a:solidFill>
                  <a:srgbClr val="231F20"/>
                </a:solidFill>
                <a:latin typeface="NewJuneBold"/>
                <a:cs typeface="NewJuneBold"/>
              </a:rPr>
              <a:t>, </a:t>
            </a:r>
            <a:r>
              <a:rPr sz="750" b="1" spc="-45" dirty="0">
                <a:solidFill>
                  <a:srgbClr val="231F20"/>
                </a:solidFill>
                <a:latin typeface="NewJuneBold"/>
                <a:cs typeface="NewJuneBold"/>
              </a:rPr>
              <a:t>C</a:t>
            </a:r>
            <a:r>
              <a:rPr sz="750" b="1" spc="-30" dirty="0">
                <a:solidFill>
                  <a:srgbClr val="231F20"/>
                </a:solidFill>
                <a:latin typeface="NewJuneBold"/>
                <a:cs typeface="NewJuneBold"/>
              </a:rPr>
              <a:t>ommunity</a:t>
            </a:r>
            <a:endParaRPr sz="750">
              <a:latin typeface="NewJuneBold"/>
              <a:cs typeface="NewJuneBold"/>
            </a:endParaRPr>
          </a:p>
          <a:p>
            <a:pPr marL="12700" marR="5080" algn="ctr">
              <a:lnSpc>
                <a:spcPct val="111100"/>
              </a:lnSpc>
            </a:pPr>
            <a:r>
              <a:rPr sz="750" b="1" spc="-30" dirty="0">
                <a:solidFill>
                  <a:srgbClr val="231F20"/>
                </a:solidFill>
                <a:latin typeface="NewJuneBold"/>
                <a:cs typeface="NewJuneBold"/>
              </a:rPr>
              <a:t>co-creation</a:t>
            </a:r>
            <a:r>
              <a:rPr sz="750" b="1" spc="-25" dirty="0">
                <a:solidFill>
                  <a:srgbClr val="231F20"/>
                </a:solidFill>
                <a:latin typeface="NewJuneBold"/>
                <a:cs typeface="NewJuneBold"/>
              </a:rPr>
              <a:t> </a:t>
            </a:r>
            <a:r>
              <a:rPr sz="750" b="1" spc="-30" dirty="0">
                <a:solidFill>
                  <a:srgbClr val="231F20"/>
                </a:solidFill>
                <a:latin typeface="NewJuneBold"/>
                <a:cs typeface="NewJuneBold"/>
              </a:rPr>
              <a:t>modelling,</a:t>
            </a:r>
            <a:r>
              <a:rPr sz="750" b="1" spc="-25" dirty="0">
                <a:solidFill>
                  <a:srgbClr val="231F20"/>
                </a:solidFill>
                <a:latin typeface="NewJuneBold"/>
                <a:cs typeface="NewJuneBold"/>
              </a:rPr>
              <a:t> Mielen</a:t>
            </a:r>
            <a:r>
              <a:rPr sz="750" b="1" spc="-35" dirty="0">
                <a:solidFill>
                  <a:srgbClr val="231F20"/>
                </a:solidFill>
                <a:latin typeface="NewJuneBold"/>
                <a:cs typeface="NewJuneBold"/>
              </a:rPr>
              <a:t>t</a:t>
            </a:r>
            <a:r>
              <a:rPr sz="750" b="1" spc="-25" dirty="0">
                <a:solidFill>
                  <a:srgbClr val="231F20"/>
                </a:solidFill>
                <a:latin typeface="NewJuneBold"/>
                <a:cs typeface="NewJuneBold"/>
              </a:rPr>
              <a:t>er</a:t>
            </a:r>
            <a:r>
              <a:rPr sz="750" b="1" spc="-40" dirty="0">
                <a:solidFill>
                  <a:srgbClr val="231F20"/>
                </a:solidFill>
                <a:latin typeface="NewJuneBold"/>
                <a:cs typeface="NewJuneBold"/>
              </a:rPr>
              <a:t>v</a:t>
            </a:r>
            <a:r>
              <a:rPr sz="750" b="1" spc="-30" dirty="0">
                <a:solidFill>
                  <a:srgbClr val="231F20"/>
                </a:solidFill>
                <a:latin typeface="NewJuneBold"/>
                <a:cs typeface="NewJuneBold"/>
              </a:rPr>
              <a:t>eys-</a:t>
            </a:r>
            <a:r>
              <a:rPr sz="750" b="1" spc="-25" dirty="0">
                <a:solidFill>
                  <a:srgbClr val="231F20"/>
                </a:solidFill>
                <a:latin typeface="NewJuneBold"/>
                <a:cs typeface="NewJuneBold"/>
              </a:rPr>
              <a:t> ja päihdety</a:t>
            </a:r>
            <a:r>
              <a:rPr sz="750" b="1" spc="-45" dirty="0">
                <a:solidFill>
                  <a:srgbClr val="231F20"/>
                </a:solidFill>
                <a:latin typeface="NewJuneBold"/>
                <a:cs typeface="NewJuneBold"/>
              </a:rPr>
              <a:t>ö</a:t>
            </a:r>
            <a:r>
              <a:rPr sz="750" b="1" spc="-25" dirty="0">
                <a:solidFill>
                  <a:srgbClr val="231F20"/>
                </a:solidFill>
                <a:latin typeface="NewJuneBold"/>
                <a:cs typeface="NewJuneBold"/>
              </a:rPr>
              <a:t>, </a:t>
            </a:r>
            <a:r>
              <a:rPr sz="750" b="1" spc="-45" dirty="0">
                <a:solidFill>
                  <a:srgbClr val="231F20"/>
                </a:solidFill>
                <a:latin typeface="NewJuneBold"/>
                <a:cs typeface="NewJuneBold"/>
              </a:rPr>
              <a:t>P</a:t>
            </a:r>
            <a:r>
              <a:rPr sz="750" b="1" spc="-30" dirty="0">
                <a:solidFill>
                  <a:srgbClr val="231F20"/>
                </a:solidFill>
                <a:latin typeface="NewJuneBold"/>
                <a:cs typeface="NewJuneBold"/>
              </a:rPr>
              <a:t>erioperatiivinen</a:t>
            </a:r>
            <a:r>
              <a:rPr sz="750" b="1" spc="-25" dirty="0">
                <a:solidFill>
                  <a:srgbClr val="231F20"/>
                </a:solidFill>
                <a:latin typeface="NewJuneBold"/>
                <a:cs typeface="NewJuneBold"/>
              </a:rPr>
              <a:t> </a:t>
            </a:r>
            <a:r>
              <a:rPr sz="750" b="1" spc="-30" dirty="0">
                <a:solidFill>
                  <a:srgbClr val="231F20"/>
                </a:solidFill>
                <a:latin typeface="NewJuneBold"/>
                <a:cs typeface="NewJuneBold"/>
              </a:rPr>
              <a:t>hoi</a:t>
            </a:r>
            <a:r>
              <a:rPr sz="750" b="1" spc="-35" dirty="0">
                <a:solidFill>
                  <a:srgbClr val="231F20"/>
                </a:solidFill>
                <a:latin typeface="NewJuneBold"/>
                <a:cs typeface="NewJuneBold"/>
              </a:rPr>
              <a:t>t</a:t>
            </a:r>
            <a:r>
              <a:rPr sz="750" b="1" spc="-30" dirty="0">
                <a:solidFill>
                  <a:srgbClr val="231F20"/>
                </a:solidFill>
                <a:latin typeface="NewJuneBold"/>
                <a:cs typeface="NewJuneBold"/>
              </a:rPr>
              <a:t>oty</a:t>
            </a:r>
            <a:r>
              <a:rPr sz="750" b="1" spc="-55" dirty="0">
                <a:solidFill>
                  <a:srgbClr val="231F20"/>
                </a:solidFill>
                <a:latin typeface="NewJuneBold"/>
                <a:cs typeface="NewJuneBold"/>
              </a:rPr>
              <a:t>ö</a:t>
            </a:r>
            <a:r>
              <a:rPr sz="750" b="1" spc="-25" dirty="0">
                <a:solidFill>
                  <a:srgbClr val="231F20"/>
                </a:solidFill>
                <a:latin typeface="NewJuneBold"/>
                <a:cs typeface="NewJuneBold"/>
              </a:rPr>
              <a:t>. </a:t>
            </a:r>
            <a:r>
              <a:rPr sz="750" b="1" spc="-100" dirty="0">
                <a:solidFill>
                  <a:srgbClr val="231F20"/>
                </a:solidFill>
                <a:latin typeface="NewJuneBold"/>
                <a:cs typeface="NewJuneBold"/>
              </a:rPr>
              <a:t>T</a:t>
            </a:r>
            <a:r>
              <a:rPr sz="750" b="1" spc="-25" dirty="0">
                <a:solidFill>
                  <a:srgbClr val="231F20"/>
                </a:solidFill>
                <a:latin typeface="NewJuneBold"/>
                <a:cs typeface="NewJuneBold"/>
              </a:rPr>
              <a:t>er</a:t>
            </a:r>
            <a:r>
              <a:rPr sz="750" b="1" spc="-40" dirty="0">
                <a:solidFill>
                  <a:srgbClr val="231F20"/>
                </a:solidFill>
                <a:latin typeface="NewJuneBold"/>
                <a:cs typeface="NewJuneBold"/>
              </a:rPr>
              <a:t>v</a:t>
            </a:r>
            <a:r>
              <a:rPr sz="750" b="1" spc="-30" dirty="0">
                <a:solidFill>
                  <a:srgbClr val="231F20"/>
                </a:solidFill>
                <a:latin typeface="NewJuneBold"/>
                <a:cs typeface="NewJuneBold"/>
              </a:rPr>
              <a:t>eyden</a:t>
            </a:r>
            <a:r>
              <a:rPr sz="750" b="1" spc="-25" dirty="0">
                <a:solidFill>
                  <a:srgbClr val="231F20"/>
                </a:solidFill>
                <a:latin typeface="NewJuneBold"/>
                <a:cs typeface="NewJuneBold"/>
              </a:rPr>
              <a:t> edistäminen ja </a:t>
            </a:r>
            <a:r>
              <a:rPr sz="750" b="1" spc="-30" dirty="0">
                <a:solidFill>
                  <a:srgbClr val="231F20"/>
                </a:solidFill>
                <a:latin typeface="NewJuneBold"/>
                <a:cs typeface="NewJuneBold"/>
              </a:rPr>
              <a:t>potilaan</a:t>
            </a:r>
            <a:r>
              <a:rPr sz="750" b="1" spc="-25" dirty="0">
                <a:solidFill>
                  <a:srgbClr val="231F20"/>
                </a:solidFill>
                <a:latin typeface="NewJuneBold"/>
                <a:cs typeface="NewJuneBold"/>
              </a:rPr>
              <a:t> </a:t>
            </a:r>
            <a:r>
              <a:rPr sz="750" b="1" spc="-30" dirty="0">
                <a:solidFill>
                  <a:srgbClr val="231F20"/>
                </a:solidFill>
                <a:latin typeface="NewJuneBold"/>
                <a:cs typeface="NewJuneBold"/>
              </a:rPr>
              <a:t>ohjauksen</a:t>
            </a:r>
            <a:r>
              <a:rPr sz="750" b="1" spc="-25" dirty="0">
                <a:solidFill>
                  <a:srgbClr val="231F20"/>
                </a:solidFill>
                <a:latin typeface="NewJuneBold"/>
                <a:cs typeface="NewJuneBold"/>
              </a:rPr>
              <a:t> </a:t>
            </a:r>
            <a:r>
              <a:rPr sz="750" b="1" spc="-30" dirty="0">
                <a:solidFill>
                  <a:srgbClr val="231F20"/>
                </a:solidFill>
                <a:latin typeface="NewJuneBold"/>
                <a:cs typeface="NewJuneBold"/>
              </a:rPr>
              <a:t>työmene</a:t>
            </a:r>
            <a:r>
              <a:rPr sz="750" b="1" spc="-35" dirty="0">
                <a:solidFill>
                  <a:srgbClr val="231F20"/>
                </a:solidFill>
                <a:latin typeface="NewJuneBold"/>
                <a:cs typeface="NewJuneBold"/>
              </a:rPr>
              <a:t>t</a:t>
            </a:r>
            <a:r>
              <a:rPr sz="750" b="1" spc="-30" dirty="0">
                <a:solidFill>
                  <a:srgbClr val="231F20"/>
                </a:solidFill>
                <a:latin typeface="NewJuneBold"/>
                <a:cs typeface="NewJuneBold"/>
              </a:rPr>
              <a:t>elmät,</a:t>
            </a:r>
            <a:r>
              <a:rPr sz="750" b="1" spc="-25" dirty="0">
                <a:solidFill>
                  <a:srgbClr val="231F20"/>
                </a:solidFill>
                <a:latin typeface="NewJuneBold"/>
                <a:cs typeface="NewJuneBold"/>
              </a:rPr>
              <a:t> </a:t>
            </a:r>
            <a:r>
              <a:rPr sz="750" b="1" spc="-35" dirty="0">
                <a:solidFill>
                  <a:srgbClr val="231F20"/>
                </a:solidFill>
                <a:latin typeface="NewJuneBold"/>
                <a:cs typeface="NewJuneBold"/>
              </a:rPr>
              <a:t>Ment</a:t>
            </a:r>
            <a:r>
              <a:rPr sz="750" b="1" spc="-25" dirty="0">
                <a:solidFill>
                  <a:srgbClr val="231F20"/>
                </a:solidFill>
                <a:latin typeface="NewJuneBold"/>
                <a:cs typeface="NewJuneBold"/>
              </a:rPr>
              <a:t>orointi ja opis</a:t>
            </a:r>
            <a:r>
              <a:rPr sz="750" b="1" spc="-45" dirty="0">
                <a:solidFill>
                  <a:srgbClr val="231F20"/>
                </a:solidFill>
                <a:latin typeface="NewJuneBold"/>
                <a:cs typeface="NewJuneBold"/>
              </a:rPr>
              <a:t>k</a:t>
            </a:r>
            <a:r>
              <a:rPr sz="750" b="1" spc="-25" dirty="0">
                <a:solidFill>
                  <a:srgbClr val="231F20"/>
                </a:solidFill>
                <a:latin typeface="NewJuneBold"/>
                <a:cs typeface="NewJuneBold"/>
              </a:rPr>
              <a:t>elijan </a:t>
            </a:r>
            <a:r>
              <a:rPr sz="750" b="1" spc="-30" dirty="0">
                <a:solidFill>
                  <a:srgbClr val="231F20"/>
                </a:solidFill>
                <a:latin typeface="NewJuneBold"/>
                <a:cs typeface="NewJuneBold"/>
              </a:rPr>
              <a:t>ohjaus,</a:t>
            </a:r>
            <a:r>
              <a:rPr sz="750" b="1" spc="-15" dirty="0">
                <a:solidFill>
                  <a:srgbClr val="231F20"/>
                </a:solidFill>
                <a:latin typeface="NewJuneBold"/>
                <a:cs typeface="NewJuneBold"/>
              </a:rPr>
              <a:t> </a:t>
            </a:r>
            <a:r>
              <a:rPr sz="750" b="1" spc="-30" dirty="0">
                <a:solidFill>
                  <a:srgbClr val="231F20"/>
                </a:solidFill>
                <a:latin typeface="NewJuneBold"/>
                <a:cs typeface="NewJuneBold"/>
              </a:rPr>
              <a:t>Haas</a:t>
            </a:r>
            <a:r>
              <a:rPr sz="750" b="1" spc="-35" dirty="0">
                <a:solidFill>
                  <a:srgbClr val="231F20"/>
                </a:solidFill>
                <a:latin typeface="NewJuneBold"/>
                <a:cs typeface="NewJuneBold"/>
              </a:rPr>
              <a:t>t</a:t>
            </a:r>
            <a:r>
              <a:rPr sz="750" b="1" spc="-25" dirty="0">
                <a:solidFill>
                  <a:srgbClr val="231F20"/>
                </a:solidFill>
                <a:latin typeface="NewJuneBold"/>
                <a:cs typeface="NewJuneBold"/>
              </a:rPr>
              <a:t>eelliset</a:t>
            </a:r>
            <a:r>
              <a:rPr sz="750" b="1" dirty="0">
                <a:solidFill>
                  <a:srgbClr val="231F20"/>
                </a:solidFill>
                <a:latin typeface="NewJuneBold"/>
                <a:cs typeface="NewJuneBold"/>
              </a:rPr>
              <a:t> </a:t>
            </a:r>
            <a:r>
              <a:rPr sz="750" b="1" spc="-45" dirty="0">
                <a:solidFill>
                  <a:srgbClr val="231F20"/>
                </a:solidFill>
                <a:latin typeface="NewJuneBold"/>
                <a:cs typeface="NewJuneBold"/>
              </a:rPr>
              <a:t> </a:t>
            </a:r>
            <a:r>
              <a:rPr sz="750" b="1" spc="-30" dirty="0">
                <a:solidFill>
                  <a:srgbClr val="231F20"/>
                </a:solidFill>
                <a:latin typeface="NewJuneBold"/>
                <a:cs typeface="NewJuneBold"/>
              </a:rPr>
              <a:t>potilastilan</a:t>
            </a:r>
            <a:r>
              <a:rPr sz="750" b="1" spc="-35" dirty="0">
                <a:solidFill>
                  <a:srgbClr val="231F20"/>
                </a:solidFill>
                <a:latin typeface="NewJuneBold"/>
                <a:cs typeface="NewJuneBold"/>
              </a:rPr>
              <a:t>t</a:t>
            </a:r>
            <a:r>
              <a:rPr sz="750" b="1" spc="-30" dirty="0">
                <a:solidFill>
                  <a:srgbClr val="231F20"/>
                </a:solidFill>
                <a:latin typeface="NewJuneBold"/>
                <a:cs typeface="NewJuneBold"/>
              </a:rPr>
              <a:t>eet</a:t>
            </a:r>
            <a:endParaRPr sz="750">
              <a:latin typeface="NewJuneBold"/>
              <a:cs typeface="NewJuneBold"/>
            </a:endParaRPr>
          </a:p>
        </p:txBody>
      </p:sp>
      <p:sp>
        <p:nvSpPr>
          <p:cNvPr id="67" name="object 31"/>
          <p:cNvSpPr txBox="1"/>
          <p:nvPr/>
        </p:nvSpPr>
        <p:spPr>
          <a:xfrm>
            <a:off x="2639521" y="9106551"/>
            <a:ext cx="2961640" cy="165735"/>
          </a:xfrm>
          <a:prstGeom prst="rect">
            <a:avLst/>
          </a:prstGeom>
        </p:spPr>
        <p:txBody>
          <a:bodyPr vert="horz" wrap="square" lIns="0" tIns="0" rIns="0" bIns="0" rtlCol="0">
            <a:spAutoFit/>
          </a:bodyPr>
          <a:lstStyle/>
          <a:p>
            <a:pPr marL="12700">
              <a:lnSpc>
                <a:spcPct val="100000"/>
              </a:lnSpc>
            </a:pPr>
            <a:r>
              <a:rPr sz="1100" b="1" spc="-40" dirty="0">
                <a:solidFill>
                  <a:srgbClr val="EE3D8A"/>
                </a:solidFill>
                <a:latin typeface="NewJuneBold"/>
                <a:cs typeface="NewJuneBold"/>
              </a:rPr>
              <a:t>Hoi</a:t>
            </a:r>
            <a:r>
              <a:rPr sz="1100" b="1" spc="-50" dirty="0">
                <a:solidFill>
                  <a:srgbClr val="EE3D8A"/>
                </a:solidFill>
                <a:latin typeface="NewJuneBold"/>
                <a:cs typeface="NewJuneBold"/>
              </a:rPr>
              <a:t>t</a:t>
            </a:r>
            <a:r>
              <a:rPr sz="1100" b="1" spc="-40" dirty="0">
                <a:solidFill>
                  <a:srgbClr val="EE3D8A"/>
                </a:solidFill>
                <a:latin typeface="NewJuneBold"/>
                <a:cs typeface="NewJuneBold"/>
              </a:rPr>
              <a:t>otyön</a:t>
            </a:r>
            <a:r>
              <a:rPr sz="1100" b="1" spc="-35" dirty="0">
                <a:solidFill>
                  <a:srgbClr val="EE3D8A"/>
                </a:solidFill>
                <a:latin typeface="NewJuneBold"/>
                <a:cs typeface="NewJuneBold"/>
              </a:rPr>
              <a:t> </a:t>
            </a:r>
            <a:r>
              <a:rPr sz="1100" b="1" spc="-40" dirty="0">
                <a:solidFill>
                  <a:srgbClr val="EE3D8A"/>
                </a:solidFill>
                <a:latin typeface="NewJuneBold"/>
                <a:cs typeface="NewJuneBold"/>
              </a:rPr>
              <a:t>s</a:t>
            </a:r>
            <a:r>
              <a:rPr sz="1100" b="1" spc="-60" dirty="0">
                <a:solidFill>
                  <a:srgbClr val="EE3D8A"/>
                </a:solidFill>
                <a:latin typeface="NewJuneBold"/>
                <a:cs typeface="NewJuneBold"/>
              </a:rPr>
              <a:t>ov</a:t>
            </a:r>
            <a:r>
              <a:rPr sz="1100" b="1" spc="-40" dirty="0">
                <a:solidFill>
                  <a:srgbClr val="EE3D8A"/>
                </a:solidFill>
                <a:latin typeface="NewJuneBold"/>
                <a:cs typeface="NewJuneBold"/>
              </a:rPr>
              <a:t>eltaminen</a:t>
            </a:r>
            <a:r>
              <a:rPr sz="1100" b="1" spc="-35" dirty="0">
                <a:solidFill>
                  <a:srgbClr val="EE3D8A"/>
                </a:solidFill>
                <a:latin typeface="NewJuneBold"/>
                <a:cs typeface="NewJuneBold"/>
              </a:rPr>
              <a:t> </a:t>
            </a:r>
            <a:r>
              <a:rPr sz="1100" b="1" spc="-40" dirty="0">
                <a:solidFill>
                  <a:srgbClr val="EE3D8A"/>
                </a:solidFill>
                <a:latin typeface="NewJuneBold"/>
                <a:cs typeface="NewJuneBold"/>
              </a:rPr>
              <a:t>eri</a:t>
            </a:r>
            <a:r>
              <a:rPr sz="1100" b="1" spc="-35" dirty="0">
                <a:solidFill>
                  <a:srgbClr val="EE3D8A"/>
                </a:solidFill>
                <a:latin typeface="NewJuneBold"/>
                <a:cs typeface="NewJuneBold"/>
              </a:rPr>
              <a:t> </a:t>
            </a:r>
            <a:r>
              <a:rPr sz="1100" b="1" spc="-55" dirty="0">
                <a:solidFill>
                  <a:srgbClr val="EE3D8A"/>
                </a:solidFill>
                <a:latin typeface="NewJuneBold"/>
                <a:cs typeface="NewJuneBold"/>
              </a:rPr>
              <a:t>t</a:t>
            </a:r>
            <a:r>
              <a:rPr sz="1100" b="1" spc="-40" dirty="0">
                <a:solidFill>
                  <a:srgbClr val="EE3D8A"/>
                </a:solidFill>
                <a:latin typeface="NewJuneBold"/>
                <a:cs typeface="NewJuneBold"/>
              </a:rPr>
              <a:t>oiminta-alueilla</a:t>
            </a:r>
            <a:endParaRPr sz="1100">
              <a:latin typeface="NewJuneBold"/>
              <a:cs typeface="NewJuneBold"/>
            </a:endParaRPr>
          </a:p>
        </p:txBody>
      </p:sp>
      <p:sp>
        <p:nvSpPr>
          <p:cNvPr id="68" name="Rectangle 67"/>
          <p:cNvSpPr/>
          <p:nvPr/>
        </p:nvSpPr>
        <p:spPr>
          <a:xfrm>
            <a:off x="2492417" y="8547809"/>
            <a:ext cx="4812030" cy="1586791"/>
          </a:xfrm>
          <a:prstGeom prst="rect">
            <a:avLst/>
          </a:prstGeom>
          <a:solidFill>
            <a:srgbClr val="DDDDD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dirty="0"/>
          </a:p>
        </p:txBody>
      </p:sp>
      <p:sp>
        <p:nvSpPr>
          <p:cNvPr id="69" name="TextBox 68"/>
          <p:cNvSpPr txBox="1"/>
          <p:nvPr/>
        </p:nvSpPr>
        <p:spPr>
          <a:xfrm>
            <a:off x="2564040" y="8599094"/>
            <a:ext cx="3241593" cy="276999"/>
          </a:xfrm>
          <a:prstGeom prst="rect">
            <a:avLst/>
          </a:prstGeom>
          <a:noFill/>
        </p:spPr>
        <p:txBody>
          <a:bodyPr wrap="none" rtlCol="0">
            <a:spAutoFit/>
          </a:bodyPr>
          <a:lstStyle/>
          <a:p>
            <a:r>
              <a:rPr lang="fi-FI" sz="1200" b="1" i="1" dirty="0" err="1" smtClean="0">
                <a:solidFill>
                  <a:srgbClr val="EE3D8A"/>
                </a:solidFill>
                <a:latin typeface="Tahoma" panose="020B0604030504040204" pitchFamily="34" charset="0"/>
                <a:ea typeface="Tahoma" panose="020B0604030504040204" pitchFamily="34" charset="0"/>
                <a:cs typeface="Tahoma" panose="020B0604030504040204" pitchFamily="34" charset="0"/>
              </a:rPr>
              <a:t>Introduction</a:t>
            </a:r>
            <a:r>
              <a:rPr lang="fi-FI" sz="1200" b="1" i="1" dirty="0" smtClean="0">
                <a:solidFill>
                  <a:srgbClr val="EE3D8A"/>
                </a:solidFill>
                <a:latin typeface="Tahoma" panose="020B0604030504040204" pitchFamily="34" charset="0"/>
                <a:ea typeface="Tahoma" panose="020B0604030504040204" pitchFamily="34" charset="0"/>
                <a:cs typeface="Tahoma" panose="020B0604030504040204" pitchFamily="34" charset="0"/>
              </a:rPr>
              <a:t> to </a:t>
            </a:r>
            <a:r>
              <a:rPr lang="fi-FI" sz="1200" b="1" i="1" dirty="0" err="1" smtClean="0">
                <a:solidFill>
                  <a:srgbClr val="EE3D8A"/>
                </a:solidFill>
                <a:latin typeface="Tahoma" panose="020B0604030504040204" pitchFamily="34" charset="0"/>
                <a:ea typeface="Tahoma" panose="020B0604030504040204" pitchFamily="34" charset="0"/>
                <a:cs typeface="Tahoma" panose="020B0604030504040204" pitchFamily="34" charset="0"/>
              </a:rPr>
              <a:t>Mechanical</a:t>
            </a:r>
            <a:r>
              <a:rPr lang="fi-FI" sz="1200" b="1" i="1" dirty="0" smtClean="0">
                <a:solidFill>
                  <a:srgbClr val="EE3D8A"/>
                </a:solidFill>
                <a:latin typeface="Tahoma" panose="020B0604030504040204" pitchFamily="34" charset="0"/>
                <a:ea typeface="Tahoma" panose="020B0604030504040204" pitchFamily="34" charset="0"/>
                <a:cs typeface="Tahoma" panose="020B0604030504040204" pitchFamily="34" charset="0"/>
              </a:rPr>
              <a:t> Engineering</a:t>
            </a:r>
            <a:endParaRPr lang="fi-FI" sz="1200" b="1" i="1" dirty="0">
              <a:solidFill>
                <a:srgbClr val="EE3D8A"/>
              </a:solidFill>
              <a:latin typeface="Tahoma" panose="020B0604030504040204" pitchFamily="34" charset="0"/>
              <a:ea typeface="Tahoma" panose="020B0604030504040204" pitchFamily="34" charset="0"/>
              <a:cs typeface="Tahoma" panose="020B0604030504040204" pitchFamily="34" charset="0"/>
            </a:endParaRPr>
          </a:p>
        </p:txBody>
      </p:sp>
      <p:sp>
        <p:nvSpPr>
          <p:cNvPr id="70" name="Rectangle 69"/>
          <p:cNvSpPr/>
          <p:nvPr/>
        </p:nvSpPr>
        <p:spPr>
          <a:xfrm>
            <a:off x="2539030" y="8929427"/>
            <a:ext cx="4626019" cy="35944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800" b="1" dirty="0">
                <a:solidFill>
                  <a:schemeClr val="tx1"/>
                </a:solidFill>
                <a:latin typeface="Tahoma" panose="020B0604030504040204" pitchFamily="34" charset="0"/>
                <a:ea typeface="Tahoma" panose="020B0604030504040204" pitchFamily="34" charset="0"/>
                <a:cs typeface="Tahoma" panose="020B0604030504040204" pitchFamily="34" charset="0"/>
              </a:rPr>
              <a:t>Basics of project planning and working in projects, </a:t>
            </a:r>
            <a:r>
              <a:rPr lang="en-US" sz="800" b="1" dirty="0" smtClean="0">
                <a:solidFill>
                  <a:schemeClr val="tx1"/>
                </a:solidFill>
                <a:latin typeface="Tahoma" panose="020B0604030504040204" pitchFamily="34" charset="0"/>
                <a:ea typeface="Tahoma" panose="020B0604030504040204" pitchFamily="34" charset="0"/>
                <a:cs typeface="Tahoma" panose="020B0604030504040204" pitchFamily="34" charset="0"/>
              </a:rPr>
              <a:t>Mathematics </a:t>
            </a:r>
            <a:r>
              <a:rPr lang="en-US" sz="800" b="1" dirty="0">
                <a:solidFill>
                  <a:schemeClr val="tx1"/>
                </a:solidFill>
                <a:latin typeface="Tahoma" panose="020B0604030504040204" pitchFamily="34" charset="0"/>
                <a:ea typeface="Tahoma" panose="020B0604030504040204" pitchFamily="34" charset="0"/>
                <a:cs typeface="Tahoma" panose="020B0604030504040204" pitchFamily="34" charset="0"/>
              </a:rPr>
              <a:t>and natural </a:t>
            </a:r>
            <a:r>
              <a:rPr lang="en-US" sz="800" b="1" dirty="0" smtClean="0">
                <a:solidFill>
                  <a:schemeClr val="tx1"/>
                </a:solidFill>
                <a:latin typeface="Tahoma" panose="020B0604030504040204" pitchFamily="34" charset="0"/>
                <a:ea typeface="Tahoma" panose="020B0604030504040204" pitchFamily="34" charset="0"/>
                <a:cs typeface="Tahoma" panose="020B0604030504040204" pitchFamily="34" charset="0"/>
              </a:rPr>
              <a:t>sciences, Teamwork and Leadership.</a:t>
            </a:r>
            <a:endParaRPr lang="en-US" sz="800" b="1" dirty="0">
              <a:solidFill>
                <a:schemeClr val="tx1"/>
              </a:solidFill>
              <a:latin typeface="Tahoma" panose="020B0604030504040204" pitchFamily="34" charset="0"/>
              <a:ea typeface="Tahoma" panose="020B0604030504040204" pitchFamily="34" charset="0"/>
              <a:cs typeface="Tahoma" panose="020B0604030504040204" pitchFamily="34" charset="0"/>
            </a:endParaRPr>
          </a:p>
        </p:txBody>
      </p:sp>
      <p:sp>
        <p:nvSpPr>
          <p:cNvPr id="71" name="Rectangle 70"/>
          <p:cNvSpPr/>
          <p:nvPr/>
        </p:nvSpPr>
        <p:spPr>
          <a:xfrm>
            <a:off x="2585422" y="9622615"/>
            <a:ext cx="4626019" cy="43815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800" b="1" dirty="0" smtClean="0">
                <a:solidFill>
                  <a:schemeClr val="tx1"/>
                </a:solidFill>
                <a:latin typeface="Tahoma" panose="020B0604030504040204" pitchFamily="34" charset="0"/>
                <a:ea typeface="Tahoma" panose="020B0604030504040204" pitchFamily="34" charset="0"/>
                <a:cs typeface="Tahoma" panose="020B0604030504040204" pitchFamily="34" charset="0"/>
              </a:rPr>
              <a:t>Mathematics </a:t>
            </a:r>
            <a:r>
              <a:rPr lang="en-US" sz="800" b="1" dirty="0">
                <a:solidFill>
                  <a:schemeClr val="tx1"/>
                </a:solidFill>
                <a:latin typeface="Tahoma" panose="020B0604030504040204" pitchFamily="34" charset="0"/>
                <a:ea typeface="Tahoma" panose="020B0604030504040204" pitchFamily="34" charset="0"/>
                <a:cs typeface="Tahoma" panose="020B0604030504040204" pitchFamily="34" charset="0"/>
              </a:rPr>
              <a:t>and natural </a:t>
            </a:r>
            <a:r>
              <a:rPr lang="en-US" sz="800" b="1" dirty="0" smtClean="0">
                <a:solidFill>
                  <a:schemeClr val="tx1"/>
                </a:solidFill>
                <a:latin typeface="Tahoma" panose="020B0604030504040204" pitchFamily="34" charset="0"/>
                <a:ea typeface="Tahoma" panose="020B0604030504040204" pitchFamily="34" charset="0"/>
                <a:cs typeface="Tahoma" panose="020B0604030504040204" pitchFamily="34" charset="0"/>
              </a:rPr>
              <a:t>sciences, Basics </a:t>
            </a:r>
            <a:r>
              <a:rPr lang="en-US" sz="800" b="1" dirty="0">
                <a:solidFill>
                  <a:schemeClr val="tx1"/>
                </a:solidFill>
                <a:latin typeface="Tahoma" panose="020B0604030504040204" pitchFamily="34" charset="0"/>
                <a:ea typeface="Tahoma" panose="020B0604030504040204" pitchFamily="34" charset="0"/>
                <a:cs typeface="Tahoma" panose="020B0604030504040204" pitchFamily="34" charset="0"/>
              </a:rPr>
              <a:t>of production and product </a:t>
            </a:r>
            <a:r>
              <a:rPr lang="en-US" sz="800" b="1" dirty="0" smtClean="0">
                <a:solidFill>
                  <a:schemeClr val="tx1"/>
                </a:solidFill>
                <a:latin typeface="Tahoma" panose="020B0604030504040204" pitchFamily="34" charset="0"/>
                <a:ea typeface="Tahoma" panose="020B0604030504040204" pitchFamily="34" charset="0"/>
                <a:cs typeface="Tahoma" panose="020B0604030504040204" pitchFamily="34" charset="0"/>
              </a:rPr>
              <a:t>design. </a:t>
            </a:r>
            <a:endParaRPr lang="fi-FI" sz="800" b="1" dirty="0">
              <a:solidFill>
                <a:schemeClr val="tx1"/>
              </a:solidFill>
              <a:latin typeface="Tahoma" panose="020B0604030504040204" pitchFamily="34" charset="0"/>
              <a:ea typeface="Tahoma" panose="020B0604030504040204" pitchFamily="34" charset="0"/>
              <a:cs typeface="Tahoma" panose="020B0604030504040204" pitchFamily="34" charset="0"/>
            </a:endParaRPr>
          </a:p>
        </p:txBody>
      </p:sp>
      <p:sp>
        <p:nvSpPr>
          <p:cNvPr id="72" name="TextBox 71"/>
          <p:cNvSpPr txBox="1"/>
          <p:nvPr/>
        </p:nvSpPr>
        <p:spPr>
          <a:xfrm>
            <a:off x="2550978" y="9293423"/>
            <a:ext cx="1686680" cy="276999"/>
          </a:xfrm>
          <a:prstGeom prst="rect">
            <a:avLst/>
          </a:prstGeom>
          <a:noFill/>
        </p:spPr>
        <p:txBody>
          <a:bodyPr wrap="none" rtlCol="0">
            <a:spAutoFit/>
          </a:bodyPr>
          <a:lstStyle/>
          <a:p>
            <a:r>
              <a:rPr lang="fi-FI" sz="1200" b="1" i="1" dirty="0" err="1" smtClean="0">
                <a:solidFill>
                  <a:srgbClr val="EE3D8A"/>
                </a:solidFill>
                <a:latin typeface="Tahoma" panose="020B0604030504040204" pitchFamily="34" charset="0"/>
                <a:ea typeface="Tahoma" panose="020B0604030504040204" pitchFamily="34" charset="0"/>
                <a:cs typeface="Tahoma" panose="020B0604030504040204" pitchFamily="34" charset="0"/>
              </a:rPr>
              <a:t>Studying</a:t>
            </a:r>
            <a:r>
              <a:rPr lang="fi-FI" sz="1200" b="1" i="1" dirty="0" smtClean="0">
                <a:solidFill>
                  <a:srgbClr val="EE3D8A"/>
                </a:solidFill>
                <a:latin typeface="Tahoma" panose="020B0604030504040204" pitchFamily="34" charset="0"/>
                <a:ea typeface="Tahoma" panose="020B0604030504040204" pitchFamily="34" charset="0"/>
                <a:cs typeface="Tahoma" panose="020B0604030504040204" pitchFamily="34" charset="0"/>
              </a:rPr>
              <a:t> </a:t>
            </a:r>
            <a:r>
              <a:rPr lang="fi-FI" sz="1200" b="1" i="1" dirty="0" err="1" smtClean="0">
                <a:solidFill>
                  <a:srgbClr val="EE3D8A"/>
                </a:solidFill>
                <a:latin typeface="Tahoma" panose="020B0604030504040204" pitchFamily="34" charset="0"/>
                <a:ea typeface="Tahoma" panose="020B0604030504040204" pitchFamily="34" charset="0"/>
                <a:cs typeface="Tahoma" panose="020B0604030504040204" pitchFamily="34" charset="0"/>
              </a:rPr>
              <a:t>the</a:t>
            </a:r>
            <a:r>
              <a:rPr lang="fi-FI" sz="1200" b="1" i="1" dirty="0" smtClean="0">
                <a:solidFill>
                  <a:srgbClr val="EE3D8A"/>
                </a:solidFill>
                <a:latin typeface="Tahoma" panose="020B0604030504040204" pitchFamily="34" charset="0"/>
                <a:ea typeface="Tahoma" panose="020B0604030504040204" pitchFamily="34" charset="0"/>
                <a:cs typeface="Tahoma" panose="020B0604030504040204" pitchFamily="34" charset="0"/>
              </a:rPr>
              <a:t> </a:t>
            </a:r>
            <a:r>
              <a:rPr lang="fi-FI" sz="1200" b="1" i="1" dirty="0" err="1" smtClean="0">
                <a:solidFill>
                  <a:srgbClr val="EE3D8A"/>
                </a:solidFill>
                <a:latin typeface="Tahoma" panose="020B0604030504040204" pitchFamily="34" charset="0"/>
                <a:ea typeface="Tahoma" panose="020B0604030504040204" pitchFamily="34" charset="0"/>
                <a:cs typeface="Tahoma" panose="020B0604030504040204" pitchFamily="34" charset="0"/>
              </a:rPr>
              <a:t>basics</a:t>
            </a:r>
            <a:endParaRPr lang="fi-FI" sz="1200" b="1" i="1" dirty="0">
              <a:solidFill>
                <a:srgbClr val="EE3D8A"/>
              </a:solidFill>
              <a:latin typeface="Tahoma" panose="020B0604030504040204" pitchFamily="34" charset="0"/>
              <a:ea typeface="Tahoma" panose="020B0604030504040204" pitchFamily="34" charset="0"/>
              <a:cs typeface="Tahoma" panose="020B0604030504040204" pitchFamily="34" charset="0"/>
            </a:endParaRPr>
          </a:p>
        </p:txBody>
      </p:sp>
      <p:sp>
        <p:nvSpPr>
          <p:cNvPr id="77" name="TextBox 54"/>
          <p:cNvSpPr txBox="1"/>
          <p:nvPr/>
        </p:nvSpPr>
        <p:spPr>
          <a:xfrm>
            <a:off x="2492251" y="3719541"/>
            <a:ext cx="4683709" cy="276999"/>
          </a:xfrm>
          <a:prstGeom prst="rect">
            <a:avLst/>
          </a:prstGeom>
          <a:noFill/>
        </p:spPr>
        <p:txBody>
          <a:bodyPr wrap="square" rtlCol="0">
            <a:spAutoFit/>
          </a:bodyPr>
          <a:lstStyle/>
          <a:p>
            <a:r>
              <a:rPr lang="fi-FI" sz="1200" b="1" i="1" dirty="0" err="1" smtClean="0">
                <a:solidFill>
                  <a:srgbClr val="EE3D8A"/>
                </a:solidFill>
                <a:latin typeface="Tahoma" panose="020B0604030504040204" pitchFamily="34" charset="0"/>
                <a:ea typeface="Tahoma" panose="020B0604030504040204" pitchFamily="34" charset="0"/>
                <a:cs typeface="Tahoma" panose="020B0604030504040204" pitchFamily="34" charset="0"/>
              </a:rPr>
              <a:t>Applying</a:t>
            </a:r>
            <a:r>
              <a:rPr lang="fi-FI" sz="1200" b="1" i="1" dirty="0" smtClean="0">
                <a:solidFill>
                  <a:srgbClr val="EE3D8A"/>
                </a:solidFill>
                <a:latin typeface="Tahoma" panose="020B0604030504040204" pitchFamily="34" charset="0"/>
                <a:ea typeface="Tahoma" panose="020B0604030504040204" pitchFamily="34" charset="0"/>
                <a:cs typeface="Tahoma" panose="020B0604030504040204" pitchFamily="34" charset="0"/>
              </a:rPr>
              <a:t> Industrial Management know-how </a:t>
            </a:r>
            <a:endParaRPr lang="fi-FI" sz="1200" b="1" i="1" dirty="0">
              <a:solidFill>
                <a:srgbClr val="EE3D8A"/>
              </a:solidFill>
              <a:latin typeface="Tahoma" panose="020B0604030504040204" pitchFamily="34" charset="0"/>
              <a:ea typeface="Tahoma" panose="020B0604030504040204" pitchFamily="34" charset="0"/>
              <a:cs typeface="Tahoma" panose="020B0604030504040204" pitchFamily="34" charset="0"/>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p:properties xmlns:p="http://schemas.microsoft.com/office/2006/metadata/properties" xmlns:xsi="http://www.w3.org/2001/XMLSchema-instance" xmlns:pc="http://schemas.microsoft.com/office/infopath/2007/PartnerControls">
  <documentManagement>
    <_dlc_DocId xmlns="03ca75a4-7525-4fd0-b461-2a607204cfe9">SAVONIA-1373-207</_dlc_DocId>
    <_dlc_DocIdUrl xmlns="03ca75a4-7525-4fd0-b461-2a607204cfe9">
      <Url>https://santra.savonia.fi/tiimit/lite/konetekniikantuotanto/_layouts/DocIdRedir.aspx?ID=SAVONIA-1373-207</Url>
      <Description>SAVONIA-1373-207</Description>
    </_dlc_DocIdUrl>
    <Kohdistuspaiva xmlns="03ca75a4-7525-4fd0-b461-2a607204cfe9">2017-11-28T22:00:00+00:00</Kohdistuspaiva>
    <TaxCatchAll xmlns="03ca75a4-7525-4fd0-b461-2a607204cfe9"/>
    <Aihealue xmlns="03ca75a4-7525-4fd0-b461-2a607204cfe9">Henkilöstö</Aihealue>
    <Asiakirjatyyppi xmlns="03ca75a4-7525-4fd0-b461-2a607204cfe9">Muu asiakirja</Asiakirjatyyppi>
    <j3b534c50ba64dfd9276b9f3862c10bc xmlns="03ca75a4-7525-4fd0-b461-2a607204cfe9">
      <Terms xmlns="http://schemas.microsoft.com/office/infopath/2007/PartnerControls"/>
    </j3b534c50ba64dfd9276b9f3862c10bc>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mso-contentType ?>
<spe:Receivers xmlns:spe="http://schemas.microsoft.com/sharepoint/events">
  <Receiver>
    <Name>Document ID Generator</Name>
    <Synchronization>Synchronous</Synchronization>
    <Type>10001</Type>
    <SequenceNumber>1000</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10002</Type>
    <SequenceNumber>1001</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10004</Type>
    <SequenceNumber>1002</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10006</Type>
    <SequenceNumber>1003</SequenceNumber>
    <Assembly>Microsoft.Office.DocumentManagement, Version=14.0.0.0, Culture=neutral, PublicKeyToken=71e9bce111e9429c</Assembly>
    <Class>Microsoft.Office.DocumentManagement.Internal.DocIdHandler</Class>
    <Data/>
    <Filter/>
  </Receiver>
</spe:Receivers>
</file>

<file path=customXml/item4.xml><?xml version="1.0" encoding="utf-8"?>
<ct:contentTypeSchema xmlns:ct="http://schemas.microsoft.com/office/2006/metadata/contentType" xmlns:ma="http://schemas.microsoft.com/office/2006/metadata/properties/metaAttributes" ct:_="" ma:_="" ma:contentTypeName="Savonia Default Content Type" ma:contentTypeID="0x0101007C99A6B7AEA5684BA478728D451E0C6F008E693C044F50F74AA691075DAD062C54" ma:contentTypeVersion="14" ma:contentTypeDescription="Luo uusi asiakirja." ma:contentTypeScope="" ma:versionID="6585dd055a2105f3df1f697f78464d70">
  <xsd:schema xmlns:xsd="http://www.w3.org/2001/XMLSchema" xmlns:xs="http://www.w3.org/2001/XMLSchema" xmlns:p="http://schemas.microsoft.com/office/2006/metadata/properties" xmlns:ns2="03ca75a4-7525-4fd0-b461-2a607204cfe9" targetNamespace="http://schemas.microsoft.com/office/2006/metadata/properties" ma:root="true" ma:fieldsID="1fd3ddd16582101abc1fb59f7a8321d9" ns2:_="">
    <xsd:import namespace="03ca75a4-7525-4fd0-b461-2a607204cfe9"/>
    <xsd:element name="properties">
      <xsd:complexType>
        <xsd:sequence>
          <xsd:element name="documentManagement">
            <xsd:complexType>
              <xsd:all>
                <xsd:element ref="ns2:Aihealue" minOccurs="0"/>
                <xsd:element ref="ns2:Asiakirjatyyppi" minOccurs="0"/>
                <xsd:element ref="ns2:j3b534c50ba64dfd9276b9f3862c10bc" minOccurs="0"/>
                <xsd:element ref="ns2:TaxCatchAll" minOccurs="0"/>
                <xsd:element ref="ns2:TaxCatchAllLabel" minOccurs="0"/>
                <xsd:element ref="ns2:_dlc_DocId" minOccurs="0"/>
                <xsd:element ref="ns2:_dlc_DocIdUrl" minOccurs="0"/>
                <xsd:element ref="ns2:_dlc_DocIdPersistId" minOccurs="0"/>
                <xsd:element ref="ns2:Kohdistuspaiv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3ca75a4-7525-4fd0-b461-2a607204cfe9" elementFormDefault="qualified">
    <xsd:import namespace="http://schemas.microsoft.com/office/2006/documentManagement/types"/>
    <xsd:import namespace="http://schemas.microsoft.com/office/infopath/2007/PartnerControls"/>
    <xsd:element name="Aihealue" ma:index="8" nillable="true" ma:displayName="Aihealue" ma:default="Henkilöstö" ma:format="Dropdown" ma:internalName="Aihealue" ma:readOnly="false">
      <xsd:simpleType>
        <xsd:restriction base="dms:Choice">
          <xsd:enumeration value="Henkilöstö"/>
          <xsd:enumeration value="Tukipalvelut"/>
          <xsd:enumeration value="Kansainväliset asiat - International Affairs"/>
          <xsd:enumeration value="Kirjasto- ja tietopalvelut"/>
          <xsd:enumeration value="Opiskelijapalvelut"/>
          <xsd:enumeration value="Taloushallinto"/>
          <xsd:enumeration value="Tietohallinto"/>
          <xsd:enumeration value="Tilapalvelut"/>
          <xsd:enumeration value="Viestintäpalvelut"/>
          <xsd:enumeration value="Yleishallinnon palvelut"/>
          <xsd:enumeration value="Muut palvelut"/>
          <xsd:enumeration value="O&amp;O"/>
          <xsd:enumeration value="TKI"/>
          <xsd:enumeration value="Osaamisalueet"/>
          <xsd:enumeration value="Hyvinvointiala"/>
          <xsd:enumeration value="Liiketoiminta- ja kulttuuriala"/>
          <xsd:enumeration value="Teknologia- ja ympäristöala"/>
          <xsd:enumeration value="Johtaminen ja laatu"/>
        </xsd:restriction>
      </xsd:simpleType>
    </xsd:element>
    <xsd:element name="Asiakirjatyyppi" ma:index="9" nillable="true" ma:displayName="Asiakirjatyyppi" ma:default="Muu asiakirja" ma:format="Dropdown" ma:internalName="Asiakirjatyyppi">
      <xsd:simpleType>
        <xsd:restriction base="dms:Choice">
          <xsd:enumeration value="Esite / esittelymateriaali"/>
          <xsd:enumeration value="Esityslista / Asialista"/>
          <xsd:enumeration value="Kirje"/>
          <xsd:enumeration value="Lomake"/>
          <xsd:enumeration value="Ohje"/>
          <xsd:enumeration value="Päätös"/>
          <xsd:enumeration value="Pöytäkirja / Muistio"/>
          <xsd:enumeration value="Raportti"/>
          <xsd:enumeration value="Sopimus"/>
          <xsd:enumeration value="Suunnitelma"/>
          <xsd:enumeration value="Tiedote"/>
          <xsd:enumeration value="Muu asiakirja"/>
        </xsd:restriction>
      </xsd:simpleType>
    </xsd:element>
    <xsd:element name="j3b534c50ba64dfd9276b9f3862c10bc" ma:index="10" nillable="true" ma:taxonomy="true" ma:internalName="j3b534c50ba64dfd9276b9f3862c10bc" ma:taxonomyFieldName="Asiasanat" ma:displayName="Asiasanat" ma:default="" ma:fieldId="{33b534c5-0ba6-4dfd-9276-b9f3862c10bc}" ma:taxonomyMulti="true" ma:sspId="1b83d0fd-d0bf-4cef-8f33-d812e24b4c17" ma:termSetId="81213cf9-4837-4806-b3a4-a1839d9b5766" ma:anchorId="00000000-0000-0000-0000-000000000000" ma:open="true" ma:isKeyword="false">
      <xsd:complexType>
        <xsd:sequence>
          <xsd:element ref="pc:Terms" minOccurs="0" maxOccurs="1"/>
        </xsd:sequence>
      </xsd:complexType>
    </xsd:element>
    <xsd:element name="TaxCatchAll" ma:index="11" nillable="true" ma:displayName="Luokituksen Kaikki-sarake" ma:description="" ma:hidden="true" ma:list="{867263f0-482b-43fa-a6f6-285e67ec53bf}" ma:internalName="TaxCatchAll" ma:showField="CatchAllData" ma:web="03ca75a4-7525-4fd0-b461-2a607204cfe9">
      <xsd:complexType>
        <xsd:complexContent>
          <xsd:extension base="dms:MultiChoiceLookup">
            <xsd:sequence>
              <xsd:element name="Value" type="dms:Lookup" maxOccurs="unbounded" minOccurs="0" nillable="true"/>
            </xsd:sequence>
          </xsd:extension>
        </xsd:complexContent>
      </xsd:complexType>
    </xsd:element>
    <xsd:element name="TaxCatchAllLabel" ma:index="12" nillable="true" ma:displayName="Luokituksen Kaikki-sarake1" ma:description="" ma:hidden="true" ma:list="{867263f0-482b-43fa-a6f6-285e67ec53bf}" ma:internalName="TaxCatchAllLabel" ma:readOnly="true" ma:showField="CatchAllDataLabel" ma:web="03ca75a4-7525-4fd0-b461-2a607204cfe9">
      <xsd:complexType>
        <xsd:complexContent>
          <xsd:extension base="dms:MultiChoiceLookup">
            <xsd:sequence>
              <xsd:element name="Value" type="dms:Lookup" maxOccurs="unbounded" minOccurs="0" nillable="true"/>
            </xsd:sequence>
          </xsd:extension>
        </xsd:complexContent>
      </xsd:complexType>
    </xsd:element>
    <xsd:element name="_dlc_DocId" ma:index="14" nillable="true" ma:displayName="Tiedostotunnisteen arvo" ma:description="Tälle kohteelle määritetyn tiedostotunnisteen arvo." ma:internalName="_dlc_DocId" ma:readOnly="true">
      <xsd:simpleType>
        <xsd:restriction base="dms:Text"/>
      </xsd:simpleType>
    </xsd:element>
    <xsd:element name="_dlc_DocIdUrl" ma:index="15" nillable="true" ma:displayName="Tiedostotunniste" ma:description="Tämän tiedoston pysyvä linkki."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6" nillable="true" ma:displayName="Persist ID" ma:description="Keep ID on add." ma:hidden="true" ma:internalName="_dlc_DocIdPersistId" ma:readOnly="true">
      <xsd:simpleType>
        <xsd:restriction base="dms:Boolean"/>
      </xsd:simpleType>
    </xsd:element>
    <xsd:element name="Kohdistuspaiva" ma:index="17" nillable="true" ma:displayName="Kohdistuspäivä" ma:default="[today]" ma:description="Kohdistuspäivä voi olla esim. kokouspäivä, seminaaripäivä tai dokumentin luontipäivä." ma:format="DateOnly" ma:internalName="Kohdistuspaiva">
      <xsd:simpleType>
        <xsd:restriction base="dms:DateTim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Sisältölaji"/>
        <xsd:element ref="dc:title" minOccurs="0" maxOccurs="1" ma:index="4" ma:displayName="Otsikko"/>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26B80953-1222-4574-A9E5-FB0E2B1D46B7}"/>
</file>

<file path=customXml/itemProps2.xml><?xml version="1.0" encoding="utf-8"?>
<ds:datastoreItem xmlns:ds="http://schemas.openxmlformats.org/officeDocument/2006/customXml" ds:itemID="{C52CA087-FFBB-4BA7-8790-C61E8FE556BA}"/>
</file>

<file path=customXml/itemProps3.xml><?xml version="1.0" encoding="utf-8"?>
<ds:datastoreItem xmlns:ds="http://schemas.openxmlformats.org/officeDocument/2006/customXml" ds:itemID="{0B6905C2-23D3-4EBA-A6F0-BBB465F67965}"/>
</file>

<file path=customXml/itemProps4.xml><?xml version="1.0" encoding="utf-8"?>
<ds:datastoreItem xmlns:ds="http://schemas.openxmlformats.org/officeDocument/2006/customXml" ds:itemID="{D796D1EB-1B3B-413F-8BDC-244086B0FFB7}"/>
</file>

<file path=docProps/app.xml><?xml version="1.0" encoding="utf-8"?>
<Properties xmlns="http://schemas.openxmlformats.org/officeDocument/2006/extended-properties" xmlns:vt="http://schemas.openxmlformats.org/officeDocument/2006/docPropsVTypes">
  <Template/>
  <TotalTime>933</TotalTime>
  <Words>489</Words>
  <Application>Microsoft Office PowerPoint</Application>
  <PresentationFormat>Mukautettu</PresentationFormat>
  <Paragraphs>54</Paragraphs>
  <Slides>1</Slides>
  <Notes>1</Notes>
  <HiddenSlides>0</HiddenSlides>
  <MMClips>0</MMClips>
  <ScaleCrop>false</ScaleCrop>
  <HeadingPairs>
    <vt:vector size="6" baseType="variant">
      <vt:variant>
        <vt:lpstr>Käytetyt fontit</vt:lpstr>
      </vt:variant>
      <vt:variant>
        <vt:i4>5</vt:i4>
      </vt:variant>
      <vt:variant>
        <vt:lpstr>Teema</vt:lpstr>
      </vt:variant>
      <vt:variant>
        <vt:i4>1</vt:i4>
      </vt:variant>
      <vt:variant>
        <vt:lpstr>Dian otsikot</vt:lpstr>
      </vt:variant>
      <vt:variant>
        <vt:i4>1</vt:i4>
      </vt:variant>
    </vt:vector>
  </HeadingPairs>
  <TitlesOfParts>
    <vt:vector size="7" baseType="lpstr">
      <vt:lpstr>Calibri</vt:lpstr>
      <vt:lpstr>NewJuneBold</vt:lpstr>
      <vt:lpstr>NewJuneBook</vt:lpstr>
      <vt:lpstr>NewJuneHeavy</vt:lpstr>
      <vt:lpstr>Tahoma</vt:lpstr>
      <vt:lpstr>Office Theme</vt:lpstr>
      <vt:lpstr>Bachelor of Engineering, Mechanical Engineering 240 ECTS </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Sairaanhoitaja 210 OP</dc:title>
  <dc:creator>Marja-Riitta Kivi</dc:creator>
  <cp:lastModifiedBy>Pentti Halonen</cp:lastModifiedBy>
  <cp:revision>46</cp:revision>
  <dcterms:created xsi:type="dcterms:W3CDTF">2017-09-21T11:55:52Z</dcterms:created>
  <dcterms:modified xsi:type="dcterms:W3CDTF">2017-11-13T11:16:53Z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2017-09-12T00:00:00Z</vt:filetime>
  </property>
  <property fmtid="{D5CDD505-2E9C-101B-9397-08002B2CF9AE}" pid="3" name="LastSaved">
    <vt:filetime>2017-09-21T00:00:00Z</vt:filetime>
  </property>
  <property fmtid="{D5CDD505-2E9C-101B-9397-08002B2CF9AE}" pid="4" name="ContentTypeId">
    <vt:lpwstr>0x0101007C99A6B7AEA5684BA478728D451E0C6F008E693C044F50F74AA691075DAD062C54</vt:lpwstr>
  </property>
  <property fmtid="{D5CDD505-2E9C-101B-9397-08002B2CF9AE}" pid="5" name="_dlc_DocIdItemGuid">
    <vt:lpwstr>0a9d9ab5-3fdb-49e3-b3a8-46414543ac6f</vt:lpwstr>
  </property>
  <property fmtid="{D5CDD505-2E9C-101B-9397-08002B2CF9AE}" pid="6" name="Asiasanat">
    <vt:lpwstr/>
  </property>
</Properties>
</file>