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8701" autoAdjust="0"/>
  </p:normalViewPr>
  <p:slideViewPr>
    <p:cSldViewPr>
      <p:cViewPr varScale="1">
        <p:scale>
          <a:sx n="61" d="100"/>
          <a:sy n="61" d="100"/>
        </p:scale>
        <p:origin x="3084"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fi-FI" dirty="0" smtClean="0"/>
              <a:t>Älä muokkaa kaavion</a:t>
            </a:r>
            <a:r>
              <a:rPr lang="fi-FI" baseline="0" dirty="0" smtClean="0"/>
              <a:t> värimaailmaa tai fontteja.</a:t>
            </a:r>
          </a:p>
          <a:p>
            <a:r>
              <a:rPr lang="fi-FI" baseline="0" dirty="0" smtClean="0"/>
              <a:t>Älä käytä kaaviossa opintojaksojen nimiä.</a:t>
            </a:r>
          </a:p>
          <a:p>
            <a:r>
              <a:rPr lang="fi-FI" baseline="0" dirty="0" smtClean="0"/>
              <a:t>Poista nämä tekstit valmiista kaaviosta.</a:t>
            </a:r>
            <a:endParaRPr lang="fi-FI" dirty="0" smtClean="0"/>
          </a:p>
          <a:p>
            <a:endParaRPr dirty="0"/>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6620067" y="2743200"/>
            <a:ext cx="476551" cy="6108846"/>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280808" y="659344"/>
            <a:ext cx="7227417" cy="307777"/>
          </a:xfrm>
          <a:prstGeom prst="rect">
            <a:avLst/>
          </a:prstGeom>
        </p:spPr>
        <p:txBody>
          <a:bodyPr vert="horz" wrap="square" lIns="0" tIns="0" rIns="0" bIns="0" rtlCol="0">
            <a:spAutoFit/>
          </a:bodyPr>
          <a:lstStyle/>
          <a:p>
            <a:pPr marL="12700" algn="ctr">
              <a:lnSpc>
                <a:spcPct val="100000"/>
              </a:lnSpc>
            </a:pPr>
            <a:r>
              <a:rPr lang="en-US" sz="2000" spc="-114" dirty="0">
                <a:cs typeface="NewJuneBook"/>
              </a:rPr>
              <a:t>Bachelor of Engineering, Mechanical Engineering 240 ECTS </a:t>
            </a: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83746" y="8562922"/>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56351" y="8931345"/>
            <a:ext cx="1164485" cy="553998"/>
          </a:xfrm>
          <a:prstGeom prst="rect">
            <a:avLst/>
          </a:prstGeom>
        </p:spPr>
        <p:txBody>
          <a:bodyPr vert="horz" wrap="square" lIns="0" tIns="0" rIns="0" bIns="0" rtlCol="0">
            <a:spAutoFit/>
          </a:bodyPr>
          <a:lstStyle/>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Basics of</a:t>
            </a:r>
          </a:p>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Engineering</a:t>
            </a:r>
          </a:p>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60 ECTS</a:t>
            </a: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dirty="0"/>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677108"/>
          </a:xfrm>
          <a:prstGeom prst="rect">
            <a:avLst/>
          </a:prstGeom>
        </p:spPr>
        <p:txBody>
          <a:bodyPr vert="horz" wrap="square" lIns="0" tIns="0" rIns="0" bIns="0" rtlCol="0">
            <a:spAutoFit/>
          </a:bodyPr>
          <a:lstStyle/>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Applying</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Lessons</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Learned</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a:solidFill>
                  <a:prstClr val="white"/>
                </a:solidFill>
                <a:latin typeface="Tahoma" pitchFamily="34" charset="0"/>
                <a:ea typeface="Tahoma" pitchFamily="34" charset="0"/>
                <a:cs typeface="Tahoma" pitchFamily="34" charset="0"/>
              </a:rPr>
              <a:t>60 ECTS</a:t>
            </a:r>
          </a:p>
        </p:txBody>
      </p:sp>
      <p:sp>
        <p:nvSpPr>
          <p:cNvPr id="41" name="object 37"/>
          <p:cNvSpPr/>
          <p:nvPr/>
        </p:nvSpPr>
        <p:spPr>
          <a:xfrm>
            <a:off x="435133" y="4863878"/>
            <a:ext cx="1983105" cy="1656516"/>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r>
              <a:rPr lang="fi-FI" dirty="0" smtClean="0"/>
              <a:t>  </a:t>
            </a:r>
            <a:endParaRPr dirty="0"/>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905376"/>
          </a:xfrm>
          <a:prstGeom prst="rect">
            <a:avLst/>
          </a:prstGeom>
        </p:spPr>
        <p:txBody>
          <a:bodyPr vert="horz" wrap="square" lIns="0" tIns="0" rIns="0" bIns="0" rtlCol="0">
            <a:spAutoFit/>
          </a:bodyPr>
          <a:lstStyle/>
          <a:p>
            <a:pPr algn="ctr" fontAlgn="auto">
              <a:spcBef>
                <a:spcPts val="0"/>
              </a:spcBef>
              <a:spcAft>
                <a:spcPts val="0"/>
              </a:spcAft>
            </a:pPr>
            <a:r>
              <a:rPr lang="fi-FI" sz="1200" b="1" dirty="0" err="1">
                <a:solidFill>
                  <a:prstClr val="white"/>
                </a:solidFill>
                <a:latin typeface="Tahoma" pitchFamily="34" charset="0"/>
                <a:ea typeface="Tahoma" pitchFamily="34" charset="0"/>
                <a:cs typeface="Tahoma" pitchFamily="34" charset="0"/>
              </a:rPr>
              <a:t>Deepening</a:t>
            </a:r>
            <a:r>
              <a:rPr lang="fi-FI" sz="1200" b="1" dirty="0">
                <a:solidFill>
                  <a:prstClr val="white"/>
                </a:solidFill>
                <a:latin typeface="Tahoma" pitchFamily="34" charset="0"/>
                <a:ea typeface="Tahoma" pitchFamily="34" charset="0"/>
                <a:cs typeface="Tahoma" pitchFamily="34" charset="0"/>
              </a:rPr>
              <a:t> </a:t>
            </a:r>
            <a:br>
              <a:rPr lang="fi-FI" sz="1200" b="1" dirty="0">
                <a:solidFill>
                  <a:prstClr val="white"/>
                </a:solidFill>
                <a:latin typeface="Tahoma" pitchFamily="34" charset="0"/>
                <a:ea typeface="Tahoma" pitchFamily="34" charset="0"/>
                <a:cs typeface="Tahoma" pitchFamily="34" charset="0"/>
              </a:rPr>
            </a:br>
            <a:r>
              <a:rPr lang="fi-FI" sz="1200" b="1" dirty="0">
                <a:solidFill>
                  <a:prstClr val="white"/>
                </a:solidFill>
                <a:latin typeface="Tahoma" pitchFamily="34" charset="0"/>
                <a:ea typeface="Tahoma" pitchFamily="34" charset="0"/>
                <a:cs typeface="Tahoma" pitchFamily="34" charset="0"/>
              </a:rPr>
              <a:t>the Knowledge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60 ECTS</a:t>
            </a:r>
          </a:p>
          <a:p>
            <a:pPr>
              <a:lnSpc>
                <a:spcPts val="1340"/>
              </a:lnSpc>
            </a:pP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680684"/>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1189328" cy="905376"/>
          </a:xfrm>
          <a:prstGeom prst="rect">
            <a:avLst/>
          </a:prstGeom>
        </p:spPr>
        <p:txBody>
          <a:bodyPr vert="horz" wrap="square" lIns="0" tIns="0" rIns="0" bIns="0" rtlCol="0">
            <a:spAutoFit/>
          </a:bodyPr>
          <a:lstStyle/>
          <a:p>
            <a:pPr algn="ctr" fontAlgn="auto">
              <a:spcBef>
                <a:spcPts val="0"/>
              </a:spcBef>
              <a:spcAft>
                <a:spcPts val="0"/>
              </a:spcAft>
            </a:pPr>
            <a:r>
              <a:rPr lang="fi-FI" sz="1200" b="1" dirty="0" err="1">
                <a:solidFill>
                  <a:prstClr val="white"/>
                </a:solidFill>
                <a:latin typeface="Tahoma" pitchFamily="34" charset="0"/>
                <a:ea typeface="Tahoma" pitchFamily="34" charset="0"/>
                <a:cs typeface="Tahoma" pitchFamily="34" charset="0"/>
              </a:rPr>
              <a:t>Applying</a:t>
            </a:r>
            <a:r>
              <a:rPr lang="fi-FI" sz="1200" b="1" dirty="0">
                <a:solidFill>
                  <a:prstClr val="white"/>
                </a:solidFill>
                <a:latin typeface="Tahoma" pitchFamily="34" charset="0"/>
                <a:ea typeface="Tahoma" pitchFamily="34" charset="0"/>
                <a:cs typeface="Tahoma" pitchFamily="34" charset="0"/>
              </a:rPr>
              <a:t>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Engineering </a:t>
            </a:r>
            <a:br>
              <a:rPr lang="fi-FI" sz="1200" b="1" dirty="0">
                <a:solidFill>
                  <a:prstClr val="white"/>
                </a:solidFill>
                <a:latin typeface="Tahoma" pitchFamily="34" charset="0"/>
                <a:ea typeface="Tahoma" pitchFamily="34" charset="0"/>
                <a:cs typeface="Tahoma" pitchFamily="34" charset="0"/>
              </a:rPr>
            </a:br>
            <a:r>
              <a:rPr lang="fi-FI" sz="1200" b="1" dirty="0" err="1">
                <a:solidFill>
                  <a:prstClr val="white"/>
                </a:solidFill>
                <a:latin typeface="Tahoma" pitchFamily="34" charset="0"/>
                <a:ea typeface="Tahoma" pitchFamily="34" charset="0"/>
                <a:cs typeface="Tahoma" pitchFamily="34" charset="0"/>
              </a:rPr>
              <a:t>Studies</a:t>
            </a:r>
            <a:r>
              <a:rPr lang="fi-FI" sz="1200" b="1" dirty="0">
                <a:solidFill>
                  <a:prstClr val="white"/>
                </a:solidFill>
                <a:latin typeface="Tahoma" pitchFamily="34" charset="0"/>
                <a:ea typeface="Tahoma" pitchFamily="34" charset="0"/>
                <a:cs typeface="Tahoma" pitchFamily="34" charset="0"/>
              </a:rPr>
              <a:t>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60 ECTS</a:t>
            </a:r>
          </a:p>
          <a:p>
            <a:pPr>
              <a:lnSpc>
                <a:spcPts val="1340"/>
              </a:lnSpc>
            </a:pPr>
            <a:endParaRPr sz="1150" dirty="0">
              <a:latin typeface="NewJuneBold"/>
              <a:cs typeface="NewJuneBold"/>
            </a:endParaRPr>
          </a:p>
        </p:txBody>
      </p:sp>
      <p:sp>
        <p:nvSpPr>
          <p:cNvPr id="47" name="Rectangle 46"/>
          <p:cNvSpPr/>
          <p:nvPr/>
        </p:nvSpPr>
        <p:spPr>
          <a:xfrm>
            <a:off x="435133" y="1184070"/>
            <a:ext cx="6904000" cy="1651114"/>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A Bachelor of Engineering degree in Mechanical Engineering focuses on technological knowhow on product design and development and manufacturing technology. In addition, the studies concerning industrial management concentrate on project management, marketing, sales, business economics, procurement, supply chains, international business operations and quality management.</a:t>
            </a:r>
          </a:p>
          <a:p>
            <a:r>
              <a:rPr lang="en-US" sz="1200" dirty="0"/>
              <a:t>An important part of the </a:t>
            </a:r>
            <a:r>
              <a:rPr lang="en-US" sz="1200" dirty="0" err="1"/>
              <a:t>programme</a:t>
            </a:r>
            <a:r>
              <a:rPr lang="en-US" sz="1200" dirty="0"/>
              <a:t> is that students get familiar with operating effectively in a variety of interpersonal networks. Self-development, communication and interpersonal skills, organizational and social as well as international competence and problem-solving skills are essential skills for a mechanical engineer. The graduates of Mechanical Engineering will be skilled international team players</a:t>
            </a:r>
            <a:endParaRPr lang="en-US" sz="1200" dirty="0">
              <a:effectLst/>
            </a:endParaRPr>
          </a:p>
        </p:txBody>
      </p:sp>
      <p:sp>
        <p:nvSpPr>
          <p:cNvPr id="48" name="Rectangle 47"/>
          <p:cNvSpPr/>
          <p:nvPr/>
        </p:nvSpPr>
        <p:spPr>
          <a:xfrm>
            <a:off x="2498140" y="3001252"/>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492251" y="2971800"/>
            <a:ext cx="4757859" cy="461665"/>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learned</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working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life/ Show-</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how</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working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life</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91145" y="3453613"/>
            <a:ext cx="4626019" cy="2405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Practical Training and Thesis</a:t>
            </a: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1" name="Rectangle 50"/>
          <p:cNvSpPr/>
          <p:nvPr/>
        </p:nvSpPr>
        <p:spPr>
          <a:xfrm>
            <a:off x="2585255" y="4017791"/>
            <a:ext cx="4626019" cy="4477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Sales Project Control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Execution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Project Control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Supply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Chain and Network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Data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Management and ERP, Industrial Management Project </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627966"/>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476964" y="4904601"/>
            <a:ext cx="4586237"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Specializing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 Industrial Management</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6" name="Rectangle 55"/>
          <p:cNvSpPr/>
          <p:nvPr/>
        </p:nvSpPr>
        <p:spPr>
          <a:xfrm>
            <a:off x="2550977" y="5222177"/>
            <a:ext cx="4660463" cy="4283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Quality Management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Engineering, Management Accounting, Industrial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Management Project , Manufacturing  Systems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Development and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Elective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studies</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585256" y="5850195"/>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Project Management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Tools, Business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to Business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Marketing, Procurement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Purchasing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a:t>
            </a:r>
            <a:r>
              <a:rPr lang="fi-FI" sz="800" b="1" dirty="0" err="1">
                <a:solidFill>
                  <a:prstClr val="black"/>
                </a:solidFill>
                <a:latin typeface="Tahoma" pitchFamily="34" charset="0"/>
                <a:ea typeface="Tahoma" pitchFamily="34" charset="0"/>
                <a:cs typeface="Tahoma" pitchFamily="34" charset="0"/>
              </a:rPr>
              <a:t>Operations</a:t>
            </a:r>
            <a:r>
              <a:rPr lang="fi-FI" sz="800" b="1" dirty="0">
                <a:solidFill>
                  <a:prstClr val="black"/>
                </a:solidFill>
                <a:latin typeface="Tahoma" pitchFamily="34" charset="0"/>
                <a:ea typeface="Tahoma" pitchFamily="34" charset="0"/>
                <a:cs typeface="Tahoma" pitchFamily="34" charset="0"/>
              </a:rPr>
              <a:t> </a:t>
            </a:r>
            <a:r>
              <a:rPr lang="fi-FI" sz="800" b="1" dirty="0" smtClean="0">
                <a:solidFill>
                  <a:prstClr val="black"/>
                </a:solidFill>
                <a:latin typeface="Tahoma" pitchFamily="34" charset="0"/>
                <a:ea typeface="Tahoma" pitchFamily="34" charset="0"/>
                <a:cs typeface="Tahoma" pitchFamily="34" charset="0"/>
              </a:rPr>
              <a:t>Management, Manufacturing Technology and </a:t>
            </a:r>
            <a:endParaRPr lang="fi-FI" sz="800" b="1" dirty="0">
              <a:solidFill>
                <a:prstClr val="black"/>
              </a:solidFill>
              <a:latin typeface="Tahoma" pitchFamily="34" charset="0"/>
              <a:ea typeface="Tahoma" pitchFamily="34" charset="0"/>
              <a:cs typeface="Tahoma" pitchFamily="34" charset="0"/>
            </a:endParaRPr>
          </a:p>
          <a:p>
            <a:pPr algn="ctr" fontAlgn="auto">
              <a:spcBef>
                <a:spcPts val="0"/>
              </a:spcBef>
              <a:spcAft>
                <a:spcPts val="0"/>
              </a:spcAft>
            </a:pPr>
            <a:r>
              <a:rPr lang="fi-FI" sz="800" b="1" dirty="0" err="1">
                <a:solidFill>
                  <a:prstClr val="black"/>
                </a:solidFill>
                <a:latin typeface="Tahoma" pitchFamily="34" charset="0"/>
                <a:ea typeface="Tahoma" pitchFamily="34" charset="0"/>
                <a:cs typeface="Tahoma" pitchFamily="34" charset="0"/>
              </a:rPr>
              <a:t>Materials</a:t>
            </a:r>
            <a:r>
              <a:rPr lang="fi-FI" sz="800" b="1" dirty="0">
                <a:solidFill>
                  <a:prstClr val="black"/>
                </a:solidFill>
                <a:latin typeface="Tahoma" pitchFamily="34" charset="0"/>
                <a:ea typeface="Tahoma" pitchFamily="34" charset="0"/>
                <a:cs typeface="Tahoma" pitchFamily="34" charset="0"/>
              </a:rPr>
              <a:t> </a:t>
            </a:r>
            <a:r>
              <a:rPr lang="fi-FI" sz="800" b="1" dirty="0" smtClean="0">
                <a:solidFill>
                  <a:prstClr val="black"/>
                </a:solidFill>
                <a:latin typeface="Tahoma" pitchFamily="34" charset="0"/>
                <a:ea typeface="Tahoma" pitchFamily="34" charset="0"/>
                <a:cs typeface="Tahoma" pitchFamily="34" charset="0"/>
              </a:rPr>
              <a:t>Management.</a:t>
            </a:r>
            <a:endParaRPr lang="fi-FI" sz="800" b="1" dirty="0">
              <a:solidFill>
                <a:prstClr val="black"/>
              </a:solidFill>
              <a:latin typeface="Tahoma" pitchFamily="34" charset="0"/>
              <a:ea typeface="Tahoma" pitchFamily="34" charset="0"/>
              <a:cs typeface="Tahoma" pitchFamily="34" charset="0"/>
            </a:endParaRPr>
          </a:p>
        </p:txBody>
      </p:sp>
      <p:sp>
        <p:nvSpPr>
          <p:cNvPr id="58" name="TextBox 57"/>
          <p:cNvSpPr txBox="1"/>
          <p:nvPr/>
        </p:nvSpPr>
        <p:spPr>
          <a:xfrm>
            <a:off x="2480044" y="5590401"/>
            <a:ext cx="4140023"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Deepening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 know-how</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67004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563874" y="6705600"/>
            <a:ext cx="4594528"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61957" y="6988694"/>
            <a:ext cx="4649317" cy="402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Physics for Engineering, Electricity, Material Technology, RD Project and Practical Training.</a:t>
            </a:r>
            <a:endPar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624091" y="7896017"/>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US" sz="800" b="1" dirty="0" smtClean="0">
                <a:solidFill>
                  <a:prstClr val="black"/>
                </a:solidFill>
                <a:latin typeface="Tahoma" pitchFamily="34" charset="0"/>
                <a:ea typeface="Tahoma" pitchFamily="34" charset="0"/>
                <a:cs typeface="Tahoma" pitchFamily="34" charset="0"/>
              </a:rPr>
              <a:t>Mechanics, Fundamentals </a:t>
            </a:r>
            <a:r>
              <a:rPr lang="en-US" sz="800" b="1" dirty="0">
                <a:solidFill>
                  <a:prstClr val="black"/>
                </a:solidFill>
                <a:latin typeface="Tahoma" pitchFamily="34" charset="0"/>
                <a:ea typeface="Tahoma" pitchFamily="34" charset="0"/>
                <a:cs typeface="Tahoma" pitchFamily="34" charset="0"/>
              </a:rPr>
              <a:t>of Strength of Materials </a:t>
            </a:r>
            <a:r>
              <a:rPr lang="en-US" sz="800" b="1" dirty="0" smtClean="0">
                <a:solidFill>
                  <a:prstClr val="black"/>
                </a:solidFill>
                <a:latin typeface="Tahoma" pitchFamily="34" charset="0"/>
                <a:ea typeface="Tahoma" pitchFamily="34" charset="0"/>
                <a:cs typeface="Tahoma" pitchFamily="34" charset="0"/>
              </a:rPr>
              <a:t>, Mathematics, Effective </a:t>
            </a:r>
            <a:r>
              <a:rPr lang="en-US" sz="800" b="1" dirty="0">
                <a:solidFill>
                  <a:prstClr val="black"/>
                </a:solidFill>
                <a:latin typeface="Tahoma" pitchFamily="34" charset="0"/>
                <a:ea typeface="Tahoma" pitchFamily="34" charset="0"/>
                <a:cs typeface="Tahoma" pitchFamily="34" charset="0"/>
              </a:rPr>
              <a:t>Communication </a:t>
            </a:r>
            <a:r>
              <a:rPr lang="en-US" sz="800" b="1" dirty="0" smtClean="0">
                <a:solidFill>
                  <a:prstClr val="black"/>
                </a:solidFill>
                <a:latin typeface="Tahoma" pitchFamily="34" charset="0"/>
                <a:ea typeface="Tahoma" pitchFamily="34" charset="0"/>
                <a:cs typeface="Tahoma" pitchFamily="34" charset="0"/>
              </a:rPr>
              <a:t>Skills, Entrepreneurship and Practical </a:t>
            </a:r>
            <a:r>
              <a:rPr lang="en-US" sz="800" b="1" dirty="0">
                <a:solidFill>
                  <a:prstClr val="black"/>
                </a:solidFill>
                <a:latin typeface="Tahoma" pitchFamily="34" charset="0"/>
                <a:ea typeface="Tahoma" pitchFamily="34" charset="0"/>
                <a:cs typeface="Tahoma" pitchFamily="34" charset="0"/>
              </a:rPr>
              <a:t>Training </a:t>
            </a:r>
          </a:p>
        </p:txBody>
      </p:sp>
      <p:sp>
        <p:nvSpPr>
          <p:cNvPr id="65" name="TextBox 64"/>
          <p:cNvSpPr txBox="1"/>
          <p:nvPr/>
        </p:nvSpPr>
        <p:spPr>
          <a:xfrm>
            <a:off x="2545432" y="7411259"/>
            <a:ext cx="3506088" cy="461665"/>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Developing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basic</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a:t>
            </a:r>
          </a:p>
          <a:p>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564040" y="8599094"/>
            <a:ext cx="3241593"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Introduction</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to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39030" y="8929427"/>
            <a:ext cx="4626019" cy="3594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Basics of project planning and working in projects,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Mathematics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natural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sciences, Teamwork and Leadership.</a:t>
            </a:r>
            <a:endPar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585422" y="9622615"/>
            <a:ext cx="4626019" cy="438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Mathematics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natural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sciences, Basics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of production and product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design.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550978" y="9293423"/>
            <a:ext cx="1686680"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Studying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basics</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7" name="TextBox 54"/>
          <p:cNvSpPr txBox="1"/>
          <p:nvPr/>
        </p:nvSpPr>
        <p:spPr>
          <a:xfrm>
            <a:off x="2492251" y="3719541"/>
            <a:ext cx="4683709"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Industrial Management know-how </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Asiakirja" ma:contentTypeID="0x0101003EC74BA398AF02448F319720DFE8DD7F" ma:contentTypeVersion="0" ma:contentTypeDescription="Luo uusi asiakirja." ma:contentTypeScope="" ma:versionID="e8a6f893a46ceddaa8c582e62ef38e79">
  <xsd:schema xmlns:xsd="http://www.w3.org/2001/XMLSchema" xmlns:xs="http://www.w3.org/2001/XMLSchema" xmlns:p="http://schemas.microsoft.com/office/2006/metadata/properties" xmlns:ns2="03ca75a4-7525-4fd0-b461-2a607204cfe9" targetNamespace="http://schemas.microsoft.com/office/2006/metadata/properties" ma:root="true" ma:fieldsID="5ae4898620f9817d4fa2f617f660cb7b" ns2:_="">
    <xsd:import namespace="03ca75a4-7525-4fd0-b461-2a607204cfe9"/>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03ca75a4-7525-4fd0-b461-2a607204cfe9">SAVONIA-1372-26</_dlc_DocId>
    <_dlc_DocIdUrl xmlns="03ca75a4-7525-4fd0-b461-2a607204cfe9">
      <Url>https://santra.savonia.fi/tiimit/lite/_layouts/DocIdRedir.aspx?ID=SAVONIA-1372-26</Url>
      <Description>SAVONIA-1372-26</Description>
    </_dlc_DocIdUrl>
  </documentManagement>
</p:properties>
</file>

<file path=customXml/itemProps1.xml><?xml version="1.0" encoding="utf-8"?>
<ds:datastoreItem xmlns:ds="http://schemas.openxmlformats.org/officeDocument/2006/customXml" ds:itemID="{C52CA087-FFBB-4BA7-8790-C61E8FE556BA}">
  <ds:schemaRefs>
    <ds:schemaRef ds:uri="http://schemas.microsoft.com/sharepoint/v3/contenttype/forms"/>
  </ds:schemaRefs>
</ds:datastoreItem>
</file>

<file path=customXml/itemProps2.xml><?xml version="1.0" encoding="utf-8"?>
<ds:datastoreItem xmlns:ds="http://schemas.openxmlformats.org/officeDocument/2006/customXml" ds:itemID="{0B6905C2-23D3-4EBA-A6F0-BBB465F67965}">
  <ds:schemaRefs>
    <ds:schemaRef ds:uri="http://schemas.microsoft.com/sharepoint/events"/>
  </ds:schemaRefs>
</ds:datastoreItem>
</file>

<file path=customXml/itemProps3.xml><?xml version="1.0" encoding="utf-8"?>
<ds:datastoreItem xmlns:ds="http://schemas.openxmlformats.org/officeDocument/2006/customXml" ds:itemID="{68AA4B7C-91BA-4C52-ABF4-7B0C8EE0FC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a75a4-7525-4fd0-b461-2a607204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6B80953-1222-4574-A9E5-FB0E2B1D46B7}">
  <ds:schemaRefs>
    <ds:schemaRef ds:uri="http://www.w3.org/XML/1998/namespace"/>
    <ds:schemaRef ds:uri="03ca75a4-7525-4fd0-b461-2a607204cfe9"/>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702</TotalTime>
  <Words>489</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NewJuneBold</vt:lpstr>
      <vt:lpstr>NewJuneBook</vt:lpstr>
      <vt:lpstr>NewJuneHeavy</vt:lpstr>
      <vt:lpstr>Tahoma</vt:lpstr>
      <vt:lpstr>Office Theme</vt:lpstr>
      <vt:lpstr>Bachelor of Engineering, Mechanical Engineering 240 ECTS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Sairaanhoitaja 210 OP</dc:title>
  <dc:creator>Marja-Riitta Kivi</dc:creator>
  <cp:lastModifiedBy>Marja-Riitta Kivi</cp:lastModifiedBy>
  <cp:revision>44</cp:revision>
  <dcterms:created xsi:type="dcterms:W3CDTF">2017-09-21T11:55:52Z</dcterms:created>
  <dcterms:modified xsi:type="dcterms:W3CDTF">2017-11-13T08:37:49Z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0x0101003EC74BA398AF02448F319720DFE8DD7F</vt:lpwstr>
  </property>
  <property fmtid="{D5CDD505-2E9C-101B-9397-08002B2CF9AE}" pid="5" name="_dlc_DocIdItemGuid">
    <vt:lpwstr>bab1889f-0dae-40e9-825b-047541922c6c</vt:lpwstr>
  </property>
  <property fmtid="{D5CDD505-2E9C-101B-9397-08002B2CF9AE}" pid="6" name="Asiasanat">
    <vt:lpwstr/>
  </property>
</Properties>
</file>