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701" autoAdjust="0"/>
  </p:normalViewPr>
  <p:slideViewPr>
    <p:cSldViewPr>
      <p:cViewPr varScale="1">
        <p:scale>
          <a:sx n="68" d="100"/>
          <a:sy n="68" d="100"/>
        </p:scale>
        <p:origin x="314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fi-FI" dirty="0" smtClean="0"/>
              <a:t>Älä muokkaa kaavion</a:t>
            </a:r>
            <a:r>
              <a:rPr lang="fi-FI" baseline="0" dirty="0" smtClean="0"/>
              <a:t> värimaailmaa tai fontteja.</a:t>
            </a:r>
          </a:p>
          <a:p>
            <a:r>
              <a:rPr lang="fi-FI" baseline="0" dirty="0" smtClean="0"/>
              <a:t>Älä käytä kaaviossa opintojaksojen nimiä.</a:t>
            </a:r>
          </a:p>
          <a:p>
            <a:r>
              <a:rPr lang="fi-FI" baseline="0" dirty="0" smtClean="0"/>
              <a:t>Poista nämä tekstit valmiista kaaviosta.</a:t>
            </a:r>
            <a:endParaRPr lang="fi-FI" dirty="0" smtClean="0"/>
          </a:p>
          <a:p>
            <a:endParaRPr dirty="0"/>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6497576" y="2632225"/>
            <a:ext cx="476551" cy="6108846"/>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369492" y="627980"/>
            <a:ext cx="7079057" cy="369332"/>
          </a:xfrm>
          <a:prstGeom prst="rect">
            <a:avLst/>
          </a:prstGeom>
        </p:spPr>
        <p:txBody>
          <a:bodyPr vert="horz" wrap="square" lIns="0" tIns="0" rIns="0" bIns="0" rtlCol="0">
            <a:spAutoFit/>
          </a:bodyPr>
          <a:lstStyle/>
          <a:p>
            <a:pPr marL="12700">
              <a:lnSpc>
                <a:spcPct val="100000"/>
              </a:lnSpc>
            </a:pPr>
            <a:r>
              <a:rPr lang="fi-FI" sz="2400" spc="-114" dirty="0" smtClean="0">
                <a:cs typeface="NewJuneBook"/>
              </a:rPr>
              <a:t>Bachelor of </a:t>
            </a:r>
            <a:r>
              <a:rPr lang="fi-FI" sz="2400" spc="-114" smtClean="0">
                <a:cs typeface="NewJuneBook"/>
              </a:rPr>
              <a:t>Engineering in Internet </a:t>
            </a:r>
            <a:r>
              <a:rPr lang="fi-FI" sz="2400" spc="-114" dirty="0" smtClean="0">
                <a:cs typeface="NewJuneBook"/>
              </a:rPr>
              <a:t>of </a:t>
            </a:r>
            <a:r>
              <a:rPr lang="fi-FI" sz="2400" spc="-114" dirty="0" err="1" smtClean="0">
                <a:cs typeface="NewJuneBook"/>
              </a:rPr>
              <a:t>Things</a:t>
            </a:r>
            <a:r>
              <a:rPr lang="fi-FI" sz="2400" spc="-114" dirty="0" smtClean="0">
                <a:cs typeface="NewJuneBook"/>
              </a:rPr>
              <a:t> 240 </a:t>
            </a:r>
            <a:r>
              <a:rPr lang="fi-FI" sz="2400" spc="-114" dirty="0" err="1" smtClean="0">
                <a:cs typeface="NewJuneBook"/>
              </a:rPr>
              <a:t>cr</a:t>
            </a:r>
            <a:endParaRPr sz="2400" b="0" spc="-45" dirty="0">
              <a:latin typeface="NewJuneBook"/>
              <a:cs typeface="NewJuneBook"/>
            </a:endParaRP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35133" y="8562923"/>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31508" y="8741071"/>
            <a:ext cx="1009650" cy="1464953"/>
          </a:xfrm>
          <a:prstGeom prst="rect">
            <a:avLst/>
          </a:prstGeom>
        </p:spPr>
        <p:txBody>
          <a:bodyPr vert="horz" wrap="square" lIns="0" tIns="0" rIns="0" bIns="0" rtlCol="0">
            <a:spAutoFit/>
          </a:bodyPr>
          <a:lstStyle/>
          <a:p>
            <a:r>
              <a:rPr lang="fi-FI" sz="1200" b="1" dirty="0" err="1">
                <a:latin typeface="Tahoma" pitchFamily="34" charset="0"/>
                <a:ea typeface="Tahoma" pitchFamily="34" charset="0"/>
                <a:cs typeface="Tahoma" pitchFamily="34" charset="0"/>
              </a:rPr>
              <a:t>Essential</a:t>
            </a:r>
            <a:r>
              <a:rPr lang="fi-FI" sz="1200" b="1" dirty="0">
                <a:latin typeface="Tahoma" pitchFamily="34" charset="0"/>
                <a:ea typeface="Tahoma" pitchFamily="34" charset="0"/>
                <a:cs typeface="Tahoma" pitchFamily="34" charset="0"/>
              </a:rPr>
              <a:t> </a:t>
            </a:r>
            <a:br>
              <a:rPr lang="fi-FI" sz="1200" b="1" dirty="0">
                <a:latin typeface="Tahoma" pitchFamily="34" charset="0"/>
                <a:ea typeface="Tahoma" pitchFamily="34" charset="0"/>
                <a:cs typeface="Tahoma" pitchFamily="34" charset="0"/>
              </a:rPr>
            </a:br>
            <a:r>
              <a:rPr lang="fi-FI" sz="1200" b="1" dirty="0" err="1">
                <a:latin typeface="Tahoma" pitchFamily="34" charset="0"/>
                <a:ea typeface="Tahoma" pitchFamily="34" charset="0"/>
                <a:cs typeface="Tahoma" pitchFamily="34" charset="0"/>
              </a:rPr>
              <a:t>laws</a:t>
            </a:r>
            <a:r>
              <a:rPr lang="fi-FI" sz="1200" b="1" dirty="0">
                <a:latin typeface="Tahoma" pitchFamily="34" charset="0"/>
                <a:ea typeface="Tahoma" pitchFamily="34" charset="0"/>
                <a:cs typeface="Tahoma" pitchFamily="34" charset="0"/>
              </a:rPr>
              <a:t> of </a:t>
            </a:r>
            <a:r>
              <a:rPr lang="fi-FI" sz="1200" b="1" dirty="0" err="1">
                <a:latin typeface="Tahoma" pitchFamily="34" charset="0"/>
                <a:ea typeface="Tahoma" pitchFamily="34" charset="0"/>
                <a:cs typeface="Tahoma" pitchFamily="34" charset="0"/>
              </a:rPr>
              <a:t>Nature</a:t>
            </a:r>
            <a:endParaRPr lang="fi-FI" sz="1200" b="1" dirty="0">
              <a:latin typeface="Tahoma" pitchFamily="34" charset="0"/>
              <a:ea typeface="Tahoma" pitchFamily="34" charset="0"/>
              <a:cs typeface="Tahoma" pitchFamily="34" charset="0"/>
            </a:endParaRPr>
          </a:p>
          <a:p>
            <a:r>
              <a:rPr lang="fi-FI" sz="1200" b="1" dirty="0">
                <a:latin typeface="Tahoma" pitchFamily="34" charset="0"/>
                <a:ea typeface="Tahoma" pitchFamily="34" charset="0"/>
                <a:cs typeface="Tahoma" pitchFamily="34" charset="0"/>
              </a:rPr>
              <a:t>And </a:t>
            </a:r>
            <a:r>
              <a:rPr lang="fi-FI" sz="1200" b="1" dirty="0" err="1">
                <a:latin typeface="Tahoma" pitchFamily="34" charset="0"/>
                <a:ea typeface="Tahoma" pitchFamily="34" charset="0"/>
                <a:cs typeface="Tahoma" pitchFamily="34" charset="0"/>
              </a:rPr>
              <a:t>Communi</a:t>
            </a:r>
            <a:endParaRPr lang="fi-FI" sz="1200" b="1" dirty="0">
              <a:latin typeface="Tahoma" pitchFamily="34" charset="0"/>
              <a:ea typeface="Tahoma" pitchFamily="34" charset="0"/>
              <a:cs typeface="Tahoma" pitchFamily="34" charset="0"/>
            </a:endParaRPr>
          </a:p>
          <a:p>
            <a:r>
              <a:rPr lang="fi-FI" sz="1200" b="1" dirty="0" err="1">
                <a:latin typeface="Tahoma" pitchFamily="34" charset="0"/>
                <a:ea typeface="Tahoma" pitchFamily="34" charset="0"/>
                <a:cs typeface="Tahoma" pitchFamily="34" charset="0"/>
              </a:rPr>
              <a:t>cation</a:t>
            </a:r>
            <a:r>
              <a:rPr lang="fi-FI" sz="1200" b="1" dirty="0">
                <a:latin typeface="Tahoma" pitchFamily="34" charset="0"/>
                <a:ea typeface="Tahoma" pitchFamily="34" charset="0"/>
                <a:cs typeface="Tahoma" pitchFamily="34" charset="0"/>
              </a:rPr>
              <a:t> </a:t>
            </a:r>
            <a:r>
              <a:rPr lang="fi-FI" sz="1200" b="1" dirty="0" err="1">
                <a:latin typeface="Tahoma" pitchFamily="34" charset="0"/>
                <a:ea typeface="Tahoma" pitchFamily="34" charset="0"/>
                <a:cs typeface="Tahoma" pitchFamily="34" charset="0"/>
              </a:rPr>
              <a:t>Skills</a:t>
            </a:r>
            <a:r>
              <a:rPr lang="fi-FI" sz="1200" b="1" dirty="0">
                <a:latin typeface="Tahoma" pitchFamily="34" charset="0"/>
                <a:ea typeface="Tahoma" pitchFamily="34" charset="0"/>
                <a:cs typeface="Tahoma" pitchFamily="34" charset="0"/>
              </a:rPr>
              <a:t> </a:t>
            </a:r>
            <a:br>
              <a:rPr lang="fi-FI" sz="1200" b="1" dirty="0">
                <a:latin typeface="Tahoma" pitchFamily="34" charset="0"/>
                <a:ea typeface="Tahoma" pitchFamily="34" charset="0"/>
                <a:cs typeface="Tahoma" pitchFamily="34" charset="0"/>
              </a:rPr>
            </a:br>
            <a:r>
              <a:rPr lang="fi-FI" sz="1200" b="1" dirty="0">
                <a:latin typeface="Tahoma" pitchFamily="34" charset="0"/>
                <a:ea typeface="Tahoma" pitchFamily="34" charset="0"/>
                <a:cs typeface="Tahoma" pitchFamily="34" charset="0"/>
              </a:rPr>
              <a:t>60 ECTS</a:t>
            </a:r>
          </a:p>
          <a:p>
            <a:pPr algn="just">
              <a:lnSpc>
                <a:spcPct val="106700"/>
              </a:lnSpc>
            </a:pP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dirty="0"/>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905376"/>
          </a:xfrm>
          <a:prstGeom prst="rect">
            <a:avLst/>
          </a:prstGeom>
        </p:spPr>
        <p:txBody>
          <a:bodyPr vert="horz" wrap="square" lIns="0" tIns="0" rIns="0" bIns="0" rtlCol="0">
            <a:spAutoFit/>
          </a:bodyPr>
          <a:lstStyle/>
          <a:p>
            <a:r>
              <a:rPr lang="en-US" sz="1200" b="1" dirty="0"/>
              <a:t>Deepening professional expertise </a:t>
            </a:r>
          </a:p>
          <a:p>
            <a:r>
              <a:rPr lang="en-US" sz="1200" b="1" dirty="0">
                <a:latin typeface="Tahoma" pitchFamily="34" charset="0"/>
                <a:ea typeface="Tahoma" pitchFamily="34" charset="0"/>
                <a:cs typeface="Tahoma" pitchFamily="34" charset="0"/>
              </a:rPr>
              <a:t>60 ECTS</a:t>
            </a:r>
            <a:endParaRPr lang="en-GB" sz="1200" b="1" dirty="0">
              <a:latin typeface="Tahoma" pitchFamily="34" charset="0"/>
              <a:ea typeface="Tahoma" pitchFamily="34" charset="0"/>
              <a:cs typeface="Tahoma" pitchFamily="34" charset="0"/>
            </a:endParaRPr>
          </a:p>
          <a:p>
            <a:pPr>
              <a:lnSpc>
                <a:spcPts val="1340"/>
              </a:lnSpc>
            </a:pPr>
            <a:endParaRPr sz="1150" b="1" spc="-30" dirty="0" smtClean="0">
              <a:solidFill>
                <a:srgbClr val="FFFFFF"/>
              </a:solidFill>
              <a:latin typeface="Tahoma" panose="020B0604030504040204" pitchFamily="34" charset="0"/>
              <a:ea typeface="Tahoma" panose="020B0604030504040204" pitchFamily="34" charset="0"/>
              <a:cs typeface="Tahoma" panose="020B0604030504040204" pitchFamily="34" charset="0"/>
            </a:endParaRPr>
          </a:p>
        </p:txBody>
      </p:sp>
      <p:sp>
        <p:nvSpPr>
          <p:cNvPr id="41" name="object 37"/>
          <p:cNvSpPr/>
          <p:nvPr/>
        </p:nvSpPr>
        <p:spPr>
          <a:xfrm>
            <a:off x="435133" y="4863878"/>
            <a:ext cx="1983105" cy="1506645"/>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905376"/>
          </a:xfrm>
          <a:prstGeom prst="rect">
            <a:avLst/>
          </a:prstGeom>
        </p:spPr>
        <p:txBody>
          <a:bodyPr vert="horz" wrap="square" lIns="0" tIns="0" rIns="0" bIns="0" rtlCol="0">
            <a:spAutoFit/>
          </a:bodyPr>
          <a:lstStyle/>
          <a:p>
            <a:r>
              <a:rPr lang="fi-FI" sz="1200" b="1" dirty="0" err="1">
                <a:latin typeface="Tahoma" pitchFamily="34" charset="0"/>
                <a:ea typeface="Tahoma" pitchFamily="34" charset="0"/>
                <a:cs typeface="Tahoma" pitchFamily="34" charset="0"/>
              </a:rPr>
              <a:t>Managing</a:t>
            </a:r>
            <a:r>
              <a:rPr lang="fi-FI" sz="1200" b="1" dirty="0">
                <a:latin typeface="Tahoma" pitchFamily="34" charset="0"/>
                <a:ea typeface="Tahoma" pitchFamily="34" charset="0"/>
                <a:cs typeface="Tahoma" pitchFamily="34" charset="0"/>
              </a:rPr>
              <a:t>  </a:t>
            </a:r>
            <a:r>
              <a:rPr lang="fi-FI" sz="1200" b="1" dirty="0" err="1">
                <a:latin typeface="Tahoma" pitchFamily="34" charset="0"/>
                <a:ea typeface="Tahoma" pitchFamily="34" charset="0"/>
                <a:cs typeface="Tahoma" pitchFamily="34" charset="0"/>
              </a:rPr>
              <a:t>development</a:t>
            </a:r>
            <a:r>
              <a:rPr lang="fi-FI" sz="1200" b="1" dirty="0">
                <a:latin typeface="Tahoma" pitchFamily="34" charset="0"/>
                <a:ea typeface="Tahoma" pitchFamily="34" charset="0"/>
                <a:cs typeface="Tahoma" pitchFamily="34" charset="0"/>
              </a:rPr>
              <a:t> </a:t>
            </a:r>
          </a:p>
          <a:p>
            <a:r>
              <a:rPr lang="fi-FI" sz="1200" b="1" dirty="0" err="1">
                <a:latin typeface="Tahoma" pitchFamily="34" charset="0"/>
                <a:ea typeface="Tahoma" pitchFamily="34" charset="0"/>
                <a:cs typeface="Tahoma" pitchFamily="34" charset="0"/>
              </a:rPr>
              <a:t>skills</a:t>
            </a:r>
            <a:r>
              <a:rPr lang="fi-FI" sz="1200" b="1" dirty="0">
                <a:latin typeface="Tahoma" pitchFamily="34" charset="0"/>
                <a:ea typeface="Tahoma" pitchFamily="34" charset="0"/>
                <a:cs typeface="Tahoma" pitchFamily="34" charset="0"/>
              </a:rPr>
              <a:t> of ICT </a:t>
            </a:r>
            <a:br>
              <a:rPr lang="fi-FI" sz="1200" b="1" dirty="0">
                <a:latin typeface="Tahoma" pitchFamily="34" charset="0"/>
                <a:ea typeface="Tahoma" pitchFamily="34" charset="0"/>
                <a:cs typeface="Tahoma" pitchFamily="34" charset="0"/>
              </a:rPr>
            </a:br>
            <a:r>
              <a:rPr lang="fi-FI" sz="1200" b="1" dirty="0">
                <a:latin typeface="Tahoma" pitchFamily="34" charset="0"/>
                <a:ea typeface="Tahoma" pitchFamily="34" charset="0"/>
                <a:cs typeface="Tahoma" pitchFamily="34" charset="0"/>
              </a:rPr>
              <a:t>60 ECTS</a:t>
            </a:r>
          </a:p>
          <a:p>
            <a:pPr>
              <a:lnSpc>
                <a:spcPts val="1340"/>
              </a:lnSpc>
            </a:pP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510018"/>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937894" cy="720710"/>
          </a:xfrm>
          <a:prstGeom prst="rect">
            <a:avLst/>
          </a:prstGeom>
        </p:spPr>
        <p:txBody>
          <a:bodyPr vert="horz" wrap="square" lIns="0" tIns="0" rIns="0" bIns="0" rtlCol="0">
            <a:spAutoFit/>
          </a:bodyPr>
          <a:lstStyle/>
          <a:p>
            <a:r>
              <a:rPr lang="en-US" sz="1200" b="1" dirty="0">
                <a:latin typeface="Tahoma" panose="020B0604030504040204" pitchFamily="34" charset="0"/>
                <a:ea typeface="Tahoma" panose="020B0604030504040204" pitchFamily="34" charset="0"/>
                <a:cs typeface="Tahoma" panose="020B0604030504040204" pitchFamily="34" charset="0"/>
              </a:rPr>
              <a:t>Essentials of ICT skills</a:t>
            </a:r>
          </a:p>
          <a:p>
            <a:r>
              <a:rPr lang="en-US" sz="1200" b="1" dirty="0">
                <a:latin typeface="Tahoma" panose="020B0604030504040204" pitchFamily="34" charset="0"/>
                <a:ea typeface="Tahoma" panose="020B0604030504040204" pitchFamily="34" charset="0"/>
                <a:cs typeface="Tahoma" panose="020B0604030504040204" pitchFamily="34" charset="0"/>
              </a:rPr>
              <a:t>60 ECTS</a:t>
            </a:r>
            <a:endParaRPr lang="fi-FI" sz="1200" b="1" dirty="0">
              <a:solidFill>
                <a:schemeClr val="bg1"/>
              </a:solidFill>
              <a:latin typeface="Tahoma" pitchFamily="34" charset="0"/>
              <a:ea typeface="Tahoma" pitchFamily="34" charset="0"/>
              <a:cs typeface="Tahoma" pitchFamily="34" charset="0"/>
            </a:endParaRPr>
          </a:p>
          <a:p>
            <a:pPr>
              <a:lnSpc>
                <a:spcPts val="1340"/>
              </a:lnSpc>
            </a:pPr>
            <a:endParaRPr sz="1150" dirty="0">
              <a:latin typeface="NewJuneBold"/>
              <a:cs typeface="NewJuneBold"/>
            </a:endParaRPr>
          </a:p>
        </p:txBody>
      </p:sp>
      <p:sp>
        <p:nvSpPr>
          <p:cNvPr id="47" name="Rectangle 46"/>
          <p:cNvSpPr/>
          <p:nvPr/>
        </p:nvSpPr>
        <p:spPr>
          <a:xfrm>
            <a:off x="435133" y="1238212"/>
            <a:ext cx="6904000" cy="1563346"/>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bg1"/>
                </a:solidFill>
                <a:latin typeface="Tahoma" panose="020B0604030504040204" pitchFamily="34" charset="0"/>
                <a:ea typeface="Tahoma" panose="020B0604030504040204" pitchFamily="34" charset="0"/>
                <a:cs typeface="Tahoma" panose="020B0604030504040204" pitchFamily="34" charset="0"/>
              </a:rPr>
              <a:t>IT graduates are ICT and IoT  experts who have acquired a holistic understanding of the role of modern technology of IoT in the field of industrial internet and digital health. They are skilled in the internationalisation process, which makes them a valuable asset to small and medium-sized companies going global.  They have developed their knowledge and skills associated with companies and customer needs at the chosen sectors of  technology. They operate fluently in multicultural teams, guide teams towards objectives and master time management. They are active in developing themselves and their work communities to find innovative and competitive methods of action. They are capable of facing continuous change</a:t>
            </a:r>
            <a:r>
              <a:rPr lang="en-US" sz="1200">
                <a:solidFill>
                  <a:schemeClr val="bg1"/>
                </a:solidFill>
              </a:rPr>
              <a:t>.</a:t>
            </a:r>
            <a:endParaRPr lang="en-US" sz="1200" dirty="0">
              <a:solidFill>
                <a:schemeClr val="bg1"/>
              </a:solidFill>
            </a:endParaRPr>
          </a:p>
        </p:txBody>
      </p:sp>
      <p:sp>
        <p:nvSpPr>
          <p:cNvPr id="48" name="Rectangle 47"/>
          <p:cNvSpPr/>
          <p:nvPr/>
        </p:nvSpPr>
        <p:spPr>
          <a:xfrm>
            <a:off x="2498140" y="3001252"/>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569763" y="3075093"/>
            <a:ext cx="3924472"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Professional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expértice</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IoT</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applications</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91145" y="3359905"/>
            <a:ext cx="4626019" cy="672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tx1"/>
                </a:solidFill>
                <a:latin typeface="Tahoma" panose="020B0604030504040204" pitchFamily="34" charset="0"/>
                <a:ea typeface="Tahoma" panose="020B0604030504040204" pitchFamily="34" charset="0"/>
                <a:cs typeface="Tahoma" panose="020B0604030504040204" pitchFamily="34" charset="0"/>
              </a:rPr>
              <a:t>Towards expertise in ICT fields of IoT</a:t>
            </a:r>
          </a:p>
          <a:p>
            <a:pPr algn="ctr"/>
            <a:r>
              <a:rPr lang="en-GB" sz="800" b="1">
                <a:solidFill>
                  <a:schemeClr val="tx1"/>
                </a:solidFill>
                <a:latin typeface="Tahoma" panose="020B0604030504040204" pitchFamily="34" charset="0"/>
                <a:ea typeface="Tahoma" panose="020B0604030504040204" pitchFamily="34" charset="0"/>
                <a:cs typeface="Tahoma" panose="020B0604030504040204" pitchFamily="34" charset="0"/>
              </a:rPr>
              <a:t>Cloud Analytics, Industrial Internet, Business possibilities of IoT</a:t>
            </a: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1" name="Rectangle 50"/>
          <p:cNvSpPr/>
          <p:nvPr/>
        </p:nvSpPr>
        <p:spPr>
          <a:xfrm>
            <a:off x="2591145" y="4076158"/>
            <a:ext cx="4626019" cy="3215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err="1">
                <a:solidFill>
                  <a:schemeClr val="tx1"/>
                </a:solidFill>
                <a:latin typeface="Tahoma" panose="020B0604030504040204" pitchFamily="34" charset="0"/>
                <a:ea typeface="Tahoma" panose="020B0604030504040204" pitchFamily="34" charset="0"/>
                <a:cs typeface="Tahoma" panose="020B0604030504040204" pitchFamily="34" charset="0"/>
              </a:rPr>
              <a:t>Thesis</a:t>
            </a:r>
            <a:r>
              <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rPr>
              <a:t> and Training</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563874" y="4937365"/>
            <a:ext cx="2117887" cy="307777"/>
          </a:xfrm>
          <a:prstGeom prst="rect">
            <a:avLst/>
          </a:prstGeom>
          <a:noFill/>
        </p:spPr>
        <p:txBody>
          <a:bodyPr wrap="none" rtlCol="0">
            <a:spAutoFit/>
          </a:bodyPr>
          <a:lstStyle/>
          <a:p>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Development</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of  ICT</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6" name="Rectangle 55"/>
          <p:cNvSpPr/>
          <p:nvPr/>
        </p:nvSpPr>
        <p:spPr>
          <a:xfrm>
            <a:off x="2585256" y="5222177"/>
            <a:ext cx="4626019" cy="4283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Developing Skills in ICT</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Continuous development of digital electronics,  wireless sensor, programming, </a:t>
            </a:r>
            <a:r>
              <a:rPr lang="en-GB" sz="800" b="1" dirty="0" err="1">
                <a:solidFill>
                  <a:schemeClr val="tx1"/>
                </a:solidFill>
                <a:latin typeface="Tahoma" panose="020B0604030504040204" pitchFamily="34" charset="0"/>
                <a:ea typeface="Tahoma" panose="020B0604030504040204" pitchFamily="34" charset="0"/>
                <a:cs typeface="Tahoma" panose="020B0604030504040204" pitchFamily="34" charset="0"/>
              </a:rPr>
              <a:t>IoT</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  and Big Data analytic skills </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585256" y="5850195"/>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Developing Skills in Telecommunication</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Wireless and  Mobile Technologies </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8" name="TextBox 57"/>
          <p:cNvSpPr txBox="1"/>
          <p:nvPr/>
        </p:nvSpPr>
        <p:spPr>
          <a:xfrm>
            <a:off x="2563873" y="5581617"/>
            <a:ext cx="3918060" cy="307777"/>
          </a:xfrm>
          <a:prstGeom prst="rect">
            <a:avLst/>
          </a:prstGeom>
          <a:noFill/>
        </p:spPr>
        <p:txBody>
          <a:bodyPr wrap="none" rtlCol="0">
            <a:spAutoFit/>
          </a:bodyPr>
          <a:lstStyle/>
          <a:p>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Development</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of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telecommunication</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563874" y="6775157"/>
            <a:ext cx="3799438"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Training of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electronics</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project</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85256" y="7059969"/>
            <a:ext cx="4626019" cy="402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Gaining </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Skills of ICT basics</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Wide spectrum of software and electronics skills are gained and applied to </a:t>
            </a:r>
            <a:r>
              <a:rPr lang="en-GB" sz="800" b="1" dirty="0" err="1">
                <a:solidFill>
                  <a:schemeClr val="tx1"/>
                </a:solidFill>
                <a:latin typeface="Tahoma" panose="020B0604030504040204" pitchFamily="34" charset="0"/>
                <a:ea typeface="Tahoma" panose="020B0604030504040204" pitchFamily="34" charset="0"/>
                <a:cs typeface="Tahoma" panose="020B0604030504040204" pitchFamily="34" charset="0"/>
              </a:rPr>
              <a:t>IoT</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 systems in projects </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585256" y="7687987"/>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800" b="1" dirty="0" err="1" smtClean="0">
                <a:solidFill>
                  <a:schemeClr val="tx1"/>
                </a:solidFill>
                <a:latin typeface="Tahoma" panose="020B0604030504040204" pitchFamily="34" charset="0"/>
                <a:ea typeface="Tahoma" panose="020B0604030504040204" pitchFamily="34" charset="0"/>
                <a:cs typeface="Tahoma" panose="020B0604030504040204" pitchFamily="34" charset="0"/>
              </a:rPr>
              <a:t>Undestanding</a:t>
            </a:r>
            <a:r>
              <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of Industrial Internet and Digital Health Ecosystems</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Applications from sensors to analytics are studied and developed in studies and projects</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5" name="TextBox 64"/>
          <p:cNvSpPr txBox="1"/>
          <p:nvPr/>
        </p:nvSpPr>
        <p:spPr>
          <a:xfrm>
            <a:off x="2563873" y="7419409"/>
            <a:ext cx="2576346"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application</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areas</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564040" y="8599094"/>
            <a:ext cx="2914580"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natural</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science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85422" y="8883906"/>
            <a:ext cx="4626019" cy="3594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Getting </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basic Skills of Natural Science</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Mathematics and physics are learned from the IT point of view</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585422" y="9622615"/>
            <a:ext cx="4626019" cy="438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Starting Studies in Communication and Team work</a:t>
            </a:r>
          </a:p>
          <a:p>
            <a:pPr algn="ct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Skills in languages are </a:t>
            </a:r>
            <a:r>
              <a:rPr lang="en-GB" sz="800" b="1" dirty="0" err="1">
                <a:solidFill>
                  <a:schemeClr val="tx1"/>
                </a:solidFill>
                <a:latin typeface="Tahoma" panose="020B0604030504040204" pitchFamily="34" charset="0"/>
                <a:ea typeface="Tahoma" panose="020B0604030504040204" pitchFamily="34" charset="0"/>
                <a:cs typeface="Tahoma" panose="020B0604030504040204" pitchFamily="34" charset="0"/>
              </a:rPr>
              <a:t>trainedin</a:t>
            </a:r>
            <a:r>
              <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rPr>
              <a:t> the professional context</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563873" y="9236360"/>
            <a:ext cx="3834704"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communication</a:t>
            </a:r>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team </a:t>
            </a:r>
            <a:r>
              <a:rPr lang="fi-FI" sz="14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work</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3ca75a4-7525-4fd0-b461-2a607204cfe9">SAVONIA-1185-62</_dlc_DocId>
    <_dlc_DocIdUrl xmlns="03ca75a4-7525-4fd0-b461-2a607204cfe9">
      <Url>https://santra.savonia.fi/tiimit/lite/sahkoalantiimi/_layouts/DocIdRedir.aspx?ID=SAVONIA-1185-62</Url>
      <Description>SAVONIA-1185-62</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Asiakirja" ma:contentTypeID="0x010100885F800979FEA84E8AEEA02A7E210F7D" ma:contentTypeVersion="0" ma:contentTypeDescription="Luo uusi asiakirja." ma:contentTypeScope="" ma:versionID="6eb192aba2f0a90c3fb1565ab924d230">
  <xsd:schema xmlns:xsd="http://www.w3.org/2001/XMLSchema" xmlns:xs="http://www.w3.org/2001/XMLSchema" xmlns:p="http://schemas.microsoft.com/office/2006/metadata/properties" xmlns:ns2="03ca75a4-7525-4fd0-b461-2a607204cfe9" targetNamespace="http://schemas.microsoft.com/office/2006/metadata/properties" ma:root="true" ma:fieldsID="66fb9f98385f83424ad4dcc4ea4f588e" ns2:_="">
    <xsd:import namespace="03ca75a4-7525-4fd0-b461-2a607204cfe9"/>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80953-1222-4574-A9E5-FB0E2B1D46B7}"/>
</file>

<file path=customXml/itemProps2.xml><?xml version="1.0" encoding="utf-8"?>
<ds:datastoreItem xmlns:ds="http://schemas.openxmlformats.org/officeDocument/2006/customXml" ds:itemID="{0B6905C2-23D3-4EBA-A6F0-BBB465F67965}"/>
</file>

<file path=customXml/itemProps3.xml><?xml version="1.0" encoding="utf-8"?>
<ds:datastoreItem xmlns:ds="http://schemas.openxmlformats.org/officeDocument/2006/customXml" ds:itemID="{C52CA087-FFBB-4BA7-8790-C61E8FE556BA}"/>
</file>

<file path=customXml/itemProps4.xml><?xml version="1.0" encoding="utf-8"?>
<ds:datastoreItem xmlns:ds="http://schemas.openxmlformats.org/officeDocument/2006/customXml" ds:itemID="{A718B0DB-A0B5-4F09-90A3-84F17DEC457C}"/>
</file>

<file path=docProps/app.xml><?xml version="1.0" encoding="utf-8"?>
<Properties xmlns="http://schemas.openxmlformats.org/officeDocument/2006/extended-properties" xmlns:vt="http://schemas.openxmlformats.org/officeDocument/2006/docPropsVTypes">
  <Template/>
  <TotalTime>34</TotalTime>
  <Words>466</Words>
  <Application>Microsoft Office PowerPoint</Application>
  <PresentationFormat>Custom</PresentationFormat>
  <Paragraphs>55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NewJuneBold</vt:lpstr>
      <vt:lpstr>NewJuneBook</vt:lpstr>
      <vt:lpstr>NewJuneHeavy</vt:lpstr>
      <vt:lpstr>Tahoma</vt:lpstr>
      <vt:lpstr>Office Theme</vt:lpstr>
      <vt:lpstr>Bachelor of Engineering in Internet of Things 240 cr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Sairaanhoitaja 210 OP</dc:title>
  <dc:creator>Marja-Riitta Kivi</dc:creator>
  <cp:lastModifiedBy>Arto Toppinen</cp:lastModifiedBy>
  <cp:revision>12</cp:revision>
  <dcterms:created xsi:type="dcterms:W3CDTF">2017-09-21T11:55:52Z</dcterms:created>
  <dcterms:modified xsi:type="dcterms:W3CDTF">2017-11-01T12:26:36Z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0x010100885F800979FEA84E8AEEA02A7E210F7D</vt:lpwstr>
  </property>
  <property fmtid="{D5CDD505-2E9C-101B-9397-08002B2CF9AE}" pid="5" name="_dlc_DocIdItemGuid">
    <vt:lpwstr>8146968b-b86b-4bb2-adc6-ba1c2e0825e9</vt:lpwstr>
  </property>
  <property fmtid="{D5CDD505-2E9C-101B-9397-08002B2CF9AE}" pid="6" name="Asiasanat">
    <vt:lpwstr/>
  </property>
  <property fmtid="{D5CDD505-2E9C-101B-9397-08002B2CF9AE}" pid="7" name="TaxCatchAll">
    <vt:lpwstr/>
  </property>
  <property fmtid="{D5CDD505-2E9C-101B-9397-08002B2CF9AE}" pid="8" name="j3b534c50ba64dfd9276b9f3862c10bc">
    <vt:lpwstr/>
  </property>
</Properties>
</file>