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6858000" cy="9144000" type="screen4x3"/>
  <p:notesSz cx="6669088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2928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946275" y="739775"/>
            <a:ext cx="2776538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205433" y="2040531"/>
            <a:ext cx="6390372" cy="1524053"/>
            <a:chOff x="199705" y="2030758"/>
            <a:chExt cx="6390372" cy="1524053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5" y="2030760"/>
              <a:ext cx="1838284" cy="1524050"/>
              <a:chOff x="436537" y="4302554"/>
              <a:chExt cx="1838284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474798" y="4264293"/>
                <a:ext cx="1368152" cy="144467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21370"/>
                <a:ext cx="1812391" cy="657645"/>
                <a:chOff x="556309" y="5958968"/>
                <a:chExt cx="1812391" cy="657645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1000548" y="6036396"/>
                  <a:ext cx="1368152" cy="5802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soveltaminen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1679" cy="6354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2" name="Ryhmä 71"/>
            <p:cNvGrpSpPr/>
            <p:nvPr/>
          </p:nvGrpSpPr>
          <p:grpSpPr>
            <a:xfrm>
              <a:off x="1706054" y="2030758"/>
              <a:ext cx="4884023" cy="1524053"/>
              <a:chOff x="1732592" y="2045799"/>
              <a:chExt cx="4884023" cy="1524053"/>
            </a:xfrm>
          </p:grpSpPr>
          <p:sp>
            <p:nvSpPr>
              <p:cNvPr id="53" name="Saman puolen kulmista pyöristetty suorakulmio 52"/>
              <p:cNvSpPr/>
              <p:nvPr/>
            </p:nvSpPr>
            <p:spPr>
              <a:xfrm rot="5400000">
                <a:off x="3412577" y="365814"/>
                <a:ext cx="1524053" cy="488402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59" name="Tekstiruutu 58"/>
              <p:cNvSpPr txBox="1"/>
              <p:nvPr/>
            </p:nvSpPr>
            <p:spPr>
              <a:xfrm>
                <a:off x="2658059" y="2604886"/>
                <a:ext cx="2821156" cy="561856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9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Kohti asiantuntijuutta</a:t>
                </a:r>
              </a:p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Opinnäytetyö</a:t>
                </a:r>
              </a:p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Harjoittelu</a:t>
                </a:r>
              </a:p>
            </p:txBody>
          </p:sp>
        </p:grpSp>
      </p:grpSp>
      <p:grpSp>
        <p:nvGrpSpPr>
          <p:cNvPr id="76" name="Ryhmä 75"/>
          <p:cNvGrpSpPr/>
          <p:nvPr/>
        </p:nvGrpSpPr>
        <p:grpSpPr>
          <a:xfrm>
            <a:off x="199702" y="7286976"/>
            <a:ext cx="6408712" cy="1584178"/>
            <a:chOff x="181365" y="7308304"/>
            <a:chExt cx="6408712" cy="1584178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308304"/>
              <a:ext cx="1775115" cy="1584174"/>
              <a:chOff x="417273" y="7361725"/>
              <a:chExt cx="1775115" cy="1386738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420914" y="7395008"/>
                <a:ext cx="1368152" cy="133875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775115" cy="619662"/>
                <a:chOff x="512076" y="5921566"/>
                <a:chExt cx="1775115" cy="619662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919039" y="6008385"/>
                  <a:ext cx="1368152" cy="4445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 perehtyminen </a:t>
                  </a:r>
                </a:p>
                <a:p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662361" cy="61966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40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610462" y="7329536"/>
              <a:ext cx="4979615" cy="1562946"/>
              <a:chOff x="1610462" y="7329536"/>
              <a:chExt cx="4979615" cy="1562946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318797" y="5621201"/>
                <a:ext cx="1562946" cy="4979615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1738490" y="8172326"/>
                <a:ext cx="4608230" cy="61293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1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Liiketoimintaympäristöön perehtyminen ja liiketoiminnan suunnittelu</a:t>
                </a:r>
              </a:p>
              <a:p>
                <a:r>
                  <a:rPr lang="fi-FI" sz="1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OIVALLA-</a:t>
                </a:r>
                <a:r>
                  <a:rPr lang="fi-FI" sz="10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virtuaaliympäristö</a:t>
                </a:r>
                <a:endParaRPr lang="fi-FI" sz="1000" b="1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3" name="Tekstiruutu 11"/>
              <p:cNvSpPr txBox="1"/>
              <p:nvPr/>
            </p:nvSpPr>
            <p:spPr>
              <a:xfrm>
                <a:off x="1743825" y="7498579"/>
                <a:ext cx="4608230" cy="44267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1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Yritystoimintaan perehtyminen ja toiminnan arviointi</a:t>
                </a:r>
              </a:p>
              <a:p>
                <a:r>
                  <a:rPr lang="fi-FI" sz="1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OIVALLA-</a:t>
                </a:r>
                <a:r>
                  <a:rPr lang="fi-FI" sz="10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virtuaaliympäristö</a:t>
                </a:r>
                <a:endParaRPr lang="fi-FI" sz="1000" b="1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152115" y="3761469"/>
            <a:ext cx="6437960" cy="1557466"/>
            <a:chOff x="152115" y="3775234"/>
            <a:chExt cx="6437960" cy="1557466"/>
          </a:xfrm>
        </p:grpSpPr>
        <p:grpSp>
          <p:nvGrpSpPr>
            <p:cNvPr id="8" name="Ryhmä 7"/>
            <p:cNvGrpSpPr/>
            <p:nvPr/>
          </p:nvGrpSpPr>
          <p:grpSpPr>
            <a:xfrm>
              <a:off x="152115" y="3775234"/>
              <a:ext cx="1804365" cy="1557466"/>
              <a:chOff x="388947" y="4283968"/>
              <a:chExt cx="1804365" cy="1386738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442549" y="4248952"/>
                <a:ext cx="1368152" cy="1475356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775115" cy="662300"/>
                <a:chOff x="512076" y="5921566"/>
                <a:chExt cx="1775115" cy="662300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919039" y="6008385"/>
                  <a:ext cx="1368152" cy="57548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syventäminen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511679" cy="6302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34" name="Saman puolen kulmista pyöristetty suorakulmio 33"/>
            <p:cNvSpPr/>
            <p:nvPr/>
          </p:nvSpPr>
          <p:spPr>
            <a:xfrm rot="5400000">
              <a:off x="3378625" y="2118395"/>
              <a:ext cx="1538879" cy="4884021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77" name="Ryhmä 76"/>
          <p:cNvGrpSpPr/>
          <p:nvPr/>
        </p:nvGrpSpPr>
        <p:grpSpPr>
          <a:xfrm>
            <a:off x="181365" y="2015967"/>
            <a:ext cx="6482002" cy="5035229"/>
            <a:chOff x="157282" y="2073300"/>
            <a:chExt cx="6482002" cy="5035229"/>
          </a:xfrm>
        </p:grpSpPr>
        <p:grpSp>
          <p:nvGrpSpPr>
            <p:cNvPr id="5" name="Ryhmä 4"/>
            <p:cNvGrpSpPr/>
            <p:nvPr/>
          </p:nvGrpSpPr>
          <p:grpSpPr>
            <a:xfrm>
              <a:off x="157282" y="5532476"/>
              <a:ext cx="1533684" cy="1576053"/>
              <a:chOff x="393190" y="5777549"/>
              <a:chExt cx="1533684" cy="1386738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440619" y="5748706"/>
                <a:ext cx="1368152" cy="146300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509601" cy="622855"/>
                <a:chOff x="512076" y="5921566"/>
                <a:chExt cx="1509601" cy="622855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917710" y="5955645"/>
                  <a:ext cx="1103967" cy="56869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kehittäminen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1679" cy="62285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669262" y="2073300"/>
              <a:ext cx="4970022" cy="5022589"/>
              <a:chOff x="1669263" y="2174787"/>
              <a:chExt cx="4970022" cy="5022589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381896" y="3939988"/>
                <a:ext cx="1557465" cy="495731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68" name="Tekstiruutu 67"/>
              <p:cNvSpPr txBox="1"/>
              <p:nvPr/>
            </p:nvSpPr>
            <p:spPr>
              <a:xfrm>
                <a:off x="4669176" y="6506729"/>
                <a:ext cx="1888683" cy="561856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9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Myynnin ja markkinoinnin toimintaympäristön analysointi ja ymmärrys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8" name="Tekstiruutu 67"/>
              <p:cNvSpPr txBox="1"/>
              <p:nvPr/>
            </p:nvSpPr>
            <p:spPr>
              <a:xfrm>
                <a:off x="4648583" y="5772980"/>
                <a:ext cx="1917410" cy="715089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9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Liiketoiminnan  kehittäminen ja tulevaisuuden liiketoimintamahdollisuudet</a:t>
                </a:r>
              </a:p>
            </p:txBody>
          </p:sp>
          <p:sp>
            <p:nvSpPr>
              <p:cNvPr id="60" name="Tekstiruutu 67"/>
              <p:cNvSpPr txBox="1"/>
              <p:nvPr/>
            </p:nvSpPr>
            <p:spPr>
              <a:xfrm>
                <a:off x="1702460" y="5848229"/>
                <a:ext cx="1845247" cy="255389"/>
              </a:xfrm>
              <a:prstGeom prst="round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9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Projektit ja rahoitus</a:t>
                </a:r>
              </a:p>
            </p:txBody>
          </p:sp>
          <p:sp>
            <p:nvSpPr>
              <p:cNvPr id="62" name="Tekstiruutu 67"/>
              <p:cNvSpPr txBox="1"/>
              <p:nvPr/>
            </p:nvSpPr>
            <p:spPr>
              <a:xfrm>
                <a:off x="1702460" y="6446582"/>
                <a:ext cx="1845247" cy="408623"/>
              </a:xfrm>
              <a:prstGeom prst="round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9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Talouden työkalujen</a:t>
                </a:r>
              </a:p>
              <a:p>
                <a:r>
                  <a:rPr lang="fi-FI" sz="9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hallinta</a:t>
                </a: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3225169" y="6079701"/>
                <a:ext cx="1465549" cy="561856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Tutkimus- ja kehittämisosaaminen</a:t>
                </a:r>
              </a:p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Viestintätaidot</a:t>
                </a:r>
              </a:p>
            </p:txBody>
          </p:sp>
          <p:sp>
            <p:nvSpPr>
              <p:cNvPr id="67" name="Tekstiruutu 67"/>
              <p:cNvSpPr txBox="1"/>
              <p:nvPr/>
            </p:nvSpPr>
            <p:spPr>
              <a:xfrm>
                <a:off x="1669263" y="4794342"/>
                <a:ext cx="1845247" cy="408623"/>
              </a:xfrm>
              <a:prstGeom prst="round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9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Kokonaisvaltainen talouden hallinta</a:t>
                </a:r>
              </a:p>
            </p:txBody>
          </p:sp>
          <p:sp>
            <p:nvSpPr>
              <p:cNvPr id="75" name="Tekstiruutu 67"/>
              <p:cNvSpPr txBox="1"/>
              <p:nvPr/>
            </p:nvSpPr>
            <p:spPr>
              <a:xfrm>
                <a:off x="1690967" y="4016883"/>
                <a:ext cx="1845247" cy="561856"/>
              </a:xfrm>
              <a:prstGeom prst="round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9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Taloudellisen informaation</a:t>
                </a:r>
              </a:p>
              <a:p>
                <a:r>
                  <a:rPr lang="fi-FI" sz="9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</a:t>
                </a:r>
                <a:r>
                  <a:rPr lang="fi-FI" sz="9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yödyntäminen ja laadun varmistaminen</a:t>
                </a:r>
              </a:p>
            </p:txBody>
          </p:sp>
          <p:sp>
            <p:nvSpPr>
              <p:cNvPr id="83" name="Tekstiruutu 67"/>
              <p:cNvSpPr txBox="1"/>
              <p:nvPr/>
            </p:nvSpPr>
            <p:spPr>
              <a:xfrm>
                <a:off x="4648582" y="4722096"/>
                <a:ext cx="1852679" cy="715089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9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Myynti- ja markkinointiprosessien hallinta ja yrityksen kokonaisviestintä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89" name="Tekstiruutu 67"/>
              <p:cNvSpPr txBox="1"/>
              <p:nvPr/>
            </p:nvSpPr>
            <p:spPr>
              <a:xfrm>
                <a:off x="4674822" y="4073164"/>
                <a:ext cx="1852679" cy="408623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9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Liiketoimintakokonaisuuden hallinta ja kehittäminen</a:t>
                </a:r>
              </a:p>
            </p:txBody>
          </p:sp>
          <p:sp>
            <p:nvSpPr>
              <p:cNvPr id="90" name="Tekstiruutu 67"/>
              <p:cNvSpPr txBox="1"/>
              <p:nvPr/>
            </p:nvSpPr>
            <p:spPr>
              <a:xfrm>
                <a:off x="1738080" y="2174787"/>
                <a:ext cx="2072885" cy="408623"/>
              </a:xfrm>
              <a:prstGeom prst="round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9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Analyyttinen ja kehittävä taloushallinnon osaaja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91" name="Tekstiruutu 67"/>
              <p:cNvSpPr txBox="1"/>
              <p:nvPr/>
            </p:nvSpPr>
            <p:spPr>
              <a:xfrm>
                <a:off x="3999318" y="2184186"/>
                <a:ext cx="2341657" cy="408623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9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Tulevaisuuden myynnin ja markkinoinnin kehittäjä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78" name="Tekstiruutu 65"/>
              <p:cNvSpPr txBox="1"/>
              <p:nvPr/>
            </p:nvSpPr>
            <p:spPr>
              <a:xfrm>
                <a:off x="3380776" y="4257757"/>
                <a:ext cx="1315915" cy="71508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Työyhteisö- ja</a:t>
                </a:r>
              </a:p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esimiestaidot</a:t>
                </a:r>
              </a:p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Opinnäytetyö</a:t>
                </a:r>
              </a:p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Harjoittelu</a:t>
                </a:r>
              </a:p>
            </p:txBody>
          </p:sp>
        </p:grpSp>
      </p:grpSp>
      <p:sp>
        <p:nvSpPr>
          <p:cNvPr id="85" name="Tekstiruutu 84"/>
          <p:cNvSpPr txBox="1"/>
          <p:nvPr/>
        </p:nvSpPr>
        <p:spPr>
          <a:xfrm>
            <a:off x="218041" y="796728"/>
            <a:ext cx="6339640" cy="1200329"/>
          </a:xfrm>
          <a:prstGeom prst="rect">
            <a:avLst/>
          </a:prstGeom>
          <a:solidFill>
            <a:srgbClr val="00ACCC"/>
          </a:solidFill>
        </p:spPr>
        <p:txBody>
          <a:bodyPr wrap="square" rtlCol="0">
            <a:spAutoFit/>
          </a:bodyPr>
          <a:lstStyle/>
          <a:p>
            <a:r>
              <a:rPr lang="fi-FI" sz="12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Tradenomi ymmärtää liiketoiminnan kokonaisuuden ja on syventänyt osaamistaan valitsemassaan suuntautumisvaihtoehdossa. Hänen työskentelyään ohjaavat  asiakasnäkökulma, tuloksellisuus ja vastuullisuus.  Liike-elämän asiantuntija hallitsee oman ajankäyttönsä ja kehittää aktiivisesti itseään sekä työyhteisöään innovatiivisten ja kilpailukykyisten toimintatapojen löytämiseksi. Hänellä on valmiudet jatkuvaan muutokseen. </a:t>
            </a:r>
            <a:endParaRPr lang="fi-FI" sz="1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kstiruutu 86"/>
          <p:cNvSpPr txBox="1"/>
          <p:nvPr/>
        </p:nvSpPr>
        <p:spPr>
          <a:xfrm>
            <a:off x="1783482" y="448759"/>
            <a:ext cx="3208757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TRADENOMI 210 OP</a:t>
            </a:r>
            <a:endParaRPr lang="fi-FI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Tekstiruutu 87"/>
          <p:cNvSpPr txBox="1"/>
          <p:nvPr/>
        </p:nvSpPr>
        <p:spPr>
          <a:xfrm>
            <a:off x="152112" y="107504"/>
            <a:ext cx="37321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Opetussuunnitelman rakennekuva</a:t>
            </a:r>
            <a:endParaRPr lang="fi-FI" sz="1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Up Arrow 1"/>
          <p:cNvSpPr/>
          <p:nvPr/>
        </p:nvSpPr>
        <p:spPr>
          <a:xfrm>
            <a:off x="2872475" y="2434594"/>
            <a:ext cx="449726" cy="1326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2" name="Up Arrow 91"/>
          <p:cNvSpPr/>
          <p:nvPr/>
        </p:nvSpPr>
        <p:spPr>
          <a:xfrm>
            <a:off x="4832318" y="2448873"/>
            <a:ext cx="449726" cy="1326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3" name="Up Arrow 92"/>
          <p:cNvSpPr/>
          <p:nvPr/>
        </p:nvSpPr>
        <p:spPr>
          <a:xfrm>
            <a:off x="5282044" y="4390650"/>
            <a:ext cx="449726" cy="1326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5" name="Up Arrow 94"/>
          <p:cNvSpPr/>
          <p:nvPr/>
        </p:nvSpPr>
        <p:spPr>
          <a:xfrm>
            <a:off x="2363443" y="4418280"/>
            <a:ext cx="449726" cy="1326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6" name="Up Arrow 95"/>
          <p:cNvSpPr/>
          <p:nvPr/>
        </p:nvSpPr>
        <p:spPr>
          <a:xfrm>
            <a:off x="5282044" y="5299427"/>
            <a:ext cx="449726" cy="1326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7" name="Up Arrow 96"/>
          <p:cNvSpPr/>
          <p:nvPr/>
        </p:nvSpPr>
        <p:spPr>
          <a:xfrm>
            <a:off x="2391105" y="5306200"/>
            <a:ext cx="449726" cy="1326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8" name="Up Arrow 97"/>
          <p:cNvSpPr/>
          <p:nvPr/>
        </p:nvSpPr>
        <p:spPr>
          <a:xfrm>
            <a:off x="2348880" y="7057205"/>
            <a:ext cx="449726" cy="1326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9" name="Up Arrow 98"/>
          <p:cNvSpPr/>
          <p:nvPr/>
        </p:nvSpPr>
        <p:spPr>
          <a:xfrm>
            <a:off x="5282044" y="7062674"/>
            <a:ext cx="449726" cy="1326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1" name="Up Arrow 100"/>
          <p:cNvSpPr/>
          <p:nvPr/>
        </p:nvSpPr>
        <p:spPr>
          <a:xfrm>
            <a:off x="3798538" y="3572567"/>
            <a:ext cx="449726" cy="1326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433246323255C46B128159A07EB5671" ma:contentTypeVersion="0" ma:contentTypeDescription="Luo uusi asiakirja." ma:contentTypeScope="" ma:versionID="366bb4495942bbdab44e04a6aa20a03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SAVONIA-573034606-2</_dlc_DocId>
    <_dlc_DocIdUrl xmlns="03ca75a4-7525-4fd0-b461-2a607204cfe9">
      <Url>https://santra.savonia.fi/tiimit/lite/likurestohenkilokunta/_layouts/DocIdRedir.aspx?ID=SAVONIA-573034606-2</Url>
      <Description>SAVONIA-573034606-2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05A7066E-3817-4D2A-97E3-987A3C44AE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F0257FB-3B86-456A-94E5-4D8ECF5E63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D2A45FB-C027-4480-87BF-7D3C2FED324E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http://purl.org/dc/terms/"/>
    <ds:schemaRef ds:uri="03ca75a4-7525-4fd0-b461-2a607204cfe9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9DDA79F2-CA4E-4E84-8642-B9208ACA6C31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145</Words>
  <Application>Microsoft Office PowerPoint</Application>
  <PresentationFormat>On-screen Show (4:3)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Marja-Riitta Kivi</cp:lastModifiedBy>
  <cp:revision>29</cp:revision>
  <cp:lastPrinted>2016-10-07T05:52:29Z</cp:lastPrinted>
  <dcterms:created xsi:type="dcterms:W3CDTF">2013-02-06T10:25:53Z</dcterms:created>
  <dcterms:modified xsi:type="dcterms:W3CDTF">2016-11-16T11:03:45Z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0x010100E433246323255C46B128159A07EB5671</vt:lpwstr>
  </property>
  <property fmtid="{D5CDD505-2E9C-101B-9397-08002B2CF9AE}" pid="3" name="_dlc_DocIdItemGuid">
    <vt:lpwstr>8f595686-8ecb-4b47-9df4-3573437ea3ac</vt:lpwstr>
  </property>
</Properties>
</file>