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6858000" cy="9144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FFCB05"/>
    <a:srgbClr val="F58220"/>
    <a:srgbClr val="B41E8E"/>
    <a:srgbClr val="EC008C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68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pPr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76978" y="1473511"/>
            <a:ext cx="6471646" cy="1688417"/>
            <a:chOff x="158104" y="2017255"/>
            <a:chExt cx="6358990" cy="1642147"/>
          </a:xfrm>
        </p:grpSpPr>
        <p:grpSp>
          <p:nvGrpSpPr>
            <p:cNvPr id="48" name="Ryhmä 47"/>
            <p:cNvGrpSpPr/>
            <p:nvPr/>
          </p:nvGrpSpPr>
          <p:grpSpPr>
            <a:xfrm>
              <a:off x="158104" y="2030761"/>
              <a:ext cx="1902744" cy="1628641"/>
              <a:chOff x="394936" y="4302554"/>
              <a:chExt cx="1902744" cy="1462044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79024" y="4218466"/>
                <a:ext cx="1462044" cy="163021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772330" y="2017255"/>
              <a:ext cx="4744764" cy="1642145"/>
              <a:chOff x="1798868" y="2032296"/>
              <a:chExt cx="4744764" cy="1642145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75995" y="506805"/>
                <a:ext cx="164214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798868" y="2480288"/>
                <a:ext cx="3916085" cy="254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Suuntaavat opinnot III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81365" y="7308299"/>
            <a:ext cx="6487994" cy="1760489"/>
            <a:chOff x="181365" y="7308304"/>
            <a:chExt cx="6444357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75518" y="7329536"/>
              <a:ext cx="4750204" cy="1562946"/>
              <a:chOff x="1875518" y="7329536"/>
              <a:chExt cx="4750204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9147" y="5735907"/>
                <a:ext cx="1562946" cy="475020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88009" y="8150663"/>
                <a:ext cx="3674340" cy="235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Tietotekniikan johdanto-opinnot I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76683" y="7568472"/>
                <a:ext cx="2431806" cy="582191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Ohjelmointi III - Olio-ohjelmointi,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Tiedonhallinta ja SQL,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Ohjelmistotuotanto I,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Tietokoneverkot 1 (CCNA 1), 5 op</a:t>
                </a: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972473" y="8403800"/>
                <a:ext cx="2436015" cy="45962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solidFill>
                      <a:sysClr val="windowText" lastClr="00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Ohjelmointi I – Ohjelmoinnin perusteet, 5 op</a:t>
                </a:r>
                <a:endParaRPr lang="fi-FI" sz="8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Ohjelmointi II - Käyttöliittymäohjelmointi,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Tietokonejärjestelmät, 5 op</a:t>
                </a: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4551536" y="7626242"/>
                <a:ext cx="1859616" cy="45962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Tekniikan fysiikka,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Ihminen ja vuorovaikutteinen teknologia, 5 op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2" name="Tekstiruutu 61"/>
              <p:cNvSpPr txBox="1"/>
              <p:nvPr/>
            </p:nvSpPr>
            <p:spPr>
              <a:xfrm>
                <a:off x="4551536" y="8403800"/>
                <a:ext cx="1818301" cy="33705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1,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Orientoivat opinnot, 5 op</a:t>
                </a: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53838" y="3284126"/>
            <a:ext cx="6497350" cy="1802950"/>
            <a:chOff x="181365" y="3771289"/>
            <a:chExt cx="6458371" cy="1602671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2"/>
              <a:ext cx="1775115" cy="1596812"/>
              <a:chOff x="418197" y="4283967"/>
              <a:chExt cx="1775115" cy="1421771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55606" y="4171001"/>
                <a:ext cx="1421771" cy="164770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53510" y="3771289"/>
              <a:ext cx="4786226" cy="1602671"/>
              <a:chOff x="1853511" y="3733528"/>
              <a:chExt cx="4786226" cy="1602671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63317" y="2159779"/>
                <a:ext cx="1602671" cy="475016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853511" y="3749663"/>
                <a:ext cx="4760048" cy="2325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Ammattiaineopinnot IV ja suuntaavat opinnot II</a:t>
                </a:r>
                <a:endParaRPr lang="fi-FI" sz="11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33785" y="3992113"/>
                <a:ext cx="1503096" cy="438163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Sähköopin sovellukset,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Tietotekniikkaprojekti,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Teknisk Svenska, 5 op</a:t>
                </a:r>
              </a:p>
            </p:txBody>
          </p:sp>
          <p:sp>
            <p:nvSpPr>
              <p:cNvPr id="64" name="Tekstiruutu 63"/>
              <p:cNvSpPr txBox="1"/>
              <p:nvPr/>
            </p:nvSpPr>
            <p:spPr>
              <a:xfrm>
                <a:off x="3508456" y="4878340"/>
                <a:ext cx="1288368" cy="321320"/>
              </a:xfrm>
              <a:prstGeom prst="roundRect">
                <a:avLst>
                  <a:gd name="adj" fmla="val 11952"/>
                </a:avLst>
              </a:prstGeom>
              <a:solidFill>
                <a:srgbClr val="8DC63F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IoT-ohjelmointi,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Mobiiliohjelmointi, 5 op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58641" y="5162934"/>
            <a:ext cx="6489981" cy="2067360"/>
            <a:chOff x="181365" y="5532477"/>
            <a:chExt cx="6489980" cy="16601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7"/>
              <a:ext cx="1775115" cy="1660152"/>
              <a:chOff x="417273" y="5777549"/>
              <a:chExt cx="1775115" cy="1460735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44083" y="5687660"/>
                <a:ext cx="1442151" cy="165909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6"/>
                  <a:ext cx="1368152" cy="3588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79216" y="5550959"/>
              <a:ext cx="4792129" cy="1641671"/>
              <a:chOff x="1879217" y="5652446"/>
              <a:chExt cx="4792129" cy="1641671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3311" y="4086082"/>
                <a:ext cx="1641671" cy="477439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79217" y="5656064"/>
                <a:ext cx="4433879" cy="3707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1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Ammattiaineopinnot II</a:t>
                </a:r>
              </a:p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983759" y="5860465"/>
                <a:ext cx="2548085" cy="62892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Johdatus tietoturvaan, 5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Ohjelmistotuotanto II, 10 </a:t>
                </a:r>
                <a:r>
                  <a:rPr lang="fi-FI" sz="8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Windows-palvelimet,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Hajautetut ja samanaikaiset järjestelmät,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Linux-palvelimet, 5 op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2011566" y="6721564"/>
                <a:ext cx="2520279" cy="51954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ICT-liiketoiminta ja yrittäjyys,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Tietokoneverkot 1 (CCNA 2),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Web-ohjelmoinnin harjoitustyö, 5 op</a:t>
                </a:r>
              </a:p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Tietorakenteet ja algoritmit I, 5 op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Tekstiruutu 66"/>
              <p:cNvSpPr txBox="1"/>
              <p:nvPr/>
            </p:nvSpPr>
            <p:spPr>
              <a:xfrm>
                <a:off x="4747868" y="5911145"/>
                <a:ext cx="1512168" cy="19141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Johdatus tietoturvaan, 5 op</a:t>
                </a:r>
                <a:endParaRPr lang="fi-FI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8" name="Tekstiruutu 67"/>
              <p:cNvSpPr txBox="1"/>
              <p:nvPr/>
            </p:nvSpPr>
            <p:spPr>
              <a:xfrm>
                <a:off x="4747868" y="6760576"/>
                <a:ext cx="1512168" cy="19141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8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Matematiikka 2, 5 op</a:t>
                </a:r>
              </a:p>
            </p:txBody>
          </p:sp>
        </p:grpSp>
      </p:grpSp>
      <p:sp>
        <p:nvSpPr>
          <p:cNvPr id="83" name="Nuoli oikealle 82"/>
          <p:cNvSpPr/>
          <p:nvPr/>
        </p:nvSpPr>
        <p:spPr>
          <a:xfrm rot="16200000">
            <a:off x="6161167" y="5008187"/>
            <a:ext cx="517058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6095658" y="7017910"/>
            <a:ext cx="64807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188640" y="467544"/>
            <a:ext cx="6427059" cy="86177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Työtehtävät</a:t>
            </a:r>
            <a:r>
              <a:rPr lang="fi-FI" sz="1000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: Suunnittelu (tekninen/taloudellinen), projektitoiminta (asiantuntija/esimies), palveluliiketoiminta (myynti, markkinointi, osto, jälkimarkkinointi), ylläpito, kehittäminen, rakentaminen/tuotanto, testaus/laatu, koulutus, yrittäjyys</a:t>
            </a:r>
          </a:p>
          <a:p>
            <a:r>
              <a:rPr lang="fi-FI" sz="1000" b="1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Työroolit</a:t>
            </a:r>
            <a:r>
              <a:rPr lang="fi-FI" sz="1000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: tekninen asiantuntija (tiimin jäsen), tavoitteena työroolien kasvu (tietojen  ja taitojen syveneminen sekä laaja-alaistuminen)</a:t>
            </a:r>
            <a:endParaRPr lang="fi-FI" sz="10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872350" y="98360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Tietotekniikkainsinööri 240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52591" y="7350695"/>
            <a:ext cx="4429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Tietotekniikan johdanto-opinnot II</a:t>
            </a:r>
          </a:p>
          <a:p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53670" y="6254606"/>
            <a:ext cx="3880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Ammattiaineopinnot I</a:t>
            </a:r>
            <a:endParaRPr lang="fi-FI" sz="11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44824" y="4094366"/>
            <a:ext cx="40558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Ammattiaineopinnot III ja suuntaavat opinnot I</a:t>
            </a:r>
            <a:endParaRPr lang="fi-FI" sz="11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16832" y="4379684"/>
            <a:ext cx="1512168" cy="624364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Tietokantapalvelimet, 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Palvelutuotanto, 5op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Matematiikka 3, 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Engineering English, 5 op</a:t>
            </a:r>
          </a:p>
        </p:txBody>
      </p:sp>
      <p:sp>
        <p:nvSpPr>
          <p:cNvPr id="92" name="Tekstiruutu 58"/>
          <p:cNvSpPr txBox="1"/>
          <p:nvPr/>
        </p:nvSpPr>
        <p:spPr>
          <a:xfrm>
            <a:off x="1916832" y="1563281"/>
            <a:ext cx="1440159" cy="255389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Opinnäytetyö, </a:t>
            </a:r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</a:p>
        </p:txBody>
      </p:sp>
      <p:sp>
        <p:nvSpPr>
          <p:cNvPr id="93" name="Tekstiruutu 58"/>
          <p:cNvSpPr txBox="1"/>
          <p:nvPr/>
        </p:nvSpPr>
        <p:spPr>
          <a:xfrm>
            <a:off x="3429000" y="1547664"/>
            <a:ext cx="1944216" cy="37457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Vapaasti valittavat opinnot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15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(koko opiskeluaikana)</a:t>
            </a:r>
          </a:p>
        </p:txBody>
      </p:sp>
      <p:sp>
        <p:nvSpPr>
          <p:cNvPr id="82" name="Nuoli oikealle 81"/>
          <p:cNvSpPr/>
          <p:nvPr/>
        </p:nvSpPr>
        <p:spPr>
          <a:xfrm rot="16200000">
            <a:off x="6131662" y="3021466"/>
            <a:ext cx="57606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kstiruutu 58"/>
          <p:cNvSpPr txBox="1"/>
          <p:nvPr/>
        </p:nvSpPr>
        <p:spPr>
          <a:xfrm>
            <a:off x="5373217" y="1547664"/>
            <a:ext cx="1224135" cy="37457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Harjoittelu,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30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(koko opiskeluaikana)</a:t>
            </a:r>
          </a:p>
        </p:txBody>
      </p:sp>
      <p:sp>
        <p:nvSpPr>
          <p:cNvPr id="89" name="Tekstiruutu 63"/>
          <p:cNvSpPr txBox="1"/>
          <p:nvPr/>
        </p:nvSpPr>
        <p:spPr>
          <a:xfrm>
            <a:off x="3501008" y="3706470"/>
            <a:ext cx="1440160" cy="361474"/>
          </a:xfrm>
          <a:prstGeom prst="roundRect">
            <a:avLst>
              <a:gd name="adj" fmla="val 11952"/>
            </a:avLst>
          </a:prstGeom>
          <a:solidFill>
            <a:srgbClr val="8DC63F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BigData, 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Business Intelligence, 5 op</a:t>
            </a:r>
          </a:p>
        </p:txBody>
      </p:sp>
      <p:sp>
        <p:nvSpPr>
          <p:cNvPr id="95" name="Tekstiruutu 63"/>
          <p:cNvSpPr txBox="1"/>
          <p:nvPr/>
        </p:nvSpPr>
        <p:spPr>
          <a:xfrm>
            <a:off x="5013176" y="3706470"/>
            <a:ext cx="1584176" cy="361474"/>
          </a:xfrm>
          <a:prstGeom prst="roundRect">
            <a:avLst>
              <a:gd name="adj" fmla="val 11952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Tietokoneverkot 2 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(CCNP Route), 5 op</a:t>
            </a:r>
          </a:p>
        </p:txBody>
      </p:sp>
      <p:sp>
        <p:nvSpPr>
          <p:cNvPr id="96" name="Tekstiruutu 63"/>
          <p:cNvSpPr txBox="1"/>
          <p:nvPr/>
        </p:nvSpPr>
        <p:spPr>
          <a:xfrm>
            <a:off x="4869160" y="4572000"/>
            <a:ext cx="1728192" cy="361474"/>
          </a:xfrm>
          <a:prstGeom prst="roundRect">
            <a:avLst>
              <a:gd name="adj" fmla="val 11952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Tietokoneverkot 1 (CCNA 3), 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Tietokoneverkot 1 (CCNA 4), 5 op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501008" y="3491880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Ohjelmistotekniikka      Tietoverkkotekniikka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501008" y="4355976"/>
            <a:ext cx="28803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Ohjelmistotekniikka      Tietoverkkotekniikka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916832" y="2165539"/>
            <a:ext cx="4320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Ohjelmistotekniikka                        Tietoverkkotekniikka</a:t>
            </a:r>
            <a:endParaRPr lang="fi-FI" sz="1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0" name="Tekstiruutu 63"/>
          <p:cNvSpPr txBox="1"/>
          <p:nvPr/>
        </p:nvSpPr>
        <p:spPr>
          <a:xfrm>
            <a:off x="1916832" y="2410326"/>
            <a:ext cx="2016224" cy="361474"/>
          </a:xfrm>
          <a:prstGeom prst="roundRect">
            <a:avLst>
              <a:gd name="adj" fmla="val 11952"/>
            </a:avLst>
          </a:prstGeom>
          <a:solidFill>
            <a:srgbClr val="8DC63F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.NET-ohjelmointi, 5 op</a:t>
            </a:r>
          </a:p>
          <a:p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1" name="Tekstiruutu 63"/>
          <p:cNvSpPr txBox="1"/>
          <p:nvPr/>
        </p:nvSpPr>
        <p:spPr>
          <a:xfrm>
            <a:off x="4005064" y="2410326"/>
            <a:ext cx="2232248" cy="361474"/>
          </a:xfrm>
          <a:prstGeom prst="roundRect">
            <a:avLst>
              <a:gd name="adj" fmla="val 11952"/>
            </a:avLst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Tietokoneverkot 2 (CCNP Switch), 5 op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Tietokoneverkot 2 (CCNP TShoot), 5 op</a:t>
            </a:r>
          </a:p>
        </p:txBody>
      </p:sp>
      <p:sp>
        <p:nvSpPr>
          <p:cNvPr id="102" name="Tekstiruutu 66"/>
          <p:cNvSpPr txBox="1"/>
          <p:nvPr/>
        </p:nvSpPr>
        <p:spPr>
          <a:xfrm>
            <a:off x="1916832" y="2843808"/>
            <a:ext cx="1728192" cy="238363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Johtajuus ja työhyvinvointi, 5 op</a:t>
            </a:r>
            <a:endParaRPr lang="fi-FI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SAVONIA-1372-8</_dlc_DocId>
    <_dlc_DocIdUrl xmlns="03ca75a4-7525-4fd0-b461-2a607204cfe9">
      <Url>https://santra.savonia.fi/tiimit/lite/_layouts/DocIdRedir.aspx?ID=SAVONIA-1372-8</Url>
      <Description>SAVONIA-1372-8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EC74BA398AF02448F319720DFE8DD7F" ma:contentTypeVersion="0" ma:contentTypeDescription="Luo uusi asiakirja." ma:contentTypeScope="" ma:versionID="e8a6f893a46ceddaa8c582e62ef38e79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F19B1D5-D8FE-482A-86CB-66AE1320F408}">
  <ds:schemaRefs>
    <ds:schemaRef ds:uri="03ca75a4-7525-4fd0-b461-2a607204cfe9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188877-28F5-4182-88A3-3F83D2F913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F563BD-12B6-4ECE-8A56-E4ACE1D2A0A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59D4343-14B4-4226-8942-612705A5531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359</Words>
  <Application>Microsoft Office PowerPoint</Application>
  <PresentationFormat>On-screen Show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Marja-Riitta Kivi</cp:lastModifiedBy>
  <cp:revision>66</cp:revision>
  <cp:lastPrinted>2016-11-29T11:08:01Z</cp:lastPrinted>
  <dcterms:created xsi:type="dcterms:W3CDTF">2013-02-06T10:25:53Z</dcterms:created>
  <dcterms:modified xsi:type="dcterms:W3CDTF">2017-01-17T11:18:04Z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0x0101003EC74BA398AF02448F319720DFE8DD7F</vt:lpwstr>
  </property>
  <property fmtid="{D5CDD505-2E9C-101B-9397-08002B2CF9AE}" pid="3" name="_dlc_DocIdItemGuid">
    <vt:lpwstr>1f91342e-74d7-4e6b-a096-49f929736132</vt:lpwstr>
  </property>
</Properties>
</file>