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661150" cy="8856663"/>
  <p:notesSz cx="6858000" cy="9144000"/>
  <p:defaultTextStyle>
    <a:defPPr>
      <a:defRPr lang="fi-FI"/>
    </a:defPPr>
    <a:lvl1pPr marL="0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0">
          <p15:clr>
            <a:srgbClr val="A4A3A4"/>
          </p15:clr>
        </p15:guide>
        <p15:guide id="2" pos="20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99" y="48"/>
      </p:cViewPr>
      <p:guideLst>
        <p:guide orient="horz" pos="2790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685800"/>
            <a:ext cx="2578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2139950" y="685800"/>
            <a:ext cx="25781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9586" y="2751308"/>
            <a:ext cx="5661978" cy="189844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9173" y="5018776"/>
            <a:ext cx="4662805" cy="2263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3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6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829334" y="354679"/>
            <a:ext cx="1498759" cy="75568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33058" y="354679"/>
            <a:ext cx="4385257" cy="755686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6185" y="5691226"/>
            <a:ext cx="5661978" cy="1759032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6185" y="3753833"/>
            <a:ext cx="5661978" cy="1937394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433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66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0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73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167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600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03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467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33057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085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1982499"/>
            <a:ext cx="2943165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3058" y="2808710"/>
            <a:ext cx="2943165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383772" y="1982499"/>
            <a:ext cx="2944321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383772" y="2808710"/>
            <a:ext cx="2944321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3058" y="352627"/>
            <a:ext cx="2191473" cy="150071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04325" y="352627"/>
            <a:ext cx="3723768" cy="75589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33058" y="1853340"/>
            <a:ext cx="2191473" cy="6058204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5632" y="6199664"/>
            <a:ext cx="3996690" cy="7319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05632" y="791359"/>
            <a:ext cx="3996690" cy="5313998"/>
          </a:xfrm>
        </p:spPr>
        <p:txBody>
          <a:bodyPr/>
          <a:lstStyle>
            <a:lvl1pPr marL="0" indent="0">
              <a:buNone/>
              <a:defRPr sz="3100"/>
            </a:lvl1pPr>
            <a:lvl2pPr marL="443347" indent="0">
              <a:buNone/>
              <a:defRPr sz="2700"/>
            </a:lvl2pPr>
            <a:lvl3pPr marL="886694" indent="0">
              <a:buNone/>
              <a:defRPr sz="2300"/>
            </a:lvl3pPr>
            <a:lvl4pPr marL="1330041" indent="0">
              <a:buNone/>
              <a:defRPr sz="1900"/>
            </a:lvl4pPr>
            <a:lvl5pPr marL="1773387" indent="0">
              <a:buNone/>
              <a:defRPr sz="1900"/>
            </a:lvl5pPr>
            <a:lvl6pPr marL="2216734" indent="0">
              <a:buNone/>
              <a:defRPr sz="1900"/>
            </a:lvl6pPr>
            <a:lvl7pPr marL="2660081" indent="0">
              <a:buNone/>
              <a:defRPr sz="1900"/>
            </a:lvl7pPr>
            <a:lvl8pPr marL="3103428" indent="0">
              <a:buNone/>
              <a:defRPr sz="1900"/>
            </a:lvl8pPr>
            <a:lvl9pPr marL="3546775" indent="0">
              <a:buNone/>
              <a:defRPr sz="19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05632" y="6931570"/>
            <a:ext cx="3996690" cy="1039427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33058" y="354677"/>
            <a:ext cx="5995035" cy="1476111"/>
          </a:xfrm>
          <a:prstGeom prst="rect">
            <a:avLst/>
          </a:prstGeom>
        </p:spPr>
        <p:txBody>
          <a:bodyPr vert="horz" lIns="88669" tIns="44335" rIns="88669" bIns="44335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2066556"/>
            <a:ext cx="5995035" cy="5844988"/>
          </a:xfrm>
          <a:prstGeom prst="rect">
            <a:avLst/>
          </a:prstGeom>
        </p:spPr>
        <p:txBody>
          <a:bodyPr vert="horz" lIns="88669" tIns="44335" rIns="88669" bIns="44335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33058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5893" y="8208816"/>
            <a:ext cx="2109364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773824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6694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510" indent="-332510" algn="l" defTabSz="88669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439" indent="-277092" algn="l" defTabSz="886694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367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714" indent="-221673" algn="l" defTabSz="886694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5061" indent="-221673" algn="l" defTabSz="886694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0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1754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5101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844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34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669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004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338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73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008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3428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46775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kstiruutu 84"/>
          <p:cNvSpPr txBox="1"/>
          <p:nvPr/>
        </p:nvSpPr>
        <p:spPr>
          <a:xfrm>
            <a:off x="492911" y="452109"/>
            <a:ext cx="5702595" cy="1059032"/>
          </a:xfrm>
          <a:prstGeom prst="rect">
            <a:avLst/>
          </a:prstGeom>
          <a:solidFill>
            <a:srgbClr val="00ACCC"/>
          </a:solidFill>
        </p:spPr>
        <p:txBody>
          <a:bodyPr wrap="square" lIns="88669" tIns="44335" rIns="88669" bIns="44335" rtlCol="0">
            <a:spAutoFit/>
          </a:bodyPr>
          <a:lstStyle/>
          <a:p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Rakennusalan työnjohdon koulutusohjelman tavoitteena on antaa opiskelijalle valmiudet toimia rakennustyömaan työnjohtotehtävissä. Lisäksi valmistunut rakennusmestari saa kelpoisuuden toimia maankäyttö- ja rakennuslain mukaisissa rakennustöissä vastaavana työnjohtajana. </a:t>
            </a:r>
          </a:p>
          <a:p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Rakennusmestarin tehtävät koostuvat monipuolisista ja </a:t>
            </a:r>
            <a:r>
              <a:rPr lang="fi-FI" sz="9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käytännönläheisistä </a:t>
            </a:r>
            <a:r>
              <a:rPr lang="fi-FI" sz="90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rakennusalan </a:t>
            </a:r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tuotannon hallinta- ja työnjohtotehtävistä. Tehtäviin kuuluvat erilaiset johtotehtävät, kuten laadun, työturvallisuuden, kustannusten ja aikataulujen hallinta, työn aikana tapahtuvan suunnittelun ohjaus, töiden ja toimitusten organisointi sekä työmaan hankinnat.</a:t>
            </a:r>
          </a:p>
        </p:txBody>
      </p:sp>
      <p:grpSp>
        <p:nvGrpSpPr>
          <p:cNvPr id="73" name="Ryhmä 72"/>
          <p:cNvGrpSpPr/>
          <p:nvPr/>
        </p:nvGrpSpPr>
        <p:grpSpPr>
          <a:xfrm>
            <a:off x="193972" y="1798316"/>
            <a:ext cx="6206947" cy="1455858"/>
            <a:chOff x="199704" y="2030757"/>
            <a:chExt cx="6390374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641829"/>
                <a:chOff x="556309" y="5958968"/>
                <a:chExt cx="1835250" cy="64182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043274"/>
                  <a:ext cx="1368152" cy="470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soveltaminen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8548" cy="6418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481487" y="446220"/>
              <a:ext cx="1524053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176160" y="7251387"/>
            <a:ext cx="6224757" cy="1501148"/>
            <a:chOff x="181366" y="7321578"/>
            <a:chExt cx="6408711" cy="1570904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6" y="7329535"/>
              <a:ext cx="1751560" cy="1562943"/>
              <a:chOff x="417274" y="7380310"/>
              <a:chExt cx="1751560" cy="1368153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4" y="7380310"/>
                <a:ext cx="1751560" cy="625858"/>
                <a:chOff x="512077" y="5940151"/>
                <a:chExt cx="1751560" cy="62585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895485" y="6023598"/>
                  <a:ext cx="1368152" cy="4589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7" y="5940151"/>
                  <a:ext cx="668732" cy="6258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39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1578"/>
              <a:ext cx="4693129" cy="1570904"/>
              <a:chOff x="1896948" y="7321578"/>
              <a:chExt cx="4693129" cy="1570904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321578"/>
                <a:ext cx="3551120" cy="289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Rakennusalaan </a:t>
                </a:r>
                <a:r>
                  <a:rPr lang="fi-FI" sz="12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perehtyjä </a:t>
                </a:r>
                <a:endParaRPr lang="fi-FI" sz="12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224017" y="7894353"/>
                <a:ext cx="3873879" cy="99775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B05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Minusta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rakennusmestari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Luonnontieteet ja kielet</a:t>
                </a:r>
              </a:p>
              <a:p>
                <a:pPr algn="ctr"/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Rakennusosat-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materiaalit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Infrarakentamisen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perusteet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2161" y="3492229"/>
            <a:ext cx="6224758" cy="1519935"/>
            <a:chOff x="181365" y="3691301"/>
            <a:chExt cx="6408712" cy="156924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691301"/>
              <a:ext cx="1775115" cy="1536593"/>
              <a:chOff x="418197" y="4209232"/>
              <a:chExt cx="1775115" cy="136815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081149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36274"/>
                <a:ext cx="1775115" cy="636590"/>
                <a:chOff x="512076" y="5873872"/>
                <a:chExt cx="1775115" cy="63659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5913023"/>
                  <a:ext cx="1368152" cy="466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syventäminen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873872"/>
                  <a:ext cx="518548" cy="6365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474073" y="2144544"/>
              <a:ext cx="1538879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76160" y="5351960"/>
            <a:ext cx="6224757" cy="1526528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9082"/>
                <a:chOff x="512076" y="5921566"/>
                <a:chExt cx="1775115" cy="629082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613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kehittäminen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8548" cy="629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22" name="Saman puolen kulmista pyöristetty suorakulmio 21"/>
            <p:cNvSpPr/>
            <p:nvPr/>
          </p:nvSpPr>
          <p:spPr>
            <a:xfrm rot="5400000">
              <a:off x="3464779" y="3983124"/>
              <a:ext cx="1557465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83" name="Nuoli oikealle 82"/>
          <p:cNvSpPr/>
          <p:nvPr/>
        </p:nvSpPr>
        <p:spPr>
          <a:xfrm rot="16200000">
            <a:off x="1169926" y="4162238"/>
            <a:ext cx="5839211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1261883" y="186675"/>
            <a:ext cx="4684441" cy="3049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8669" tIns="44335" rIns="88669" bIns="44335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RAKENNUSMESTARI AMK, 210 OP, </a:t>
            </a:r>
            <a:r>
              <a:rPr lang="fi-FI" sz="1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Infra-ala</a:t>
            </a:r>
            <a:endParaRPr lang="fi-FI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47746" y="-36165"/>
            <a:ext cx="2610826" cy="258813"/>
          </a:xfrm>
          <a:prstGeom prst="rect">
            <a:avLst/>
          </a:prstGeom>
          <a:noFill/>
        </p:spPr>
        <p:txBody>
          <a:bodyPr wrap="none" lIns="88669" tIns="44335" rIns="88669" bIns="44335" rtlCol="0">
            <a:spAutoFit/>
          </a:bodyPr>
          <a:lstStyle/>
          <a:p>
            <a:r>
              <a:rPr lang="fi-FI" sz="1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</a:p>
        </p:txBody>
      </p:sp>
      <p:sp>
        <p:nvSpPr>
          <p:cNvPr id="93" name="Tekstiruutu 64"/>
          <p:cNvSpPr txBox="1"/>
          <p:nvPr/>
        </p:nvSpPr>
        <p:spPr>
          <a:xfrm>
            <a:off x="3222631" y="5644935"/>
            <a:ext cx="1728192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Rakennustyömaan laatu ja työturvallisuus</a:t>
            </a:r>
            <a:endParaRPr lang="fi-FI" dirty="0"/>
          </a:p>
        </p:txBody>
      </p:sp>
      <p:sp>
        <p:nvSpPr>
          <p:cNvPr id="79" name="Tekstiruutu 64"/>
          <p:cNvSpPr txBox="1"/>
          <p:nvPr/>
        </p:nvSpPr>
        <p:spPr>
          <a:xfrm>
            <a:off x="1854315" y="6194756"/>
            <a:ext cx="4500596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Projekteissa toimiminen</a:t>
            </a:r>
          </a:p>
          <a:p>
            <a:r>
              <a:rPr lang="fi-FI" dirty="0" smtClean="0"/>
              <a:t>Viestintä- ja vuorovaikutustaidot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89" name="Tekstiruutu 64"/>
          <p:cNvSpPr txBox="1"/>
          <p:nvPr/>
        </p:nvSpPr>
        <p:spPr>
          <a:xfrm>
            <a:off x="3474727" y="3744323"/>
            <a:ext cx="1224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Tuotannon suunnittelu ja johtaminen</a:t>
            </a:r>
            <a:endParaRPr lang="fi-FI" dirty="0"/>
          </a:p>
        </p:txBody>
      </p:sp>
      <p:sp>
        <p:nvSpPr>
          <p:cNvPr id="95" name="Tekstiruutu 64"/>
          <p:cNvSpPr txBox="1"/>
          <p:nvPr/>
        </p:nvSpPr>
        <p:spPr>
          <a:xfrm>
            <a:off x="1969034" y="4356323"/>
            <a:ext cx="4318512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numCol="1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Työyhteisö- ja esimiestaidot</a:t>
            </a:r>
            <a:br>
              <a:rPr lang="fi-FI" dirty="0" smtClean="0"/>
            </a:br>
            <a:r>
              <a:rPr lang="fi-FI" dirty="0"/>
              <a:t>Tutkimus- ja kehittämisosaaminen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98" name="Tekstiruutu 64"/>
          <p:cNvSpPr txBox="1"/>
          <p:nvPr/>
        </p:nvSpPr>
        <p:spPr>
          <a:xfrm>
            <a:off x="3240585" y="1728083"/>
            <a:ext cx="1728056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err="1" smtClean="0"/>
              <a:t>Infrarakennustuotannon</a:t>
            </a:r>
            <a:r>
              <a:rPr lang="fi-FI" dirty="0" smtClean="0"/>
              <a:t> johtamisen osaaja</a:t>
            </a:r>
            <a:endParaRPr lang="fi-FI" dirty="0"/>
          </a:p>
        </p:txBody>
      </p:sp>
      <p:sp>
        <p:nvSpPr>
          <p:cNvPr id="100" name="Tekstiruutu 64"/>
          <p:cNvSpPr txBox="1"/>
          <p:nvPr/>
        </p:nvSpPr>
        <p:spPr>
          <a:xfrm>
            <a:off x="2001694" y="2574339"/>
            <a:ext cx="4318512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Opinnäytetyö</a:t>
            </a:r>
          </a:p>
          <a:p>
            <a:r>
              <a:rPr lang="fi-FI" dirty="0" smtClean="0"/>
              <a:t>Osaamista syventävät valinnaiset opinnot</a:t>
            </a:r>
          </a:p>
        </p:txBody>
      </p:sp>
      <p:sp>
        <p:nvSpPr>
          <p:cNvPr id="58" name="Tekstiruutu 10"/>
          <p:cNvSpPr txBox="1"/>
          <p:nvPr/>
        </p:nvSpPr>
        <p:spPr>
          <a:xfrm>
            <a:off x="1863724" y="2297340"/>
            <a:ext cx="3882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Rakennusmestariksi pätevöityminen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kstiruutu 10"/>
          <p:cNvSpPr txBox="1"/>
          <p:nvPr/>
        </p:nvSpPr>
        <p:spPr>
          <a:xfrm>
            <a:off x="1926324" y="3503260"/>
            <a:ext cx="4269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Rakennustuotantoon ja –talouteen  </a:t>
            </a: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erikoistuminen</a:t>
            </a:r>
            <a:endParaRPr lang="fi-FI" sz="12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kstiruutu 10"/>
          <p:cNvSpPr txBox="1"/>
          <p:nvPr/>
        </p:nvSpPr>
        <p:spPr>
          <a:xfrm>
            <a:off x="1867345" y="5309031"/>
            <a:ext cx="3366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Rakennustuotannon perusteiden osaaja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kstiruutu 64"/>
          <p:cNvSpPr txBox="1"/>
          <p:nvPr/>
        </p:nvSpPr>
        <p:spPr>
          <a:xfrm>
            <a:off x="3027326" y="7489073"/>
            <a:ext cx="2118802" cy="26932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Rakennustyömaalla toimiminen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60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2603</TotalTime>
  <Words>147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72</cp:revision>
  <dcterms:created xsi:type="dcterms:W3CDTF">2013-02-06T10:25:53Z</dcterms:created>
  <dcterms:modified xsi:type="dcterms:W3CDTF">2016-12-12T14:59:55Z</dcterms:modified>
</cp:coreProperties>
</file>