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5821F"/>
    <a:srgbClr val="78B551"/>
    <a:srgbClr val="6FB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4" autoAdjust="0"/>
    <p:restoredTop sz="92181" autoAdjust="0"/>
  </p:normalViewPr>
  <p:slideViewPr>
    <p:cSldViewPr snapToGrid="0">
      <p:cViewPr varScale="1">
        <p:scale>
          <a:sx n="112" d="100"/>
          <a:sy n="112" d="100"/>
        </p:scale>
        <p:origin x="43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BF588-2DFE-42D0-9CF8-A266C0014C7D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D2FF9-8ACF-4DE1-8B06-6258BF28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8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Valkealla pohjalla pakolliset</a:t>
            </a:r>
          </a:p>
          <a:p>
            <a:r>
              <a:rPr lang="fi-FI" dirty="0" smtClean="0"/>
              <a:t>Kuva rakentuu suorakulmaisista kuvioista (</a:t>
            </a:r>
            <a:r>
              <a:rPr lang="fi-FI" dirty="0" err="1" smtClean="0"/>
              <a:t>Shapes</a:t>
            </a:r>
            <a:r>
              <a:rPr lang="fi-FI" dirty="0" smtClean="0"/>
              <a:t>) ja tekstilaatikoista (</a:t>
            </a:r>
            <a:r>
              <a:rPr lang="fi-FI" dirty="0" err="1" smtClean="0"/>
              <a:t>Text</a:t>
            </a:r>
            <a:r>
              <a:rPr lang="fi-FI" baseline="0" dirty="0" smtClean="0"/>
              <a:t> Box), jotka ovat kuvioiden päällä eli tekstejä ja kuvioita voi muutella erikseen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D2FF9-8ACF-4DE1-8B06-6258BF2835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7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5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7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6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1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5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9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B2DB-BAD9-4339-9963-08F480120DBC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1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5704924" y="1457831"/>
            <a:ext cx="2666569" cy="4439492"/>
            <a:chOff x="5704924" y="1457831"/>
            <a:chExt cx="2666569" cy="4439492"/>
          </a:xfrm>
        </p:grpSpPr>
        <p:sp>
          <p:nvSpPr>
            <p:cNvPr id="4" name="Rectangle 3"/>
            <p:cNvSpPr/>
            <p:nvPr/>
          </p:nvSpPr>
          <p:spPr>
            <a:xfrm>
              <a:off x="5980973" y="1457831"/>
              <a:ext cx="2390519" cy="729615"/>
            </a:xfrm>
            <a:prstGeom prst="rect">
              <a:avLst/>
            </a:prstGeom>
            <a:solidFill>
              <a:srgbClr val="EE3D8A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object 33"/>
            <p:cNvSpPr/>
            <p:nvPr/>
          </p:nvSpPr>
          <p:spPr>
            <a:xfrm>
              <a:off x="5704924" y="2682772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180505" y="0"/>
                  </a:moveTo>
                  <a:lnTo>
                    <a:pt x="0" y="180721"/>
                  </a:lnTo>
                  <a:lnTo>
                    <a:pt x="180505" y="361442"/>
                  </a:lnTo>
                  <a:lnTo>
                    <a:pt x="180505" y="270002"/>
                  </a:lnTo>
                  <a:lnTo>
                    <a:pt x="349491" y="270002"/>
                  </a:lnTo>
                  <a:lnTo>
                    <a:pt x="349491" y="90170"/>
                  </a:lnTo>
                  <a:lnTo>
                    <a:pt x="180505" y="90170"/>
                  </a:lnTo>
                  <a:lnTo>
                    <a:pt x="180505" y="0"/>
                  </a:lnTo>
                  <a:close/>
                </a:path>
                <a:path w="349885" h="361950">
                  <a:moveTo>
                    <a:pt x="349491" y="270002"/>
                  </a:moveTo>
                  <a:lnTo>
                    <a:pt x="180505" y="270002"/>
                  </a:lnTo>
                  <a:lnTo>
                    <a:pt x="349491" y="270167"/>
                  </a:lnTo>
                  <a:lnTo>
                    <a:pt x="349491" y="270002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object 37"/>
            <p:cNvSpPr/>
            <p:nvPr/>
          </p:nvSpPr>
          <p:spPr>
            <a:xfrm>
              <a:off x="5987068" y="2236393"/>
              <a:ext cx="2384425" cy="366093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7" y="3652126"/>
                  </a:lnTo>
                  <a:lnTo>
                    <a:pt x="2384297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50899" y="5907921"/>
            <a:ext cx="7830820" cy="833344"/>
            <a:chOff x="550899" y="5998074"/>
            <a:chExt cx="7830820" cy="833344"/>
          </a:xfrm>
        </p:grpSpPr>
        <p:sp>
          <p:nvSpPr>
            <p:cNvPr id="34" name="object 30"/>
            <p:cNvSpPr/>
            <p:nvPr/>
          </p:nvSpPr>
          <p:spPr>
            <a:xfrm>
              <a:off x="550899" y="6299288"/>
              <a:ext cx="7830820" cy="532130"/>
            </a:xfrm>
            <a:custGeom>
              <a:avLst/>
              <a:gdLst/>
              <a:ahLst/>
              <a:cxnLst/>
              <a:rect l="l" t="t" r="r" b="b"/>
              <a:pathLst>
                <a:path w="7830820" h="532129">
                  <a:moveTo>
                    <a:pt x="0" y="0"/>
                  </a:moveTo>
                  <a:lnTo>
                    <a:pt x="0" y="531710"/>
                  </a:lnTo>
                  <a:lnTo>
                    <a:pt x="7830680" y="531710"/>
                  </a:lnTo>
                  <a:lnTo>
                    <a:pt x="783068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object 32"/>
            <p:cNvSpPr/>
            <p:nvPr/>
          </p:nvSpPr>
          <p:spPr>
            <a:xfrm>
              <a:off x="6972514" y="6015075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object 35"/>
            <p:cNvSpPr/>
            <p:nvPr/>
          </p:nvSpPr>
          <p:spPr>
            <a:xfrm>
              <a:off x="4314726" y="5998074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1" y="180505"/>
                  </a:moveTo>
                  <a:lnTo>
                    <a:pt x="91439" y="180505"/>
                  </a:lnTo>
                  <a:lnTo>
                    <a:pt x="91274" y="349491"/>
                  </a:lnTo>
                  <a:lnTo>
                    <a:pt x="271271" y="349491"/>
                  </a:lnTo>
                  <a:lnTo>
                    <a:pt x="271271" y="180505"/>
                  </a:lnTo>
                  <a:close/>
                </a:path>
                <a:path w="361950" h="349885">
                  <a:moveTo>
                    <a:pt x="180720" y="0"/>
                  </a:moveTo>
                  <a:lnTo>
                    <a:pt x="0" y="180505"/>
                  </a:lnTo>
                  <a:lnTo>
                    <a:pt x="361441" y="180505"/>
                  </a:lnTo>
                  <a:lnTo>
                    <a:pt x="18072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object 36"/>
            <p:cNvSpPr/>
            <p:nvPr/>
          </p:nvSpPr>
          <p:spPr>
            <a:xfrm>
              <a:off x="1614398" y="6026889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292324" y="1459787"/>
            <a:ext cx="2396614" cy="4429017"/>
            <a:chOff x="3292324" y="1459787"/>
            <a:chExt cx="2396614" cy="4429017"/>
          </a:xfrm>
        </p:grpSpPr>
        <p:sp>
          <p:nvSpPr>
            <p:cNvPr id="6" name="Rectangle 5"/>
            <p:cNvSpPr/>
            <p:nvPr/>
          </p:nvSpPr>
          <p:spPr>
            <a:xfrm>
              <a:off x="3292324" y="1459787"/>
              <a:ext cx="2396614" cy="729615"/>
            </a:xfrm>
            <a:prstGeom prst="rect">
              <a:avLst/>
            </a:prstGeom>
            <a:solidFill>
              <a:srgbClr val="65BC46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bject 47"/>
            <p:cNvSpPr/>
            <p:nvPr/>
          </p:nvSpPr>
          <p:spPr>
            <a:xfrm>
              <a:off x="3294209" y="2238658"/>
              <a:ext cx="2392843" cy="3650146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78B551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15149" y="1459787"/>
            <a:ext cx="2668757" cy="4429126"/>
            <a:chOff x="615149" y="1459787"/>
            <a:chExt cx="2668757" cy="4429126"/>
          </a:xfrm>
        </p:grpSpPr>
        <p:sp>
          <p:nvSpPr>
            <p:cNvPr id="38" name="object 34"/>
            <p:cNvSpPr/>
            <p:nvPr/>
          </p:nvSpPr>
          <p:spPr>
            <a:xfrm>
              <a:off x="2934021" y="2670870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260316" y="270002"/>
                  </a:moveTo>
                  <a:lnTo>
                    <a:pt x="168986" y="270002"/>
                  </a:lnTo>
                  <a:lnTo>
                    <a:pt x="168986" y="361442"/>
                  </a:lnTo>
                  <a:lnTo>
                    <a:pt x="260316" y="270002"/>
                  </a:lnTo>
                  <a:close/>
                </a:path>
                <a:path w="349885" h="361950">
                  <a:moveTo>
                    <a:pt x="168986" y="0"/>
                  </a:moveTo>
                  <a:lnTo>
                    <a:pt x="168986" y="90170"/>
                  </a:lnTo>
                  <a:lnTo>
                    <a:pt x="0" y="90170"/>
                  </a:lnTo>
                  <a:lnTo>
                    <a:pt x="0" y="270167"/>
                  </a:lnTo>
                  <a:lnTo>
                    <a:pt x="260316" y="270002"/>
                  </a:lnTo>
                  <a:lnTo>
                    <a:pt x="349491" y="180721"/>
                  </a:lnTo>
                  <a:lnTo>
                    <a:pt x="168986" y="0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object 47"/>
            <p:cNvSpPr/>
            <p:nvPr/>
          </p:nvSpPr>
          <p:spPr>
            <a:xfrm>
              <a:off x="615149" y="2236393"/>
              <a:ext cx="2394624" cy="365252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15149" y="1459787"/>
              <a:ext cx="2396614" cy="729615"/>
            </a:xfrm>
            <a:prstGeom prst="rect">
              <a:avLst/>
            </a:prstGeom>
            <a:solidFill>
              <a:srgbClr val="F5821F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8" name="object 4"/>
          <p:cNvSpPr txBox="1">
            <a:spLocks/>
          </p:cNvSpPr>
          <p:nvPr/>
        </p:nvSpPr>
        <p:spPr>
          <a:xfrm>
            <a:off x="958970" y="292164"/>
            <a:ext cx="8309177" cy="6647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 dirty="0">
                <a:solidFill>
                  <a:prstClr val="black"/>
                </a:solidFill>
                <a:latin typeface="Tahoma"/>
              </a:rPr>
              <a:t>Insinööri (ylempi AMK), ympäristötekniikan tutkinto-ohjelma </a:t>
            </a:r>
            <a:r>
              <a:rPr lang="fi-FI" sz="2400" dirty="0" smtClean="0">
                <a:solidFill>
                  <a:prstClr val="black"/>
                </a:solidFill>
                <a:latin typeface="Tahoma"/>
              </a:rPr>
              <a:t>2017 </a:t>
            </a:r>
            <a:r>
              <a:rPr lang="fi-FI" sz="2400" dirty="0">
                <a:solidFill>
                  <a:prstClr val="black"/>
                </a:solidFill>
                <a:latin typeface="Tahoma"/>
              </a:rPr>
              <a:t>- 2018</a:t>
            </a:r>
          </a:p>
        </p:txBody>
      </p:sp>
      <p:sp>
        <p:nvSpPr>
          <p:cNvPr id="31" name="object 27"/>
          <p:cNvSpPr txBox="1"/>
          <p:nvPr/>
        </p:nvSpPr>
        <p:spPr>
          <a:xfrm>
            <a:off x="8524951" y="2565226"/>
            <a:ext cx="117221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</a:pPr>
            <a:r>
              <a:rPr lang="fi-FI" sz="1200" b="1" spc="-1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Yrittäjyys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object 28"/>
          <p:cNvSpPr txBox="1"/>
          <p:nvPr/>
        </p:nvSpPr>
        <p:spPr>
          <a:xfrm>
            <a:off x="8429733" y="3653774"/>
            <a:ext cx="143954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43840">
              <a:lnSpc>
                <a:spcPct val="100000"/>
              </a:lnSpc>
            </a:pPr>
            <a:r>
              <a:rPr sz="1200" b="1" spc="-1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utkimus-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ehittämis</a:t>
            </a:r>
            <a:r>
              <a:rPr sz="1200" b="1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object 29"/>
          <p:cNvSpPr txBox="1"/>
          <p:nvPr/>
        </p:nvSpPr>
        <p:spPr>
          <a:xfrm>
            <a:off x="8577532" y="4769707"/>
            <a:ext cx="105537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Asiantuntija-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organisaation 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object 31"/>
          <p:cNvSpPr txBox="1"/>
          <p:nvPr/>
        </p:nvSpPr>
        <p:spPr>
          <a:xfrm>
            <a:off x="3417800" y="6336700"/>
            <a:ext cx="206224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object 46"/>
          <p:cNvSpPr txBox="1"/>
          <p:nvPr/>
        </p:nvSpPr>
        <p:spPr>
          <a:xfrm>
            <a:off x="5987069" y="2409640"/>
            <a:ext cx="2442664" cy="9079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100" b="1" spc="-3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Yrittäjävalmennus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 5 op</a:t>
            </a:r>
          </a:p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lang="en-US" sz="1100" b="1" spc="-3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Yrittäjävalmennus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 5op</a:t>
            </a:r>
          </a:p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lang="en-US" sz="1100" b="1" spc="-3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Yrittäjävalmennus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 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5op</a:t>
            </a:r>
          </a:p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endParaRPr lang="en-US" sz="1100" b="1" spc="-3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object 48"/>
          <p:cNvSpPr txBox="1"/>
          <p:nvPr/>
        </p:nvSpPr>
        <p:spPr>
          <a:xfrm>
            <a:off x="5980972" y="3558637"/>
            <a:ext cx="2594303" cy="6232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0330" marR="164465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Tutkimuksellinen kehittäminen </a:t>
            </a:r>
          </a:p>
          <a:p>
            <a:pPr marL="100330" marR="164465" algn="ctr">
              <a:lnSpc>
                <a:spcPct val="100000"/>
              </a:lnSpc>
            </a:pPr>
            <a:r>
              <a:rPr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0000"/>
              </a:lnSpc>
              <a:spcBef>
                <a:spcPts val="890"/>
              </a:spcBef>
            </a:pPr>
            <a:r>
              <a:rPr lang="fi-FI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Innovaatio-osaaminen</a:t>
            </a:r>
            <a:r>
              <a:rPr sz="1100" b="1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object 53"/>
          <p:cNvSpPr txBox="1"/>
          <p:nvPr/>
        </p:nvSpPr>
        <p:spPr>
          <a:xfrm>
            <a:off x="494541" y="3536561"/>
            <a:ext cx="2668386" cy="2742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50" marR="174625" algn="ctr">
              <a:lnSpc>
                <a:spcPct val="162300"/>
              </a:lnSpc>
              <a:spcBef>
                <a:spcPts val="30"/>
              </a:spcBef>
            </a:pPr>
            <a:r>
              <a:rPr lang="en-US" sz="1100" b="1" spc="-8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Ympäristömonitoroinnin</a:t>
            </a:r>
            <a:r>
              <a:rPr lang="en-US" sz="11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8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projekti</a:t>
            </a:r>
            <a:r>
              <a:rPr lang="en-US" sz="11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en-US" sz="11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5op</a:t>
            </a:r>
            <a:endParaRPr lang="en-US" sz="1100" b="1" spc="-8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600582" y="1509078"/>
            <a:ext cx="1696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980973" y="1518983"/>
            <a:ext cx="239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6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2059" y="1482252"/>
            <a:ext cx="276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448762" y="2878015"/>
            <a:ext cx="2083735" cy="2420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292324" y="3134772"/>
            <a:ext cx="2364218" cy="1797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lang="fi-FI" sz="1100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spc="-1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öelämää kehitt</a:t>
            </a:r>
            <a:r>
              <a:rPr lang="fi-FI" sz="1100" spc="-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spc="-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lang="fi-FI" sz="110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 </a:t>
            </a:r>
            <a:r>
              <a:rPr lang="fi-FI" sz="110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spc="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spc="-1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endParaRPr lang="fi-FI" sz="11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96240" marR="388620" algn="ctr">
              <a:lnSpc>
                <a:spcPct val="100000"/>
              </a:lnSpc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eiset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alan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aihetta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emistä</a:t>
            </a:r>
            <a:r>
              <a:rPr lang="fi-FI" sz="11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evia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elmäopin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ja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seminaareja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sisälly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etään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opis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eisiin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966369" y="4572776"/>
            <a:ext cx="2374081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" marR="57150" lvl="0" algn="ctr">
              <a:spcBef>
                <a:spcPts val="890"/>
              </a:spcBef>
            </a:pPr>
            <a:r>
              <a:rPr lang="en-US" sz="1100" b="1" spc="-6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Hyvinvointi</a:t>
            </a:r>
            <a:r>
              <a:rPr lang="en-US"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6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työyhteisössä</a:t>
            </a:r>
            <a:r>
              <a:rPr lang="en-US"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5 </a:t>
            </a:r>
            <a:r>
              <a:rPr lang="en-US" sz="1100" b="1" spc="-6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  <a:p>
            <a:pPr marL="12065" marR="57150" lvl="0" algn="ctr">
              <a:spcBef>
                <a:spcPts val="890"/>
              </a:spcBef>
            </a:pPr>
            <a:r>
              <a:rPr lang="en-US" sz="1100" b="1" spc="-6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Menestyvä</a:t>
            </a:r>
            <a:r>
              <a:rPr lang="en-US"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6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</a:t>
            </a:r>
            <a:r>
              <a:rPr lang="en-US"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 </a:t>
            </a:r>
            <a:r>
              <a:rPr lang="en-US" sz="1100" b="1" spc="-6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  <a:p>
            <a:pPr marL="12065" marR="57150" lvl="0" algn="ctr">
              <a:spcBef>
                <a:spcPts val="890"/>
              </a:spcBef>
            </a:pPr>
            <a:r>
              <a:rPr lang="en-US" sz="1100" b="1" spc="-6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110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tudying 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</a:t>
            </a:r>
            <a:r>
              <a:rPr lang="en-US"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lang="en-US"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lang="en-US" sz="110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lang="en-US" sz="11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ernational</a:t>
            </a:r>
            <a:r>
              <a:rPr lang="en-US"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en-US"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vironment</a:t>
            </a:r>
            <a:r>
              <a:rPr lang="en-US"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1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314850" y="2248598"/>
            <a:ext cx="1562738" cy="3640204"/>
            <a:chOff x="8314850" y="2248598"/>
            <a:chExt cx="1562738" cy="3640204"/>
          </a:xfrm>
        </p:grpSpPr>
        <p:sp>
          <p:nvSpPr>
            <p:cNvPr id="75" name="Rectangle 74"/>
            <p:cNvSpPr/>
            <p:nvPr/>
          </p:nvSpPr>
          <p:spPr>
            <a:xfrm>
              <a:off x="8314850" y="2248598"/>
              <a:ext cx="1562738" cy="1162954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361150" y="3411552"/>
              <a:ext cx="1516437" cy="845472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8361150" y="4257024"/>
              <a:ext cx="1516437" cy="1631778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477086" y="3032820"/>
            <a:ext cx="27689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6050" marR="174625" algn="ctr">
              <a:spcBef>
                <a:spcPts val="30"/>
              </a:spcBef>
            </a:pPr>
            <a:r>
              <a:rPr lang="en-US" sz="1100" b="1" spc="-3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Sovellettu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ympäristömonitorointi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 op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404846" y="2622085"/>
            <a:ext cx="2753079" cy="326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6050" marR="174625" algn="ctr">
              <a:lnSpc>
                <a:spcPct val="162300"/>
              </a:lnSpc>
              <a:spcBef>
                <a:spcPts val="30"/>
              </a:spcBef>
            </a:pPr>
            <a:r>
              <a:rPr lang="en-US" sz="1100" b="1" spc="-3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Vesitekniikan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projekti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 op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60070" y="2278835"/>
            <a:ext cx="23188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spc="-4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Sovellettu</a:t>
            </a:r>
            <a:r>
              <a:rPr lang="en-US"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4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vesitekniikka</a:t>
            </a:r>
            <a:r>
              <a:rPr lang="en-US"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 op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44" y="1149465"/>
            <a:ext cx="48102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Pakolliset kurssit ovat valkealla pohjalla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77083" y="3870261"/>
            <a:ext cx="2753079" cy="326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6050" marR="174625" algn="ctr">
              <a:lnSpc>
                <a:spcPct val="162300"/>
              </a:lnSpc>
              <a:spcBef>
                <a:spcPts val="30"/>
              </a:spcBef>
            </a:pPr>
            <a:r>
              <a:rPr lang="en-US" sz="1100" b="1" spc="-3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Sovelletut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en-US" sz="1100" b="1" spc="-3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bioprosessit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 op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77085" y="4321777"/>
            <a:ext cx="2753079" cy="326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6050" marR="174625" algn="ctr">
              <a:lnSpc>
                <a:spcPct val="162300"/>
              </a:lnSpc>
              <a:spcBef>
                <a:spcPts val="30"/>
              </a:spcBef>
            </a:pPr>
            <a:r>
              <a:rPr lang="en-US" sz="1100" b="1" spc="-3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Bioprosessien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projekti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 op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04846" y="4769707"/>
            <a:ext cx="27689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6050" marR="174625" algn="ctr">
              <a:spcBef>
                <a:spcPts val="30"/>
              </a:spcBef>
            </a:pPr>
            <a:r>
              <a:rPr lang="fi-FI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Asiantuntijuus ja </a:t>
            </a:r>
          </a:p>
          <a:p>
            <a:pPr marL="146050" marR="174625" algn="ctr">
              <a:spcBef>
                <a:spcPts val="30"/>
              </a:spcBef>
            </a:pPr>
            <a:r>
              <a:rPr lang="fi-FI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esimiestoiminta  5 op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04847" y="5294999"/>
            <a:ext cx="27689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6050" marR="174625" algn="ctr">
              <a:spcBef>
                <a:spcPts val="30"/>
              </a:spcBef>
            </a:pPr>
            <a:r>
              <a:rPr lang="fi-FI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Työturvallisuus ja riskien arviointi 5 op</a:t>
            </a:r>
          </a:p>
        </p:txBody>
      </p:sp>
    </p:spTree>
    <p:extLst>
      <p:ext uri="{BB962C8B-B14F-4D97-AF65-F5344CB8AC3E}">
        <p14:creationId xmlns:p14="http://schemas.microsoft.com/office/powerpoint/2010/main" val="24666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SAVONIA-197993852-9</_dlc_DocId>
    <_dlc_DocIdUrl xmlns="03ca75a4-7525-4fd0-b461-2a607204cfe9">
      <Url>https://santra.savonia.fi/tiimit/yamkkehitysryhma/_layouts/DocIdRedir.aspx?ID=SAVONIA-197993852-9</Url>
      <Description>SAVONIA-197993852-9</Description>
    </_dlc_DocIdUrl>
  </documentManagement>
</p:properties>
</file>

<file path=customXml/itemProps1.xml><?xml version="1.0" encoding="utf-8"?>
<ds:datastoreItem xmlns:ds="http://schemas.openxmlformats.org/officeDocument/2006/customXml" ds:itemID="{951C60F6-362F-4180-B138-29E14278274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CBE06A5-E992-4463-9AEB-160646C5FC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1486D3-8197-42F2-AC9D-B795F5FE3E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54D1ECA-7179-4AE8-9B65-9223AD4686CA}">
  <ds:schemaRefs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03ca75a4-7525-4fd0-b461-2a607204cfe9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148</Words>
  <Application>Microsoft Office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Marja-Riitta Kivi</cp:lastModifiedBy>
  <cp:revision>30</cp:revision>
  <dcterms:created xsi:type="dcterms:W3CDTF">2016-11-29T14:12:40Z</dcterms:created>
  <dcterms:modified xsi:type="dcterms:W3CDTF">2016-12-15T07:48:20Z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b9025a2e-0363-4985-9979-365a6b051d3a</vt:lpwstr>
  </property>
</Properties>
</file>