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6858000" cy="9144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2568" y="6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fi-FI"/>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a:p>
        </p:txBody>
      </p:sp>
      <p:sp>
        <p:nvSpPr>
          <p:cNvPr id="4" name="Date Placeholder 3"/>
          <p:cNvSpPr>
            <a:spLocks noGrp="1"/>
          </p:cNvSpPr>
          <p:nvPr>
            <p:ph type="dt" sz="half" idx="10"/>
          </p:nvPr>
        </p:nvSpPr>
        <p:spPr/>
        <p:txBody>
          <a:bodyPr/>
          <a:lstStyle/>
          <a:p>
            <a:fld id="{42772825-AC9A-4880-AF31-1BD833D917AB}" type="datetimeFigureOut">
              <a:rPr lang="fi-FI" smtClean="0"/>
              <a:t>14.9.2015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2B54B4F-F9B9-49A1-950C-929202E84707}" type="slidenum">
              <a:rPr lang="fi-FI" smtClean="0"/>
              <a:t>‹#›</a:t>
            </a:fld>
            <a:endParaRPr lang="fi-FI"/>
          </a:p>
        </p:txBody>
      </p:sp>
    </p:spTree>
    <p:extLst>
      <p:ext uri="{BB962C8B-B14F-4D97-AF65-F5344CB8AC3E}">
        <p14:creationId xmlns:p14="http://schemas.microsoft.com/office/powerpoint/2010/main" val="3612688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42772825-AC9A-4880-AF31-1BD833D917AB}" type="datetimeFigureOut">
              <a:rPr lang="fi-FI" smtClean="0"/>
              <a:t>14.9.2015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2B54B4F-F9B9-49A1-950C-929202E84707}" type="slidenum">
              <a:rPr lang="fi-FI" smtClean="0"/>
              <a:t>‹#›</a:t>
            </a:fld>
            <a:endParaRPr lang="fi-FI"/>
          </a:p>
        </p:txBody>
      </p:sp>
    </p:spTree>
    <p:extLst>
      <p:ext uri="{BB962C8B-B14F-4D97-AF65-F5344CB8AC3E}">
        <p14:creationId xmlns:p14="http://schemas.microsoft.com/office/powerpoint/2010/main" val="2901620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fi-FI"/>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42772825-AC9A-4880-AF31-1BD833D917AB}" type="datetimeFigureOut">
              <a:rPr lang="fi-FI" smtClean="0"/>
              <a:t>14.9.2015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2B54B4F-F9B9-49A1-950C-929202E84707}" type="slidenum">
              <a:rPr lang="fi-FI" smtClean="0"/>
              <a:t>‹#›</a:t>
            </a:fld>
            <a:endParaRPr lang="fi-FI"/>
          </a:p>
        </p:txBody>
      </p:sp>
    </p:spTree>
    <p:extLst>
      <p:ext uri="{BB962C8B-B14F-4D97-AF65-F5344CB8AC3E}">
        <p14:creationId xmlns:p14="http://schemas.microsoft.com/office/powerpoint/2010/main" val="2810503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42772825-AC9A-4880-AF31-1BD833D917AB}" type="datetimeFigureOut">
              <a:rPr lang="fi-FI" smtClean="0"/>
              <a:t>14.9.2015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2B54B4F-F9B9-49A1-950C-929202E84707}" type="slidenum">
              <a:rPr lang="fi-FI" smtClean="0"/>
              <a:t>‹#›</a:t>
            </a:fld>
            <a:endParaRPr lang="fi-FI"/>
          </a:p>
        </p:txBody>
      </p:sp>
    </p:spTree>
    <p:extLst>
      <p:ext uri="{BB962C8B-B14F-4D97-AF65-F5344CB8AC3E}">
        <p14:creationId xmlns:p14="http://schemas.microsoft.com/office/powerpoint/2010/main" val="1403286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fi-FI"/>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772825-AC9A-4880-AF31-1BD833D917AB}" type="datetimeFigureOut">
              <a:rPr lang="fi-FI" smtClean="0"/>
              <a:t>14.9.2015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2B54B4F-F9B9-49A1-950C-929202E84707}" type="slidenum">
              <a:rPr lang="fi-FI" smtClean="0"/>
              <a:t>‹#›</a:t>
            </a:fld>
            <a:endParaRPr lang="fi-FI"/>
          </a:p>
        </p:txBody>
      </p:sp>
    </p:spTree>
    <p:extLst>
      <p:ext uri="{BB962C8B-B14F-4D97-AF65-F5344CB8AC3E}">
        <p14:creationId xmlns:p14="http://schemas.microsoft.com/office/powerpoint/2010/main" val="1226114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Date Placeholder 4"/>
          <p:cNvSpPr>
            <a:spLocks noGrp="1"/>
          </p:cNvSpPr>
          <p:nvPr>
            <p:ph type="dt" sz="half" idx="10"/>
          </p:nvPr>
        </p:nvSpPr>
        <p:spPr/>
        <p:txBody>
          <a:bodyPr/>
          <a:lstStyle/>
          <a:p>
            <a:fld id="{42772825-AC9A-4880-AF31-1BD833D917AB}" type="datetimeFigureOut">
              <a:rPr lang="fi-FI" smtClean="0"/>
              <a:t>14.9.2015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2B54B4F-F9B9-49A1-950C-929202E84707}" type="slidenum">
              <a:rPr lang="fi-FI" smtClean="0"/>
              <a:t>‹#›</a:t>
            </a:fld>
            <a:endParaRPr lang="fi-FI"/>
          </a:p>
        </p:txBody>
      </p:sp>
    </p:spTree>
    <p:extLst>
      <p:ext uri="{BB962C8B-B14F-4D97-AF65-F5344CB8AC3E}">
        <p14:creationId xmlns:p14="http://schemas.microsoft.com/office/powerpoint/2010/main" val="1440083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fi-FI"/>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7" name="Date Placeholder 6"/>
          <p:cNvSpPr>
            <a:spLocks noGrp="1"/>
          </p:cNvSpPr>
          <p:nvPr>
            <p:ph type="dt" sz="half" idx="10"/>
          </p:nvPr>
        </p:nvSpPr>
        <p:spPr/>
        <p:txBody>
          <a:bodyPr/>
          <a:lstStyle/>
          <a:p>
            <a:fld id="{42772825-AC9A-4880-AF31-1BD833D917AB}" type="datetimeFigureOut">
              <a:rPr lang="fi-FI" smtClean="0"/>
              <a:t>14.9.2015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02B54B4F-F9B9-49A1-950C-929202E84707}" type="slidenum">
              <a:rPr lang="fi-FI" smtClean="0"/>
              <a:t>‹#›</a:t>
            </a:fld>
            <a:endParaRPr lang="fi-FI"/>
          </a:p>
        </p:txBody>
      </p:sp>
    </p:spTree>
    <p:extLst>
      <p:ext uri="{BB962C8B-B14F-4D97-AF65-F5344CB8AC3E}">
        <p14:creationId xmlns:p14="http://schemas.microsoft.com/office/powerpoint/2010/main" val="446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42772825-AC9A-4880-AF31-1BD833D917AB}" type="datetimeFigureOut">
              <a:rPr lang="fi-FI" smtClean="0"/>
              <a:t>14.9.2015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02B54B4F-F9B9-49A1-950C-929202E84707}" type="slidenum">
              <a:rPr lang="fi-FI" smtClean="0"/>
              <a:t>‹#›</a:t>
            </a:fld>
            <a:endParaRPr lang="fi-FI"/>
          </a:p>
        </p:txBody>
      </p:sp>
    </p:spTree>
    <p:extLst>
      <p:ext uri="{BB962C8B-B14F-4D97-AF65-F5344CB8AC3E}">
        <p14:creationId xmlns:p14="http://schemas.microsoft.com/office/powerpoint/2010/main" val="388834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772825-AC9A-4880-AF31-1BD833D917AB}" type="datetimeFigureOut">
              <a:rPr lang="fi-FI" smtClean="0"/>
              <a:t>14.9.2015</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02B54B4F-F9B9-49A1-950C-929202E84707}" type="slidenum">
              <a:rPr lang="fi-FI" smtClean="0"/>
              <a:t>‹#›</a:t>
            </a:fld>
            <a:endParaRPr lang="fi-FI"/>
          </a:p>
        </p:txBody>
      </p:sp>
    </p:spTree>
    <p:extLst>
      <p:ext uri="{BB962C8B-B14F-4D97-AF65-F5344CB8AC3E}">
        <p14:creationId xmlns:p14="http://schemas.microsoft.com/office/powerpoint/2010/main" val="1956725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fi-FI"/>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772825-AC9A-4880-AF31-1BD833D917AB}" type="datetimeFigureOut">
              <a:rPr lang="fi-FI" smtClean="0"/>
              <a:t>14.9.2015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2B54B4F-F9B9-49A1-950C-929202E84707}" type="slidenum">
              <a:rPr lang="fi-FI" smtClean="0"/>
              <a:t>‹#›</a:t>
            </a:fld>
            <a:endParaRPr lang="fi-FI"/>
          </a:p>
        </p:txBody>
      </p:sp>
    </p:spTree>
    <p:extLst>
      <p:ext uri="{BB962C8B-B14F-4D97-AF65-F5344CB8AC3E}">
        <p14:creationId xmlns:p14="http://schemas.microsoft.com/office/powerpoint/2010/main" val="2841391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fi-FI"/>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772825-AC9A-4880-AF31-1BD833D917AB}" type="datetimeFigureOut">
              <a:rPr lang="fi-FI" smtClean="0"/>
              <a:t>14.9.2015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2B54B4F-F9B9-49A1-950C-929202E84707}" type="slidenum">
              <a:rPr lang="fi-FI" smtClean="0"/>
              <a:t>‹#›</a:t>
            </a:fld>
            <a:endParaRPr lang="fi-FI"/>
          </a:p>
        </p:txBody>
      </p:sp>
    </p:spTree>
    <p:extLst>
      <p:ext uri="{BB962C8B-B14F-4D97-AF65-F5344CB8AC3E}">
        <p14:creationId xmlns:p14="http://schemas.microsoft.com/office/powerpoint/2010/main" val="3975495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fi-FI"/>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42772825-AC9A-4880-AF31-1BD833D917AB}" type="datetimeFigureOut">
              <a:rPr lang="fi-FI" smtClean="0"/>
              <a:t>14.9.2015</a:t>
            </a:fld>
            <a:endParaRPr lang="fi-FI"/>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2B54B4F-F9B9-49A1-950C-929202E84707}" type="slidenum">
              <a:rPr lang="fi-FI" smtClean="0"/>
              <a:t>‹#›</a:t>
            </a:fld>
            <a:endParaRPr lang="fi-FI"/>
          </a:p>
        </p:txBody>
      </p:sp>
    </p:spTree>
    <p:extLst>
      <p:ext uri="{BB962C8B-B14F-4D97-AF65-F5344CB8AC3E}">
        <p14:creationId xmlns:p14="http://schemas.microsoft.com/office/powerpoint/2010/main" val="3290727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637286366"/>
              </p:ext>
            </p:extLst>
          </p:nvPr>
        </p:nvGraphicFramePr>
        <p:xfrm>
          <a:off x="188640" y="683568"/>
          <a:ext cx="6595025" cy="7366540"/>
        </p:xfrm>
        <a:graphic>
          <a:graphicData uri="http://schemas.openxmlformats.org/drawingml/2006/table">
            <a:tbl>
              <a:tblPr firstRow="1" firstCol="1" bandRow="1">
                <a:tableStyleId>{5C22544A-7EE6-4342-B048-85BDC9FD1C3A}</a:tableStyleId>
              </a:tblPr>
              <a:tblGrid>
                <a:gridCol w="1228350"/>
                <a:gridCol w="751869"/>
                <a:gridCol w="4614806"/>
              </a:tblGrid>
              <a:tr h="664532">
                <a:tc>
                  <a:txBody>
                    <a:bodyPr/>
                    <a:lstStyle/>
                    <a:p>
                      <a:pPr>
                        <a:lnSpc>
                          <a:spcPct val="115000"/>
                        </a:lnSpc>
                        <a:spcAft>
                          <a:spcPts val="0"/>
                        </a:spcAft>
                      </a:pPr>
                      <a:r>
                        <a:rPr lang="fi-FI" sz="1000" dirty="0">
                          <a:effectLst/>
                          <a:latin typeface="Tahoma" pitchFamily="34" charset="0"/>
                          <a:ea typeface="Tahoma" pitchFamily="34" charset="0"/>
                          <a:cs typeface="Tahoma" pitchFamily="34" charset="0"/>
                        </a:rPr>
                        <a:t> </a:t>
                      </a:r>
                    </a:p>
                  </a:txBody>
                  <a:tcPr marL="37843" marR="37843" marT="0" marB="0">
                    <a:solidFill>
                      <a:srgbClr val="92D050"/>
                    </a:solidFill>
                  </a:tcPr>
                </a:tc>
                <a:tc>
                  <a:txBody>
                    <a:bodyPr/>
                    <a:lstStyle/>
                    <a:p>
                      <a:pPr>
                        <a:lnSpc>
                          <a:spcPct val="115000"/>
                        </a:lnSpc>
                        <a:spcAft>
                          <a:spcPts val="0"/>
                        </a:spcAft>
                      </a:pPr>
                      <a:endParaRPr lang="fi-FI" sz="1000" dirty="0" smtClean="0">
                        <a:solidFill>
                          <a:schemeClr val="tx1"/>
                        </a:solidFill>
                        <a:effectLst/>
                        <a:latin typeface="Tahoma" pitchFamily="34" charset="0"/>
                        <a:ea typeface="Tahoma" pitchFamily="34" charset="0"/>
                        <a:cs typeface="Tahoma" pitchFamily="34" charset="0"/>
                      </a:endParaRPr>
                    </a:p>
                    <a:p>
                      <a:pPr algn="l">
                        <a:lnSpc>
                          <a:spcPct val="115000"/>
                        </a:lnSpc>
                        <a:spcAft>
                          <a:spcPts val="0"/>
                        </a:spcAft>
                      </a:pPr>
                      <a:r>
                        <a:rPr lang="fi-FI" sz="1000" dirty="0" smtClean="0">
                          <a:solidFill>
                            <a:schemeClr val="tx1"/>
                          </a:solidFill>
                          <a:effectLst/>
                          <a:latin typeface="Tahoma" pitchFamily="34" charset="0"/>
                          <a:ea typeface="Tahoma" pitchFamily="34" charset="0"/>
                          <a:cs typeface="Tahoma" pitchFamily="34" charset="0"/>
                        </a:rPr>
                        <a:t>Laajuus </a:t>
                      </a:r>
                    </a:p>
                    <a:p>
                      <a:pPr>
                        <a:lnSpc>
                          <a:spcPct val="115000"/>
                        </a:lnSpc>
                        <a:spcAft>
                          <a:spcPts val="0"/>
                        </a:spcAft>
                      </a:pPr>
                      <a:endParaRPr lang="fi-FI" sz="1000" dirty="0">
                        <a:solidFill>
                          <a:schemeClr val="tx1"/>
                        </a:solidFill>
                        <a:effectLst/>
                        <a:latin typeface="Tahoma" pitchFamily="34" charset="0"/>
                        <a:ea typeface="Tahoma" pitchFamily="34" charset="0"/>
                        <a:cs typeface="Tahoma" pitchFamily="34" charset="0"/>
                      </a:endParaRPr>
                    </a:p>
                  </a:txBody>
                  <a:tcPr marL="37843" marR="37843" marT="0" marB="0">
                    <a:solidFill>
                      <a:srgbClr val="92D050"/>
                    </a:solidFill>
                  </a:tcPr>
                </a:tc>
                <a:tc>
                  <a:txBody>
                    <a:bodyPr/>
                    <a:lstStyle/>
                    <a:p>
                      <a:pPr>
                        <a:lnSpc>
                          <a:spcPct val="115000"/>
                        </a:lnSpc>
                        <a:spcAft>
                          <a:spcPts val="0"/>
                        </a:spcAft>
                      </a:pPr>
                      <a:endParaRPr lang="fi-FI" sz="1000" dirty="0" smtClean="0">
                        <a:solidFill>
                          <a:schemeClr val="tx1"/>
                        </a:solidFill>
                        <a:effectLst/>
                        <a:latin typeface="Tahoma" pitchFamily="34" charset="0"/>
                        <a:ea typeface="Tahoma" pitchFamily="34" charset="0"/>
                        <a:cs typeface="Tahoma" pitchFamily="34" charset="0"/>
                      </a:endParaRPr>
                    </a:p>
                    <a:p>
                      <a:pPr>
                        <a:lnSpc>
                          <a:spcPct val="115000"/>
                        </a:lnSpc>
                        <a:spcAft>
                          <a:spcPts val="0"/>
                        </a:spcAft>
                      </a:pPr>
                      <a:r>
                        <a:rPr lang="fi-FI" sz="1000" dirty="0" smtClean="0">
                          <a:solidFill>
                            <a:schemeClr val="tx1"/>
                          </a:solidFill>
                          <a:effectLst/>
                          <a:latin typeface="Tahoma" pitchFamily="34" charset="0"/>
                          <a:ea typeface="Tahoma" pitchFamily="34" charset="0"/>
                          <a:cs typeface="Tahoma" pitchFamily="34" charset="0"/>
                        </a:rPr>
                        <a:t>Luonnehdinta </a:t>
                      </a:r>
                      <a:r>
                        <a:rPr lang="fi-FI" sz="1000" dirty="0">
                          <a:solidFill>
                            <a:schemeClr val="tx1"/>
                          </a:solidFill>
                          <a:effectLst/>
                          <a:latin typeface="Tahoma" pitchFamily="34" charset="0"/>
                          <a:ea typeface="Tahoma" pitchFamily="34" charset="0"/>
                          <a:cs typeface="Tahoma" pitchFamily="34" charset="0"/>
                        </a:rPr>
                        <a:t>opinnoista </a:t>
                      </a:r>
                      <a:r>
                        <a:rPr lang="fi-FI" sz="1000" dirty="0" smtClean="0">
                          <a:solidFill>
                            <a:schemeClr val="tx1"/>
                          </a:solidFill>
                          <a:effectLst/>
                          <a:latin typeface="Tahoma" pitchFamily="34" charset="0"/>
                          <a:ea typeface="Tahoma" pitchFamily="34" charset="0"/>
                          <a:cs typeface="Tahoma" pitchFamily="34" charset="0"/>
                        </a:rPr>
                        <a:t>lyhyesti</a:t>
                      </a:r>
                    </a:p>
                    <a:p>
                      <a:pPr>
                        <a:lnSpc>
                          <a:spcPct val="115000"/>
                        </a:lnSpc>
                        <a:spcAft>
                          <a:spcPts val="0"/>
                        </a:spcAft>
                      </a:pPr>
                      <a:endParaRPr lang="fi-FI" sz="1000" dirty="0">
                        <a:solidFill>
                          <a:schemeClr val="tx1"/>
                        </a:solidFill>
                        <a:effectLst/>
                        <a:latin typeface="Tahoma" pitchFamily="34" charset="0"/>
                        <a:ea typeface="Tahoma" pitchFamily="34" charset="0"/>
                        <a:cs typeface="Tahoma" pitchFamily="34" charset="0"/>
                      </a:endParaRPr>
                    </a:p>
                  </a:txBody>
                  <a:tcPr marL="37843" marR="37843" marT="0" marB="0">
                    <a:solidFill>
                      <a:srgbClr val="92D050"/>
                    </a:solidFill>
                  </a:tcPr>
                </a:tc>
              </a:tr>
              <a:tr h="1063660">
                <a:tc>
                  <a:txBody>
                    <a:bodyPr/>
                    <a:lstStyle/>
                    <a:p>
                      <a:pPr>
                        <a:lnSpc>
                          <a:spcPct val="115000"/>
                        </a:lnSpc>
                        <a:spcAft>
                          <a:spcPts val="0"/>
                        </a:spcAft>
                      </a:pPr>
                      <a:endParaRPr lang="fi-FI" sz="1000" b="0" dirty="0" smtClean="0">
                        <a:solidFill>
                          <a:schemeClr val="tx1"/>
                        </a:solidFill>
                        <a:effectLst/>
                        <a:latin typeface="Tahoma" pitchFamily="34" charset="0"/>
                        <a:ea typeface="Tahoma" pitchFamily="34" charset="0"/>
                        <a:cs typeface="Tahoma" pitchFamily="34" charset="0"/>
                      </a:endParaRPr>
                    </a:p>
                    <a:p>
                      <a:pPr>
                        <a:lnSpc>
                          <a:spcPct val="115000"/>
                        </a:lnSpc>
                        <a:spcAft>
                          <a:spcPts val="0"/>
                        </a:spcAft>
                      </a:pPr>
                      <a:r>
                        <a:rPr lang="fi-FI" sz="1000" b="0" dirty="0" smtClean="0">
                          <a:solidFill>
                            <a:schemeClr val="tx1"/>
                          </a:solidFill>
                          <a:effectLst/>
                          <a:latin typeface="Tahoma" pitchFamily="34" charset="0"/>
                          <a:ea typeface="Tahoma" pitchFamily="34" charset="0"/>
                          <a:cs typeface="Tahoma" pitchFamily="34" charset="0"/>
                        </a:rPr>
                        <a:t>Perusopinnot </a:t>
                      </a:r>
                      <a:endParaRPr lang="fi-FI" sz="1000" b="0" dirty="0">
                        <a:solidFill>
                          <a:schemeClr val="tx1"/>
                        </a:solidFill>
                        <a:effectLst/>
                        <a:latin typeface="Tahoma" pitchFamily="34" charset="0"/>
                        <a:ea typeface="Tahoma" pitchFamily="34" charset="0"/>
                        <a:cs typeface="Tahoma" pitchFamily="34" charset="0"/>
                      </a:endParaRPr>
                    </a:p>
                  </a:txBody>
                  <a:tcPr marL="37843" marR="37843" marT="0" marB="0">
                    <a:solidFill>
                      <a:schemeClr val="accent1">
                        <a:lumMod val="20000"/>
                        <a:lumOff val="80000"/>
                      </a:schemeClr>
                    </a:solidFill>
                  </a:tcPr>
                </a:tc>
                <a:tc>
                  <a:txBody>
                    <a:bodyPr/>
                    <a:lstStyle/>
                    <a:p>
                      <a:pPr>
                        <a:lnSpc>
                          <a:spcPct val="115000"/>
                        </a:lnSpc>
                        <a:spcAft>
                          <a:spcPts val="0"/>
                        </a:spcAft>
                      </a:pPr>
                      <a:endParaRPr lang="fi-FI" sz="1000" dirty="0" smtClean="0">
                        <a:effectLst/>
                        <a:latin typeface="Tahoma" pitchFamily="34" charset="0"/>
                        <a:ea typeface="Tahoma" pitchFamily="34" charset="0"/>
                        <a:cs typeface="Tahoma" pitchFamily="34" charset="0"/>
                      </a:endParaRPr>
                    </a:p>
                    <a:p>
                      <a:pPr>
                        <a:lnSpc>
                          <a:spcPct val="115000"/>
                        </a:lnSpc>
                        <a:spcAft>
                          <a:spcPts val="0"/>
                        </a:spcAft>
                      </a:pPr>
                      <a:r>
                        <a:rPr lang="fi-FI" sz="1000" dirty="0" smtClean="0">
                          <a:effectLst/>
                          <a:latin typeface="Tahoma" pitchFamily="34" charset="0"/>
                          <a:ea typeface="Tahoma" pitchFamily="34" charset="0"/>
                          <a:cs typeface="Tahoma" pitchFamily="34" charset="0"/>
                        </a:rPr>
                        <a:t>20 </a:t>
                      </a:r>
                      <a:r>
                        <a:rPr lang="fi-FI" sz="1000" dirty="0">
                          <a:effectLst/>
                          <a:latin typeface="Tahoma" pitchFamily="34" charset="0"/>
                          <a:ea typeface="Tahoma" pitchFamily="34" charset="0"/>
                          <a:cs typeface="Tahoma" pitchFamily="34" charset="0"/>
                        </a:rPr>
                        <a:t>op</a:t>
                      </a:r>
                    </a:p>
                  </a:txBody>
                  <a:tcPr marL="37843" marR="37843" marT="0" marB="0">
                    <a:solidFill>
                      <a:schemeClr val="accent1">
                        <a:lumMod val="20000"/>
                        <a:lumOff val="80000"/>
                      </a:schemeClr>
                    </a:solidFill>
                  </a:tcPr>
                </a:tc>
                <a:tc>
                  <a:txBody>
                    <a:bodyPr/>
                    <a:lstStyle/>
                    <a:p>
                      <a:pPr>
                        <a:lnSpc>
                          <a:spcPct val="115000"/>
                        </a:lnSpc>
                        <a:spcAft>
                          <a:spcPts val="0"/>
                        </a:spcAft>
                      </a:pPr>
                      <a:endParaRPr lang="fi-FI" sz="1000" dirty="0" smtClean="0">
                        <a:effectLst/>
                        <a:latin typeface="Tahoma" pitchFamily="34" charset="0"/>
                        <a:ea typeface="Tahoma" pitchFamily="34" charset="0"/>
                        <a:cs typeface="Tahoma" pitchFamily="34" charset="0"/>
                      </a:endParaRPr>
                    </a:p>
                    <a:p>
                      <a:pPr>
                        <a:lnSpc>
                          <a:spcPct val="115000"/>
                        </a:lnSpc>
                        <a:spcAft>
                          <a:spcPts val="0"/>
                        </a:spcAft>
                      </a:pPr>
                      <a:r>
                        <a:rPr lang="fi-FI" sz="1000" dirty="0" smtClean="0">
                          <a:effectLst/>
                          <a:latin typeface="Tahoma" pitchFamily="34" charset="0"/>
                          <a:ea typeface="Tahoma" pitchFamily="34" charset="0"/>
                          <a:cs typeface="Tahoma" pitchFamily="34" charset="0"/>
                        </a:rPr>
                        <a:t>Perusopinnot </a:t>
                      </a:r>
                      <a:r>
                        <a:rPr lang="fi-FI" sz="1000" dirty="0">
                          <a:effectLst/>
                          <a:latin typeface="Tahoma" pitchFamily="34" charset="0"/>
                          <a:ea typeface="Tahoma" pitchFamily="34" charset="0"/>
                          <a:cs typeface="Tahoma" pitchFamily="34" charset="0"/>
                        </a:rPr>
                        <a:t>johdattavat opiskelijan </a:t>
                      </a:r>
                      <a:r>
                        <a:rPr lang="fi-FI" sz="1000" dirty="0" smtClean="0">
                          <a:effectLst/>
                          <a:latin typeface="Tahoma" pitchFamily="34" charset="0"/>
                          <a:ea typeface="Tahoma" pitchFamily="34" charset="0"/>
                          <a:cs typeface="Tahoma" pitchFamily="34" charset="0"/>
                        </a:rPr>
                        <a:t>ammattikorkeakouluopintoihin sekä matkailu- ja ravitsemisalaan.</a:t>
                      </a:r>
                      <a:r>
                        <a:rPr lang="fi-FI" sz="1000" baseline="0" dirty="0" smtClean="0">
                          <a:effectLst/>
                          <a:latin typeface="Tahoma" pitchFamily="34" charset="0"/>
                          <a:ea typeface="Tahoma" pitchFamily="34" charset="0"/>
                          <a:cs typeface="Tahoma" pitchFamily="34" charset="0"/>
                        </a:rPr>
                        <a:t> Ne luovat</a:t>
                      </a:r>
                      <a:r>
                        <a:rPr lang="fi-FI" sz="1000" dirty="0" smtClean="0">
                          <a:effectLst/>
                          <a:latin typeface="Tahoma" pitchFamily="34" charset="0"/>
                          <a:ea typeface="Tahoma" pitchFamily="34" charset="0"/>
                          <a:cs typeface="Tahoma" pitchFamily="34" charset="0"/>
                        </a:rPr>
                        <a:t> pohjan </a:t>
                      </a:r>
                      <a:r>
                        <a:rPr lang="fi-FI" sz="1000" dirty="0">
                          <a:effectLst/>
                          <a:latin typeface="Tahoma" pitchFamily="34" charset="0"/>
                          <a:ea typeface="Tahoma" pitchFamily="34" charset="0"/>
                          <a:cs typeface="Tahoma" pitchFamily="34" charset="0"/>
                        </a:rPr>
                        <a:t>henkilökohtaiselle opiskelu- ja urasuunnitelmalle (HOPS) sekä </a:t>
                      </a:r>
                      <a:r>
                        <a:rPr lang="fi-FI" sz="1000" dirty="0" smtClean="0">
                          <a:effectLst/>
                          <a:latin typeface="Tahoma" pitchFamily="34" charset="0"/>
                          <a:ea typeface="Tahoma" pitchFamily="34" charset="0"/>
                          <a:cs typeface="Tahoma" pitchFamily="34" charset="0"/>
                        </a:rPr>
                        <a:t>ammattiopinnoille ja ammatillisen kielitaidon</a:t>
                      </a:r>
                      <a:r>
                        <a:rPr lang="fi-FI" sz="1000" baseline="0" dirty="0" smtClean="0">
                          <a:effectLst/>
                          <a:latin typeface="Tahoma" pitchFamily="34" charset="0"/>
                          <a:ea typeface="Tahoma" pitchFamily="34" charset="0"/>
                          <a:cs typeface="Tahoma" pitchFamily="34" charset="0"/>
                        </a:rPr>
                        <a:t> kehittymiselle</a:t>
                      </a:r>
                      <a:r>
                        <a:rPr lang="fi-FI" sz="1000" dirty="0" smtClean="0">
                          <a:effectLst/>
                          <a:latin typeface="Tahoma" pitchFamily="34" charset="0"/>
                          <a:ea typeface="Tahoma" pitchFamily="34" charset="0"/>
                          <a:cs typeface="Tahoma" pitchFamily="34" charset="0"/>
                        </a:rPr>
                        <a:t>. </a:t>
                      </a:r>
                    </a:p>
                  </a:txBody>
                  <a:tcPr marL="37843" marR="37843" marT="0" marB="0">
                    <a:solidFill>
                      <a:schemeClr val="accent1">
                        <a:lumMod val="20000"/>
                        <a:lumOff val="80000"/>
                      </a:schemeClr>
                    </a:solidFill>
                  </a:tcPr>
                </a:tc>
              </a:tr>
              <a:tr h="720080">
                <a:tc>
                  <a:txBody>
                    <a:bodyPr/>
                    <a:lstStyle/>
                    <a:p>
                      <a:pPr>
                        <a:lnSpc>
                          <a:spcPct val="115000"/>
                        </a:lnSpc>
                        <a:spcAft>
                          <a:spcPts val="0"/>
                        </a:spcAft>
                      </a:pPr>
                      <a:endParaRPr lang="fi-FI" sz="1000" b="0" dirty="0" smtClean="0">
                        <a:solidFill>
                          <a:schemeClr val="tx1"/>
                        </a:solidFill>
                        <a:effectLst/>
                        <a:latin typeface="Tahoma" pitchFamily="34" charset="0"/>
                        <a:ea typeface="Tahoma" pitchFamily="34" charset="0"/>
                        <a:cs typeface="Tahoma" pitchFamily="34" charset="0"/>
                      </a:endParaRPr>
                    </a:p>
                    <a:p>
                      <a:pPr>
                        <a:lnSpc>
                          <a:spcPct val="115000"/>
                        </a:lnSpc>
                        <a:spcAft>
                          <a:spcPts val="0"/>
                        </a:spcAft>
                      </a:pPr>
                      <a:r>
                        <a:rPr lang="fi-FI" sz="1000" b="0" dirty="0" smtClean="0">
                          <a:solidFill>
                            <a:schemeClr val="tx1"/>
                          </a:solidFill>
                          <a:effectLst/>
                          <a:latin typeface="Tahoma" pitchFamily="34" charset="0"/>
                          <a:ea typeface="Tahoma" pitchFamily="34" charset="0"/>
                          <a:cs typeface="Tahoma" pitchFamily="34" charset="0"/>
                        </a:rPr>
                        <a:t>Ammattiopinnot</a:t>
                      </a:r>
                      <a:endParaRPr lang="fi-FI" sz="1000" b="0" dirty="0">
                        <a:solidFill>
                          <a:schemeClr val="tx1"/>
                        </a:solidFill>
                        <a:effectLst/>
                        <a:latin typeface="Tahoma" pitchFamily="34" charset="0"/>
                        <a:ea typeface="Tahoma" pitchFamily="34" charset="0"/>
                        <a:cs typeface="Tahoma" pitchFamily="34" charset="0"/>
                      </a:endParaRPr>
                    </a:p>
                  </a:txBody>
                  <a:tcPr marL="37843" marR="37843" marT="0" marB="0">
                    <a:solidFill>
                      <a:schemeClr val="tx2">
                        <a:lumMod val="20000"/>
                        <a:lumOff val="80000"/>
                      </a:schemeClr>
                    </a:solidFill>
                  </a:tcPr>
                </a:tc>
                <a:tc>
                  <a:txBody>
                    <a:bodyPr/>
                    <a:lstStyle/>
                    <a:p>
                      <a:pPr>
                        <a:lnSpc>
                          <a:spcPct val="115000"/>
                        </a:lnSpc>
                        <a:spcAft>
                          <a:spcPts val="0"/>
                        </a:spcAft>
                      </a:pPr>
                      <a:endParaRPr lang="fi-FI" sz="1000" dirty="0" smtClean="0">
                        <a:effectLst/>
                        <a:latin typeface="Tahoma" pitchFamily="34" charset="0"/>
                        <a:ea typeface="Tahoma" pitchFamily="34" charset="0"/>
                        <a:cs typeface="Tahoma" pitchFamily="34" charset="0"/>
                      </a:endParaRPr>
                    </a:p>
                    <a:p>
                      <a:pPr>
                        <a:lnSpc>
                          <a:spcPct val="115000"/>
                        </a:lnSpc>
                        <a:spcAft>
                          <a:spcPts val="0"/>
                        </a:spcAft>
                      </a:pPr>
                      <a:r>
                        <a:rPr lang="fi-FI" sz="1000" dirty="0" smtClean="0">
                          <a:effectLst/>
                          <a:latin typeface="Tahoma" pitchFamily="34" charset="0"/>
                          <a:ea typeface="Tahoma" pitchFamily="34" charset="0"/>
                          <a:cs typeface="Tahoma" pitchFamily="34" charset="0"/>
                        </a:rPr>
                        <a:t>80 </a:t>
                      </a:r>
                      <a:r>
                        <a:rPr lang="fi-FI" sz="1000" dirty="0">
                          <a:effectLst/>
                          <a:latin typeface="Tahoma" pitchFamily="34" charset="0"/>
                          <a:ea typeface="Tahoma" pitchFamily="34" charset="0"/>
                          <a:cs typeface="Tahoma" pitchFamily="34" charset="0"/>
                        </a:rPr>
                        <a:t>op</a:t>
                      </a:r>
                    </a:p>
                  </a:txBody>
                  <a:tcPr marL="37843" marR="37843" marT="0" marB="0">
                    <a:solidFill>
                      <a:schemeClr val="tx2">
                        <a:lumMod val="20000"/>
                        <a:lumOff val="80000"/>
                      </a:schemeClr>
                    </a:solidFill>
                  </a:tcPr>
                </a:tc>
                <a:tc>
                  <a:txBody>
                    <a:bodyPr/>
                    <a:lstStyle/>
                    <a:p>
                      <a:pPr>
                        <a:lnSpc>
                          <a:spcPct val="115000"/>
                        </a:lnSpc>
                        <a:spcAft>
                          <a:spcPts val="0"/>
                        </a:spcAft>
                      </a:pPr>
                      <a:endParaRPr lang="fi-FI" sz="1000" kern="1200" dirty="0" smtClean="0">
                        <a:solidFill>
                          <a:schemeClr val="dk1"/>
                        </a:solidFill>
                        <a:effectLst/>
                        <a:latin typeface="Tahoma" pitchFamily="34" charset="0"/>
                        <a:ea typeface="Tahoma" pitchFamily="34" charset="0"/>
                        <a:cs typeface="Tahoma" pitchFamily="34" charset="0"/>
                      </a:endParaRPr>
                    </a:p>
                    <a:p>
                      <a:pPr>
                        <a:lnSpc>
                          <a:spcPct val="115000"/>
                        </a:lnSpc>
                        <a:spcAft>
                          <a:spcPts val="0"/>
                        </a:spcAft>
                      </a:pPr>
                      <a:r>
                        <a:rPr lang="fi-FI" sz="1000" kern="1200" dirty="0" smtClean="0">
                          <a:solidFill>
                            <a:schemeClr val="dk1"/>
                          </a:solidFill>
                          <a:effectLst/>
                          <a:latin typeface="Tahoma" pitchFamily="34" charset="0"/>
                          <a:ea typeface="Tahoma" pitchFamily="34" charset="0"/>
                          <a:cs typeface="Tahoma" pitchFamily="34" charset="0"/>
                        </a:rPr>
                        <a:t>Ammattiopinnot ovat kaikille restonomiopiskelijoille yhteisiä ammattiopintoja, jotka kehittävät jokaiselta restonomilta vaadittavaa osaamista.</a:t>
                      </a:r>
                      <a:endParaRPr lang="fi-FI" sz="1000" dirty="0" smtClean="0">
                        <a:effectLst/>
                        <a:latin typeface="Tahoma" pitchFamily="34" charset="0"/>
                        <a:ea typeface="Tahoma" pitchFamily="34" charset="0"/>
                        <a:cs typeface="Tahoma" pitchFamily="34" charset="0"/>
                      </a:endParaRPr>
                    </a:p>
                    <a:p>
                      <a:pPr marL="0" indent="0">
                        <a:lnSpc>
                          <a:spcPct val="115000"/>
                        </a:lnSpc>
                        <a:spcAft>
                          <a:spcPts val="0"/>
                        </a:spcAft>
                      </a:pPr>
                      <a:endParaRPr lang="fi-FI" sz="1000" dirty="0">
                        <a:effectLst/>
                        <a:latin typeface="Tahoma" pitchFamily="34" charset="0"/>
                        <a:ea typeface="Tahoma" pitchFamily="34" charset="0"/>
                        <a:cs typeface="Tahoma" pitchFamily="34" charset="0"/>
                      </a:endParaRPr>
                    </a:p>
                  </a:txBody>
                  <a:tcPr marL="37843" marR="37843" marT="0" marB="0">
                    <a:solidFill>
                      <a:srgbClr val="C6D9F1"/>
                    </a:solidFill>
                  </a:tcPr>
                </a:tc>
              </a:tr>
              <a:tr h="879525">
                <a:tc>
                  <a:txBody>
                    <a:bodyPr/>
                    <a:lstStyle/>
                    <a:p>
                      <a:pPr fontAlgn="t"/>
                      <a:endParaRPr lang="fi-FI" sz="1000" b="0" kern="1200" dirty="0" smtClean="0">
                        <a:solidFill>
                          <a:schemeClr val="dk1"/>
                        </a:solidFill>
                        <a:effectLst/>
                        <a:latin typeface="Tahoma" pitchFamily="34" charset="0"/>
                        <a:ea typeface="Tahoma" pitchFamily="34" charset="0"/>
                        <a:cs typeface="Tahoma" pitchFamily="34" charset="0"/>
                      </a:endParaRPr>
                    </a:p>
                    <a:p>
                      <a:pPr fontAlgn="t"/>
                      <a:r>
                        <a:rPr lang="fi-FI" sz="1000" b="0" kern="1200" dirty="0" smtClean="0">
                          <a:solidFill>
                            <a:schemeClr val="dk1"/>
                          </a:solidFill>
                          <a:effectLst/>
                          <a:latin typeface="Tahoma" pitchFamily="34" charset="0"/>
                          <a:ea typeface="Tahoma" pitchFamily="34" charset="0"/>
                          <a:cs typeface="Tahoma" pitchFamily="34" charset="0"/>
                        </a:rPr>
                        <a:t>Syventävät ammattiopinnot</a:t>
                      </a:r>
                    </a:p>
                    <a:p>
                      <a:endParaRPr lang="fi-FI" sz="1000" kern="1200" dirty="0" smtClean="0">
                        <a:solidFill>
                          <a:schemeClr val="dk1"/>
                        </a:solidFill>
                        <a:effectLst/>
                        <a:latin typeface="Tahoma" pitchFamily="34" charset="0"/>
                        <a:ea typeface="Tahoma" pitchFamily="34" charset="0"/>
                        <a:cs typeface="Tahoma" pitchFamily="34" charset="0"/>
                      </a:endParaRPr>
                    </a:p>
                    <a:p>
                      <a:pPr>
                        <a:lnSpc>
                          <a:spcPct val="115000"/>
                        </a:lnSpc>
                        <a:spcAft>
                          <a:spcPts val="0"/>
                        </a:spcAft>
                      </a:pPr>
                      <a:endParaRPr lang="fi-FI" sz="1000" kern="1200" dirty="0">
                        <a:solidFill>
                          <a:schemeClr val="dk1"/>
                        </a:solidFill>
                        <a:effectLst/>
                        <a:latin typeface="Tahoma" pitchFamily="34" charset="0"/>
                        <a:ea typeface="Tahoma" pitchFamily="34" charset="0"/>
                        <a:cs typeface="Tahoma" pitchFamily="34" charset="0"/>
                      </a:endParaRPr>
                    </a:p>
                  </a:txBody>
                  <a:tcPr marL="37843" marR="37843" marT="0" marB="0">
                    <a:solidFill>
                      <a:schemeClr val="accent1">
                        <a:lumMod val="20000"/>
                        <a:lumOff val="80000"/>
                      </a:schemeClr>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endParaRPr lang="fi-FI" sz="1000" kern="1200" dirty="0" smtClean="0">
                        <a:solidFill>
                          <a:schemeClr val="dk1"/>
                        </a:solidFill>
                        <a:effectLst/>
                        <a:latin typeface="Tahoma" pitchFamily="34" charset="0"/>
                        <a:ea typeface="Tahoma" pitchFamily="34" charset="0"/>
                        <a:cs typeface="Tahoma" pitchFamily="34" charset="0"/>
                      </a:endParaRPr>
                    </a:p>
                    <a:p>
                      <a:pPr marL="0" marR="0" indent="0" algn="l" defTabSz="914400" rtl="0" eaLnBrk="1" fontAlgn="auto" latinLnBrk="0" hangingPunct="1">
                        <a:lnSpc>
                          <a:spcPct val="115000"/>
                        </a:lnSpc>
                        <a:spcBef>
                          <a:spcPts val="0"/>
                        </a:spcBef>
                        <a:spcAft>
                          <a:spcPts val="0"/>
                        </a:spcAft>
                        <a:buClrTx/>
                        <a:buSzTx/>
                        <a:buFontTx/>
                        <a:buNone/>
                        <a:tabLst/>
                        <a:defRPr/>
                      </a:pPr>
                      <a:r>
                        <a:rPr lang="fi-FI" sz="1000" kern="1200" dirty="0" smtClean="0">
                          <a:solidFill>
                            <a:schemeClr val="dk1"/>
                          </a:solidFill>
                          <a:effectLst/>
                          <a:latin typeface="Tahoma" pitchFamily="34" charset="0"/>
                          <a:ea typeface="Tahoma" pitchFamily="34" charset="0"/>
                          <a:cs typeface="Tahoma" pitchFamily="34" charset="0"/>
                        </a:rPr>
                        <a:t>40 op</a:t>
                      </a:r>
                    </a:p>
                    <a:p>
                      <a:pPr>
                        <a:lnSpc>
                          <a:spcPct val="115000"/>
                        </a:lnSpc>
                        <a:spcAft>
                          <a:spcPts val="0"/>
                        </a:spcAft>
                      </a:pPr>
                      <a:endParaRPr lang="fi-FI" sz="1000" kern="1200" dirty="0">
                        <a:solidFill>
                          <a:schemeClr val="dk1"/>
                        </a:solidFill>
                        <a:effectLst/>
                        <a:latin typeface="Tahoma" pitchFamily="34" charset="0"/>
                        <a:ea typeface="Tahoma" pitchFamily="34" charset="0"/>
                        <a:cs typeface="Tahoma" pitchFamily="34" charset="0"/>
                      </a:endParaRPr>
                    </a:p>
                  </a:txBody>
                  <a:tcPr marL="37843" marR="37843" marT="0" marB="0">
                    <a:solidFill>
                      <a:schemeClr val="accent1">
                        <a:lumMod val="20000"/>
                        <a:lumOff val="80000"/>
                      </a:schemeClr>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endParaRPr lang="fi-FI" sz="1000" kern="1200" dirty="0" smtClean="0">
                        <a:solidFill>
                          <a:schemeClr val="dk1"/>
                        </a:solidFill>
                        <a:effectLst/>
                        <a:latin typeface="Tahoma" pitchFamily="34" charset="0"/>
                        <a:ea typeface="Tahoma" pitchFamily="34" charset="0"/>
                        <a:cs typeface="Tahoma" pitchFamily="34" charset="0"/>
                      </a:endParaRPr>
                    </a:p>
                    <a:p>
                      <a:pPr marL="0" marR="0" indent="0" algn="l" defTabSz="914400" rtl="0" eaLnBrk="1" fontAlgn="auto" latinLnBrk="0" hangingPunct="1">
                        <a:lnSpc>
                          <a:spcPct val="115000"/>
                        </a:lnSpc>
                        <a:spcBef>
                          <a:spcPts val="0"/>
                        </a:spcBef>
                        <a:spcAft>
                          <a:spcPts val="0"/>
                        </a:spcAft>
                        <a:buClrTx/>
                        <a:buSzTx/>
                        <a:buFontTx/>
                        <a:buNone/>
                        <a:tabLst/>
                        <a:defRPr/>
                      </a:pPr>
                      <a:r>
                        <a:rPr lang="fi-FI" sz="1000" kern="1200" dirty="0" smtClean="0">
                          <a:solidFill>
                            <a:schemeClr val="dk1"/>
                          </a:solidFill>
                          <a:effectLst/>
                          <a:latin typeface="Tahoma" pitchFamily="34" charset="0"/>
                          <a:ea typeface="Tahoma" pitchFamily="34" charset="0"/>
                          <a:cs typeface="Tahoma" pitchFamily="34" charset="0"/>
                        </a:rPr>
                        <a:t>Valitsemillaan sivuaineopinnoilla restonomiopiskelija suuntaa ammattiopintojen sisältöä uratavoitteidensa mukaisesti. Suuntautumisvaihtoehdot ovat matkailupalvelujen kehittäminen ja johtaminen sekä ravitsemispalveluiden kehittäminen ja johtaminen.</a:t>
                      </a:r>
                    </a:p>
                    <a:p>
                      <a:pPr>
                        <a:lnSpc>
                          <a:spcPct val="115000"/>
                        </a:lnSpc>
                        <a:spcAft>
                          <a:spcPts val="0"/>
                        </a:spcAft>
                      </a:pPr>
                      <a:endParaRPr lang="fi-FI" sz="1000" dirty="0">
                        <a:effectLst/>
                        <a:latin typeface="Tahoma" pitchFamily="34" charset="0"/>
                        <a:ea typeface="Tahoma" pitchFamily="34" charset="0"/>
                        <a:cs typeface="Tahoma" pitchFamily="34" charset="0"/>
                      </a:endParaRPr>
                    </a:p>
                  </a:txBody>
                  <a:tcPr marL="37843" marR="37843" marT="0" marB="0">
                    <a:solidFill>
                      <a:schemeClr val="accent1">
                        <a:lumMod val="20000"/>
                        <a:lumOff val="80000"/>
                      </a:schemeClr>
                    </a:solidFill>
                  </a:tcPr>
                </a:tc>
              </a:tr>
              <a:tr h="993364">
                <a:tc>
                  <a:txBody>
                    <a:bodyPr/>
                    <a:lstStyle/>
                    <a:p>
                      <a:pPr>
                        <a:lnSpc>
                          <a:spcPct val="115000"/>
                        </a:lnSpc>
                        <a:spcAft>
                          <a:spcPts val="0"/>
                        </a:spcAft>
                      </a:pPr>
                      <a:endParaRPr lang="fi-FI" sz="1000" b="0" dirty="0" smtClean="0">
                        <a:solidFill>
                          <a:schemeClr val="tx1"/>
                        </a:solidFill>
                        <a:effectLst/>
                        <a:latin typeface="Tahoma" pitchFamily="34" charset="0"/>
                        <a:ea typeface="Tahoma" pitchFamily="34" charset="0"/>
                        <a:cs typeface="Tahoma" pitchFamily="34" charset="0"/>
                      </a:endParaRPr>
                    </a:p>
                    <a:p>
                      <a:pPr>
                        <a:lnSpc>
                          <a:spcPct val="115000"/>
                        </a:lnSpc>
                        <a:spcAft>
                          <a:spcPts val="0"/>
                        </a:spcAft>
                      </a:pPr>
                      <a:r>
                        <a:rPr lang="fi-FI" sz="1000" b="0" dirty="0" smtClean="0">
                          <a:solidFill>
                            <a:schemeClr val="tx1"/>
                          </a:solidFill>
                          <a:effectLst/>
                          <a:latin typeface="Tahoma" pitchFamily="34" charset="0"/>
                          <a:ea typeface="Tahoma" pitchFamily="34" charset="0"/>
                          <a:cs typeface="Tahoma" pitchFamily="34" charset="0"/>
                        </a:rPr>
                        <a:t>Harjoittelu</a:t>
                      </a:r>
                      <a:endParaRPr lang="fi-FI" sz="1000" b="0" dirty="0">
                        <a:solidFill>
                          <a:schemeClr val="tx1"/>
                        </a:solidFill>
                        <a:effectLst/>
                        <a:latin typeface="Tahoma" pitchFamily="34" charset="0"/>
                        <a:ea typeface="Tahoma" pitchFamily="34" charset="0"/>
                        <a:cs typeface="Tahoma" pitchFamily="34" charset="0"/>
                      </a:endParaRPr>
                    </a:p>
                  </a:txBody>
                  <a:tcPr marL="37843" marR="37843" marT="0" marB="0">
                    <a:solidFill>
                      <a:schemeClr val="tx2">
                        <a:lumMod val="20000"/>
                        <a:lumOff val="80000"/>
                      </a:schemeClr>
                    </a:solidFill>
                  </a:tcPr>
                </a:tc>
                <a:tc>
                  <a:txBody>
                    <a:bodyPr/>
                    <a:lstStyle/>
                    <a:p>
                      <a:pPr>
                        <a:lnSpc>
                          <a:spcPct val="115000"/>
                        </a:lnSpc>
                        <a:spcAft>
                          <a:spcPts val="0"/>
                        </a:spcAft>
                      </a:pPr>
                      <a:endParaRPr lang="fi-FI" sz="1000" dirty="0" smtClean="0">
                        <a:effectLst/>
                        <a:latin typeface="Tahoma" pitchFamily="34" charset="0"/>
                        <a:ea typeface="Tahoma" pitchFamily="34" charset="0"/>
                        <a:cs typeface="Tahoma" pitchFamily="34" charset="0"/>
                      </a:endParaRPr>
                    </a:p>
                    <a:p>
                      <a:pPr>
                        <a:lnSpc>
                          <a:spcPct val="115000"/>
                        </a:lnSpc>
                        <a:spcAft>
                          <a:spcPts val="0"/>
                        </a:spcAft>
                      </a:pPr>
                      <a:r>
                        <a:rPr lang="fi-FI" sz="1000" dirty="0" smtClean="0">
                          <a:effectLst/>
                          <a:latin typeface="Tahoma" pitchFamily="34" charset="0"/>
                          <a:ea typeface="Tahoma" pitchFamily="34" charset="0"/>
                          <a:cs typeface="Tahoma" pitchFamily="34" charset="0"/>
                        </a:rPr>
                        <a:t>30 </a:t>
                      </a:r>
                      <a:r>
                        <a:rPr lang="fi-FI" sz="1000" dirty="0">
                          <a:effectLst/>
                          <a:latin typeface="Tahoma" pitchFamily="34" charset="0"/>
                          <a:ea typeface="Tahoma" pitchFamily="34" charset="0"/>
                          <a:cs typeface="Tahoma" pitchFamily="34" charset="0"/>
                        </a:rPr>
                        <a:t>op</a:t>
                      </a:r>
                    </a:p>
                  </a:txBody>
                  <a:tcPr marL="37843" marR="37843" marT="0" marB="0">
                    <a:solidFill>
                      <a:schemeClr val="tx2">
                        <a:lumMod val="20000"/>
                        <a:lumOff val="80000"/>
                      </a:schemeClr>
                    </a:solidFill>
                  </a:tcPr>
                </a:tc>
                <a:tc>
                  <a:txBody>
                    <a:bodyPr/>
                    <a:lstStyle/>
                    <a:p>
                      <a:pPr>
                        <a:lnSpc>
                          <a:spcPct val="115000"/>
                        </a:lnSpc>
                        <a:spcAft>
                          <a:spcPts val="0"/>
                        </a:spcAft>
                      </a:pPr>
                      <a:endParaRPr lang="fi-FI" sz="1000" dirty="0" smtClean="0">
                        <a:effectLst/>
                        <a:latin typeface="Tahoma" pitchFamily="34" charset="0"/>
                        <a:ea typeface="Tahoma" pitchFamily="34" charset="0"/>
                        <a:cs typeface="Tahoma" pitchFamily="34" charset="0"/>
                      </a:endParaRPr>
                    </a:p>
                    <a:p>
                      <a:pPr>
                        <a:lnSpc>
                          <a:spcPct val="115000"/>
                        </a:lnSpc>
                        <a:spcAft>
                          <a:spcPts val="0"/>
                        </a:spcAft>
                      </a:pPr>
                      <a:r>
                        <a:rPr lang="fi-FI" sz="1000" dirty="0" smtClean="0">
                          <a:effectLst/>
                          <a:latin typeface="Tahoma" pitchFamily="34" charset="0"/>
                          <a:ea typeface="Tahoma" pitchFamily="34" charset="0"/>
                          <a:cs typeface="Tahoma" pitchFamily="34" charset="0"/>
                        </a:rPr>
                        <a:t>Harjoittelussa </a:t>
                      </a:r>
                      <a:r>
                        <a:rPr lang="fi-FI" sz="1000" dirty="0">
                          <a:effectLst/>
                          <a:latin typeface="Tahoma" pitchFamily="34" charset="0"/>
                          <a:ea typeface="Tahoma" pitchFamily="34" charset="0"/>
                          <a:cs typeface="Tahoma" pitchFamily="34" charset="0"/>
                        </a:rPr>
                        <a:t>opiskelija perehtyy ohjatusti käytännön työtehtäviin sekä tietojen ja taitojen soveltamiseen työelämässä. Harjoittelu valmentaa työelämän vaatimuksiin ammatillista osaamista syventämällä sekä auttaa työllistymään koulutusalaa ja suuntautumista vastaaviin tehtäviin</a:t>
                      </a:r>
                      <a:r>
                        <a:rPr lang="fi-FI" sz="1000" dirty="0" smtClean="0">
                          <a:effectLst/>
                          <a:latin typeface="Tahoma" pitchFamily="34" charset="0"/>
                          <a:ea typeface="Tahoma" pitchFamily="34" charset="0"/>
                          <a:cs typeface="Tahoma" pitchFamily="34" charset="0"/>
                        </a:rPr>
                        <a:t>.</a:t>
                      </a:r>
                    </a:p>
                  </a:txBody>
                  <a:tcPr marL="37843" marR="37843" marT="0" marB="0">
                    <a:solidFill>
                      <a:schemeClr val="tx2">
                        <a:lumMod val="20000"/>
                        <a:lumOff val="80000"/>
                      </a:schemeClr>
                    </a:solidFill>
                  </a:tcPr>
                </a:tc>
              </a:tr>
              <a:tr h="907404">
                <a:tc>
                  <a:txBody>
                    <a:bodyPr/>
                    <a:lstStyle/>
                    <a:p>
                      <a:pPr>
                        <a:lnSpc>
                          <a:spcPct val="115000"/>
                        </a:lnSpc>
                        <a:spcAft>
                          <a:spcPts val="0"/>
                        </a:spcAft>
                      </a:pPr>
                      <a:endParaRPr lang="fi-FI" sz="1000" b="0" dirty="0" smtClean="0">
                        <a:solidFill>
                          <a:schemeClr val="tx1"/>
                        </a:solidFill>
                        <a:effectLst/>
                        <a:latin typeface="Tahoma" pitchFamily="34" charset="0"/>
                        <a:ea typeface="Tahoma" pitchFamily="34" charset="0"/>
                        <a:cs typeface="Tahoma" pitchFamily="34" charset="0"/>
                      </a:endParaRPr>
                    </a:p>
                    <a:p>
                      <a:pPr>
                        <a:lnSpc>
                          <a:spcPct val="115000"/>
                        </a:lnSpc>
                        <a:spcAft>
                          <a:spcPts val="0"/>
                        </a:spcAft>
                      </a:pPr>
                      <a:r>
                        <a:rPr lang="fi-FI" sz="1000" b="0" dirty="0" smtClean="0">
                          <a:solidFill>
                            <a:schemeClr val="tx1"/>
                          </a:solidFill>
                          <a:effectLst/>
                          <a:latin typeface="Tahoma" pitchFamily="34" charset="0"/>
                          <a:ea typeface="Tahoma" pitchFamily="34" charset="0"/>
                          <a:cs typeface="Tahoma" pitchFamily="34" charset="0"/>
                        </a:rPr>
                        <a:t>Opinnäytetyö</a:t>
                      </a:r>
                      <a:endParaRPr lang="fi-FI" sz="1000" b="0" dirty="0">
                        <a:solidFill>
                          <a:schemeClr val="tx1"/>
                        </a:solidFill>
                        <a:effectLst/>
                        <a:latin typeface="Tahoma" pitchFamily="34" charset="0"/>
                        <a:ea typeface="Tahoma" pitchFamily="34" charset="0"/>
                        <a:cs typeface="Tahoma" pitchFamily="34" charset="0"/>
                      </a:endParaRPr>
                    </a:p>
                  </a:txBody>
                  <a:tcPr marL="37843" marR="37843" marT="0" marB="0">
                    <a:solidFill>
                      <a:schemeClr val="accent1">
                        <a:lumMod val="20000"/>
                        <a:lumOff val="80000"/>
                      </a:schemeClr>
                    </a:solidFill>
                  </a:tcPr>
                </a:tc>
                <a:tc>
                  <a:txBody>
                    <a:bodyPr/>
                    <a:lstStyle/>
                    <a:p>
                      <a:pPr>
                        <a:lnSpc>
                          <a:spcPct val="115000"/>
                        </a:lnSpc>
                        <a:spcAft>
                          <a:spcPts val="0"/>
                        </a:spcAft>
                      </a:pPr>
                      <a:endParaRPr lang="fi-FI" sz="1000" dirty="0" smtClean="0">
                        <a:effectLst/>
                        <a:latin typeface="Tahoma" pitchFamily="34" charset="0"/>
                        <a:ea typeface="Tahoma" pitchFamily="34" charset="0"/>
                        <a:cs typeface="Tahoma" pitchFamily="34" charset="0"/>
                      </a:endParaRPr>
                    </a:p>
                    <a:p>
                      <a:pPr>
                        <a:lnSpc>
                          <a:spcPct val="115000"/>
                        </a:lnSpc>
                        <a:spcAft>
                          <a:spcPts val="0"/>
                        </a:spcAft>
                      </a:pPr>
                      <a:r>
                        <a:rPr lang="fi-FI" sz="1000" dirty="0" smtClean="0">
                          <a:effectLst/>
                          <a:latin typeface="Tahoma" pitchFamily="34" charset="0"/>
                          <a:ea typeface="Tahoma" pitchFamily="34" charset="0"/>
                          <a:cs typeface="Tahoma" pitchFamily="34" charset="0"/>
                        </a:rPr>
                        <a:t>15 op</a:t>
                      </a:r>
                      <a:endParaRPr lang="fi-FI" sz="1000" dirty="0">
                        <a:effectLst/>
                        <a:latin typeface="Tahoma" pitchFamily="34" charset="0"/>
                        <a:ea typeface="Tahoma" pitchFamily="34" charset="0"/>
                        <a:cs typeface="Tahoma" pitchFamily="34" charset="0"/>
                      </a:endParaRPr>
                    </a:p>
                  </a:txBody>
                  <a:tcPr marL="37843" marR="37843" marT="0" marB="0">
                    <a:solidFill>
                      <a:schemeClr val="accent1">
                        <a:lumMod val="20000"/>
                        <a:lumOff val="80000"/>
                      </a:schemeClr>
                    </a:solidFill>
                  </a:tcPr>
                </a:tc>
                <a:tc>
                  <a:txBody>
                    <a:bodyPr/>
                    <a:lstStyle/>
                    <a:p>
                      <a:pPr>
                        <a:lnSpc>
                          <a:spcPct val="115000"/>
                        </a:lnSpc>
                        <a:spcAft>
                          <a:spcPts val="0"/>
                        </a:spcAft>
                      </a:pPr>
                      <a:endParaRPr lang="fi-FI" sz="1000" dirty="0" smtClean="0">
                        <a:effectLst/>
                        <a:latin typeface="Tahoma" pitchFamily="34" charset="0"/>
                        <a:ea typeface="Tahoma" pitchFamily="34" charset="0"/>
                        <a:cs typeface="Tahoma" pitchFamily="34" charset="0"/>
                      </a:endParaRPr>
                    </a:p>
                    <a:p>
                      <a:pPr>
                        <a:lnSpc>
                          <a:spcPct val="115000"/>
                        </a:lnSpc>
                        <a:spcAft>
                          <a:spcPts val="0"/>
                        </a:spcAft>
                      </a:pPr>
                      <a:r>
                        <a:rPr lang="fi-FI" sz="1000" dirty="0" smtClean="0">
                          <a:effectLst/>
                          <a:latin typeface="Tahoma" pitchFamily="34" charset="0"/>
                          <a:ea typeface="Tahoma" pitchFamily="34" charset="0"/>
                          <a:cs typeface="Tahoma" pitchFamily="34" charset="0"/>
                        </a:rPr>
                        <a:t>Opinnäytetyö on opiskelijan työ- ja oppimisprosessi, jota asiantuntijat ohjaavat.</a:t>
                      </a:r>
                      <a:r>
                        <a:rPr lang="fi-FI" sz="1000" baseline="0" dirty="0" smtClean="0">
                          <a:effectLst/>
                          <a:latin typeface="Tahoma" pitchFamily="34" charset="0"/>
                          <a:ea typeface="Tahoma" pitchFamily="34" charset="0"/>
                          <a:cs typeface="Tahoma" pitchFamily="34" charset="0"/>
                        </a:rPr>
                        <a:t> Opinnäytetyö tarjoaa mahdollisuuden soveltaa oppimaansa ja verkostoitua omalla ammattialallaan.</a:t>
                      </a:r>
                    </a:p>
                  </a:txBody>
                  <a:tcPr marL="37843" marR="37843" marT="0" marB="0">
                    <a:solidFill>
                      <a:schemeClr val="accent1">
                        <a:lumMod val="20000"/>
                        <a:lumOff val="80000"/>
                      </a:schemeClr>
                    </a:solidFill>
                  </a:tcPr>
                </a:tc>
              </a:tr>
              <a:tr h="1440160">
                <a:tc>
                  <a:txBody>
                    <a:bodyPr/>
                    <a:lstStyle/>
                    <a:p>
                      <a:pPr>
                        <a:lnSpc>
                          <a:spcPct val="115000"/>
                        </a:lnSpc>
                        <a:spcAft>
                          <a:spcPts val="0"/>
                        </a:spcAft>
                      </a:pPr>
                      <a:endParaRPr lang="fi-FI" sz="1000" b="0" dirty="0" smtClean="0">
                        <a:solidFill>
                          <a:schemeClr val="tx1"/>
                        </a:solidFill>
                        <a:effectLst/>
                        <a:latin typeface="Tahoma" pitchFamily="34" charset="0"/>
                        <a:ea typeface="Tahoma" pitchFamily="34" charset="0"/>
                        <a:cs typeface="Tahoma" pitchFamily="34" charset="0"/>
                      </a:endParaRPr>
                    </a:p>
                    <a:p>
                      <a:pPr>
                        <a:lnSpc>
                          <a:spcPct val="115000"/>
                        </a:lnSpc>
                        <a:spcAft>
                          <a:spcPts val="0"/>
                        </a:spcAft>
                      </a:pPr>
                      <a:r>
                        <a:rPr lang="fi-FI" sz="1000" b="0" dirty="0" smtClean="0">
                          <a:solidFill>
                            <a:schemeClr val="tx1"/>
                          </a:solidFill>
                          <a:effectLst/>
                          <a:latin typeface="Tahoma" pitchFamily="34" charset="0"/>
                          <a:ea typeface="Tahoma" pitchFamily="34" charset="0"/>
                          <a:cs typeface="Tahoma" pitchFamily="34" charset="0"/>
                        </a:rPr>
                        <a:t>Valinnaiset </a:t>
                      </a:r>
                      <a:r>
                        <a:rPr lang="fi-FI" sz="1000" b="0" dirty="0">
                          <a:solidFill>
                            <a:schemeClr val="tx1"/>
                          </a:solidFill>
                          <a:effectLst/>
                          <a:latin typeface="Tahoma" pitchFamily="34" charset="0"/>
                          <a:ea typeface="Tahoma" pitchFamily="34" charset="0"/>
                          <a:cs typeface="Tahoma" pitchFamily="34" charset="0"/>
                        </a:rPr>
                        <a:t>opinnot</a:t>
                      </a:r>
                    </a:p>
                    <a:p>
                      <a:pPr>
                        <a:lnSpc>
                          <a:spcPct val="115000"/>
                        </a:lnSpc>
                        <a:spcAft>
                          <a:spcPts val="0"/>
                        </a:spcAft>
                      </a:pPr>
                      <a:r>
                        <a:rPr lang="fi-FI" sz="1000" b="0" dirty="0">
                          <a:solidFill>
                            <a:schemeClr val="tx1"/>
                          </a:solidFill>
                          <a:effectLst/>
                          <a:latin typeface="Tahoma" pitchFamily="34" charset="0"/>
                          <a:ea typeface="Tahoma" pitchFamily="34" charset="0"/>
                          <a:cs typeface="Tahoma" pitchFamily="34" charset="0"/>
                        </a:rPr>
                        <a:t> </a:t>
                      </a:r>
                    </a:p>
                  </a:txBody>
                  <a:tcPr marL="37843" marR="37843" marT="0" marB="0">
                    <a:solidFill>
                      <a:schemeClr val="tx2">
                        <a:lumMod val="20000"/>
                        <a:lumOff val="80000"/>
                      </a:schemeClr>
                    </a:solidFill>
                  </a:tcPr>
                </a:tc>
                <a:tc>
                  <a:txBody>
                    <a:bodyPr/>
                    <a:lstStyle/>
                    <a:p>
                      <a:pPr>
                        <a:lnSpc>
                          <a:spcPct val="115000"/>
                        </a:lnSpc>
                        <a:spcAft>
                          <a:spcPts val="0"/>
                        </a:spcAft>
                      </a:pPr>
                      <a:endParaRPr lang="fi-FI" sz="1000" dirty="0" smtClean="0">
                        <a:effectLst/>
                        <a:latin typeface="Tahoma" pitchFamily="34" charset="0"/>
                        <a:ea typeface="Tahoma" pitchFamily="34" charset="0"/>
                        <a:cs typeface="Tahoma" pitchFamily="34" charset="0"/>
                      </a:endParaRPr>
                    </a:p>
                    <a:p>
                      <a:pPr>
                        <a:lnSpc>
                          <a:spcPct val="115000"/>
                        </a:lnSpc>
                        <a:spcAft>
                          <a:spcPts val="0"/>
                        </a:spcAft>
                      </a:pPr>
                      <a:r>
                        <a:rPr lang="fi-FI" sz="1000" dirty="0" smtClean="0">
                          <a:effectLst/>
                          <a:latin typeface="Tahoma" pitchFamily="34" charset="0"/>
                          <a:ea typeface="Tahoma" pitchFamily="34" charset="0"/>
                          <a:cs typeface="Tahoma" pitchFamily="34" charset="0"/>
                        </a:rPr>
                        <a:t>25 </a:t>
                      </a:r>
                      <a:r>
                        <a:rPr lang="fi-FI" sz="1000" dirty="0">
                          <a:effectLst/>
                          <a:latin typeface="Tahoma" pitchFamily="34" charset="0"/>
                          <a:ea typeface="Tahoma" pitchFamily="34" charset="0"/>
                          <a:cs typeface="Tahoma" pitchFamily="34" charset="0"/>
                        </a:rPr>
                        <a:t>op</a:t>
                      </a:r>
                    </a:p>
                  </a:txBody>
                  <a:tcPr marL="37843" marR="37843" marT="0" marB="0">
                    <a:solidFill>
                      <a:schemeClr val="tx2">
                        <a:lumMod val="20000"/>
                        <a:lumOff val="80000"/>
                      </a:schemeClr>
                    </a:solidFill>
                  </a:tcPr>
                </a:tc>
                <a:tc>
                  <a:txBody>
                    <a:bodyPr/>
                    <a:lstStyle/>
                    <a:p>
                      <a:pPr marL="0" marR="0" indent="0" algn="l" defTabSz="914342" rtl="0" eaLnBrk="1" fontAlgn="auto" latinLnBrk="0" hangingPunct="1">
                        <a:lnSpc>
                          <a:spcPct val="115000"/>
                        </a:lnSpc>
                        <a:spcBef>
                          <a:spcPts val="0"/>
                        </a:spcBef>
                        <a:spcAft>
                          <a:spcPts val="0"/>
                        </a:spcAft>
                        <a:buClrTx/>
                        <a:buSzTx/>
                        <a:buFontTx/>
                        <a:buNone/>
                        <a:tabLst/>
                        <a:defRPr/>
                      </a:pPr>
                      <a:endParaRPr lang="fi-FI" sz="1000" dirty="0" smtClean="0">
                        <a:effectLst/>
                        <a:latin typeface="Tahoma" pitchFamily="34" charset="0"/>
                        <a:ea typeface="Tahoma" pitchFamily="34" charset="0"/>
                        <a:cs typeface="Tahoma" pitchFamily="34" charset="0"/>
                      </a:endParaRPr>
                    </a:p>
                    <a:p>
                      <a:pPr marL="0" marR="0" indent="0" algn="l" defTabSz="914342" rtl="0" eaLnBrk="1" fontAlgn="auto" latinLnBrk="0" hangingPunct="1">
                        <a:lnSpc>
                          <a:spcPct val="115000"/>
                        </a:lnSpc>
                        <a:spcBef>
                          <a:spcPts val="0"/>
                        </a:spcBef>
                        <a:spcAft>
                          <a:spcPts val="0"/>
                        </a:spcAft>
                        <a:buClrTx/>
                        <a:buSzTx/>
                        <a:buFontTx/>
                        <a:buNone/>
                        <a:tabLst/>
                        <a:defRPr/>
                      </a:pPr>
                      <a:r>
                        <a:rPr lang="fi-FI" sz="1000" dirty="0" smtClean="0">
                          <a:effectLst/>
                          <a:latin typeface="Tahoma" pitchFamily="34" charset="0"/>
                          <a:ea typeface="Tahoma" pitchFamily="34" charset="0"/>
                          <a:cs typeface="Tahoma" pitchFamily="34" charset="0"/>
                        </a:rPr>
                        <a:t>Valinnaiset opinnot suuntaavat ja tukevat asiantuntijuuden kehittymistä opiskelijan tarpeiden ja kiinnostuksen mukaan. Opiskelija voi valita opintoja myös Savonian yhteisistä opintokokonaisuuksista ja muista koulutusohjelmista tai sisällyttää tutkintoonsa muualla suoritettuja samantasoisia opintoja. Vapaasti valittavia opintoja (m</a:t>
                      </a:r>
                      <a:r>
                        <a:rPr lang="fi-FI" sz="1000" kern="1200" dirty="0" smtClean="0">
                          <a:solidFill>
                            <a:schemeClr val="dk1"/>
                          </a:solidFill>
                          <a:effectLst/>
                          <a:latin typeface="Tahoma" pitchFamily="34" charset="0"/>
                          <a:ea typeface="Tahoma" pitchFamily="34" charset="0"/>
                          <a:cs typeface="Tahoma" pitchFamily="34" charset="0"/>
                        </a:rPr>
                        <a:t>uita kuin matkailu- ja ravitsemisalan opintoja) voi valinnaisista opinnoista olla enintään 15 op.</a:t>
                      </a:r>
                    </a:p>
                  </a:txBody>
                  <a:tcPr marL="37843" marR="37843" marT="0" marB="0">
                    <a:solidFill>
                      <a:schemeClr val="tx2">
                        <a:lumMod val="20000"/>
                        <a:lumOff val="80000"/>
                      </a:schemeClr>
                    </a:solidFill>
                  </a:tcPr>
                </a:tc>
              </a:tr>
              <a:tr h="518088">
                <a:tc>
                  <a:txBody>
                    <a:bodyPr/>
                    <a:lstStyle/>
                    <a:p>
                      <a:pPr>
                        <a:lnSpc>
                          <a:spcPct val="115000"/>
                        </a:lnSpc>
                        <a:spcAft>
                          <a:spcPts val="0"/>
                        </a:spcAft>
                      </a:pPr>
                      <a:endParaRPr lang="fi-FI" sz="1000" b="0" dirty="0" smtClean="0">
                        <a:solidFill>
                          <a:schemeClr val="tx1"/>
                        </a:solidFill>
                        <a:effectLst/>
                        <a:latin typeface="Tahoma" pitchFamily="34" charset="0"/>
                        <a:ea typeface="Tahoma" pitchFamily="34" charset="0"/>
                        <a:cs typeface="Tahoma" pitchFamily="34" charset="0"/>
                      </a:endParaRPr>
                    </a:p>
                    <a:p>
                      <a:pPr>
                        <a:lnSpc>
                          <a:spcPct val="115000"/>
                        </a:lnSpc>
                        <a:spcAft>
                          <a:spcPts val="0"/>
                        </a:spcAft>
                      </a:pPr>
                      <a:r>
                        <a:rPr lang="fi-FI" sz="1000" b="0" dirty="0" smtClean="0">
                          <a:solidFill>
                            <a:schemeClr val="tx1"/>
                          </a:solidFill>
                          <a:effectLst/>
                          <a:latin typeface="Tahoma" pitchFamily="34" charset="0"/>
                          <a:ea typeface="Tahoma" pitchFamily="34" charset="0"/>
                          <a:cs typeface="Tahoma" pitchFamily="34" charset="0"/>
                        </a:rPr>
                        <a:t>Yhteensä</a:t>
                      </a:r>
                      <a:endParaRPr lang="fi-FI" sz="1000" b="0" dirty="0">
                        <a:solidFill>
                          <a:schemeClr val="tx1"/>
                        </a:solidFill>
                        <a:effectLst/>
                        <a:latin typeface="Tahoma" pitchFamily="34" charset="0"/>
                        <a:ea typeface="Tahoma" pitchFamily="34" charset="0"/>
                        <a:cs typeface="Tahoma" pitchFamily="34" charset="0"/>
                      </a:endParaRPr>
                    </a:p>
                  </a:txBody>
                  <a:tcPr marL="37843" marR="37843" marT="0" marB="0">
                    <a:solidFill>
                      <a:schemeClr val="accent1">
                        <a:lumMod val="20000"/>
                        <a:lumOff val="80000"/>
                      </a:schemeClr>
                    </a:solidFill>
                  </a:tcPr>
                </a:tc>
                <a:tc>
                  <a:txBody>
                    <a:bodyPr/>
                    <a:lstStyle/>
                    <a:p>
                      <a:pPr>
                        <a:lnSpc>
                          <a:spcPct val="115000"/>
                        </a:lnSpc>
                        <a:spcAft>
                          <a:spcPts val="0"/>
                        </a:spcAft>
                      </a:pPr>
                      <a:endParaRPr lang="fi-FI" sz="1000" dirty="0" smtClean="0">
                        <a:effectLst/>
                        <a:latin typeface="Tahoma" pitchFamily="34" charset="0"/>
                        <a:ea typeface="Tahoma" pitchFamily="34" charset="0"/>
                        <a:cs typeface="Tahoma" pitchFamily="34" charset="0"/>
                      </a:endParaRPr>
                    </a:p>
                    <a:p>
                      <a:pPr>
                        <a:lnSpc>
                          <a:spcPct val="115000"/>
                        </a:lnSpc>
                        <a:spcAft>
                          <a:spcPts val="0"/>
                        </a:spcAft>
                      </a:pPr>
                      <a:r>
                        <a:rPr lang="fi-FI" sz="1000" dirty="0" smtClean="0">
                          <a:effectLst/>
                          <a:latin typeface="Tahoma" pitchFamily="34" charset="0"/>
                          <a:ea typeface="Tahoma" pitchFamily="34" charset="0"/>
                          <a:cs typeface="Tahoma" pitchFamily="34" charset="0"/>
                        </a:rPr>
                        <a:t>210 op</a:t>
                      </a:r>
                    </a:p>
                    <a:p>
                      <a:pPr>
                        <a:lnSpc>
                          <a:spcPct val="115000"/>
                        </a:lnSpc>
                        <a:spcAft>
                          <a:spcPts val="0"/>
                        </a:spcAft>
                      </a:pPr>
                      <a:endParaRPr lang="fi-FI" sz="1000" dirty="0">
                        <a:effectLst/>
                        <a:latin typeface="Tahoma" pitchFamily="34" charset="0"/>
                        <a:ea typeface="Tahoma" pitchFamily="34" charset="0"/>
                        <a:cs typeface="Tahoma" pitchFamily="34" charset="0"/>
                      </a:endParaRPr>
                    </a:p>
                  </a:txBody>
                  <a:tcPr marL="37843" marR="37843" marT="0" marB="0">
                    <a:solidFill>
                      <a:schemeClr val="accent1">
                        <a:lumMod val="20000"/>
                        <a:lumOff val="80000"/>
                      </a:schemeClr>
                    </a:solidFill>
                  </a:tcPr>
                </a:tc>
                <a:tc>
                  <a:txBody>
                    <a:bodyPr/>
                    <a:lstStyle/>
                    <a:p>
                      <a:pPr>
                        <a:lnSpc>
                          <a:spcPct val="115000"/>
                        </a:lnSpc>
                        <a:spcAft>
                          <a:spcPts val="0"/>
                        </a:spcAft>
                      </a:pPr>
                      <a:r>
                        <a:rPr lang="fi-FI" sz="1000" dirty="0">
                          <a:effectLst/>
                          <a:latin typeface="Tahoma" pitchFamily="34" charset="0"/>
                          <a:ea typeface="Tahoma" pitchFamily="34" charset="0"/>
                          <a:cs typeface="Tahoma" pitchFamily="34" charset="0"/>
                        </a:rPr>
                        <a:t> </a:t>
                      </a:r>
                    </a:p>
                  </a:txBody>
                  <a:tcPr marL="37843" marR="37843" marT="0" marB="0">
                    <a:solidFill>
                      <a:schemeClr val="accent1">
                        <a:lumMod val="20000"/>
                        <a:lumOff val="80000"/>
                      </a:schemeClr>
                    </a:solidFill>
                  </a:tcPr>
                </a:tc>
              </a:tr>
            </a:tbl>
          </a:graphicData>
        </a:graphic>
      </p:graphicFrame>
    </p:spTree>
    <p:extLst>
      <p:ext uri="{BB962C8B-B14F-4D97-AF65-F5344CB8AC3E}">
        <p14:creationId xmlns:p14="http://schemas.microsoft.com/office/powerpoint/2010/main" val="33238743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189</Words>
  <Application>Microsoft Office PowerPoint</Application>
  <PresentationFormat>On-screen Show (4:3)</PresentationFormat>
  <Paragraphs>47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Tahoma</vt:lpstr>
      <vt:lpstr>Office Theme</vt:lpstr>
      <vt:lpstr>PowerPoint Presentation</vt:lpstr>
    </vt:vector>
  </TitlesOfParts>
  <Company>Savonia-amk Ky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Pirjo Heikkinen</dc:creator>
  <cp:lastModifiedBy>Marja-Riitta Kivi</cp:lastModifiedBy>
  <cp:revision>10</cp:revision>
  <dcterms:created xsi:type="dcterms:W3CDTF">2014-02-21T05:38:21Z</dcterms:created>
  <dcterms:modified xsi:type="dcterms:W3CDTF">2015-09-14T06:39:55Z</dcterms:modified>
</cp:coreProperties>
</file>