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6858000" cy="9144000" type="screen4x3"/>
  <p:notesSz cx="6669088" cy="987266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6CD"/>
    <a:srgbClr val="F5CB05"/>
    <a:srgbClr val="8DC6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2568" y="6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41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41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9B4C94-D1AB-469F-9437-406B639FC1CC}" type="datetimeFigureOut">
              <a:rPr lang="fi-FI" smtClean="0"/>
              <a:t>19.10.2015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946275" y="739775"/>
            <a:ext cx="2776538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750" y="4689239"/>
            <a:ext cx="5335588" cy="444293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6899"/>
            <a:ext cx="2889250" cy="4941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8250" y="9376899"/>
            <a:ext cx="2889250" cy="4941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BF0D26-C08E-48CE-8B0E-2200080DDD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0608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BF0D26-C08E-48CE-8B0E-2200080DDD5D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4066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0C88-EC3B-4B5E-A4A4-897EBC3CA167}" type="datetimeFigureOut">
              <a:rPr lang="fi-FI" smtClean="0"/>
              <a:t>19.10.2015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ACB92-EAC1-44CF-9FB7-57E793AD25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8084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0C88-EC3B-4B5E-A4A4-897EBC3CA167}" type="datetimeFigureOut">
              <a:rPr lang="fi-FI" smtClean="0"/>
              <a:t>19.10.2015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ACB92-EAC1-44CF-9FB7-57E793AD25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7866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0C88-EC3B-4B5E-A4A4-897EBC3CA167}" type="datetimeFigureOut">
              <a:rPr lang="fi-FI" smtClean="0"/>
              <a:t>19.10.2015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ACB92-EAC1-44CF-9FB7-57E793AD25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471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0C88-EC3B-4B5E-A4A4-897EBC3CA167}" type="datetimeFigureOut">
              <a:rPr lang="fi-FI" smtClean="0"/>
              <a:t>19.10.2015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ACB92-EAC1-44CF-9FB7-57E793AD25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1855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0C88-EC3B-4B5E-A4A4-897EBC3CA167}" type="datetimeFigureOut">
              <a:rPr lang="fi-FI" smtClean="0"/>
              <a:t>19.10.2015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ACB92-EAC1-44CF-9FB7-57E793AD25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2381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0C88-EC3B-4B5E-A4A4-897EBC3CA167}" type="datetimeFigureOut">
              <a:rPr lang="fi-FI" smtClean="0"/>
              <a:t>19.10.2015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ACB92-EAC1-44CF-9FB7-57E793AD25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3674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0C88-EC3B-4B5E-A4A4-897EBC3CA167}" type="datetimeFigureOut">
              <a:rPr lang="fi-FI" smtClean="0"/>
              <a:t>19.10.2015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ACB92-EAC1-44CF-9FB7-57E793AD25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5687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0C88-EC3B-4B5E-A4A4-897EBC3CA167}" type="datetimeFigureOut">
              <a:rPr lang="fi-FI" smtClean="0"/>
              <a:t>19.10.2015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ACB92-EAC1-44CF-9FB7-57E793AD25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84699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0C88-EC3B-4B5E-A4A4-897EBC3CA167}" type="datetimeFigureOut">
              <a:rPr lang="fi-FI" smtClean="0"/>
              <a:t>19.10.2015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ACB92-EAC1-44CF-9FB7-57E793AD25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8541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0C88-EC3B-4B5E-A4A4-897EBC3CA167}" type="datetimeFigureOut">
              <a:rPr lang="fi-FI" smtClean="0"/>
              <a:t>19.10.2015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ACB92-EAC1-44CF-9FB7-57E793AD25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6875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0C88-EC3B-4B5E-A4A4-897EBC3CA167}" type="datetimeFigureOut">
              <a:rPr lang="fi-FI" smtClean="0"/>
              <a:t>19.10.2015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ACB92-EAC1-44CF-9FB7-57E793AD25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88731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D0C88-EC3B-4B5E-A4A4-897EBC3CA167}" type="datetimeFigureOut">
              <a:rPr lang="fi-FI" smtClean="0"/>
              <a:t>19.10.2015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ACB92-EAC1-44CF-9FB7-57E793AD25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6750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3362316"/>
              </p:ext>
            </p:extLst>
          </p:nvPr>
        </p:nvGraphicFramePr>
        <p:xfrm>
          <a:off x="404664" y="119849"/>
          <a:ext cx="5741671" cy="78919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64096"/>
                <a:gridCol w="2213279"/>
                <a:gridCol w="389453"/>
                <a:gridCol w="245137"/>
                <a:gridCol w="245137"/>
                <a:gridCol w="245137"/>
                <a:gridCol w="245137"/>
                <a:gridCol w="245137"/>
                <a:gridCol w="303503"/>
                <a:gridCol w="245137"/>
                <a:gridCol w="245137"/>
                <a:gridCol w="255381"/>
              </a:tblGrid>
              <a:tr h="347695">
                <a:tc gridSpan="12">
                  <a:txBody>
                    <a:bodyPr/>
                    <a:lstStyle/>
                    <a:p>
                      <a:pPr algn="l" fontAlgn="b"/>
                      <a:r>
                        <a:rPr lang="fi-FI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Kompetenssitaulukko</a:t>
                      </a:r>
                      <a:br>
                        <a:rPr lang="fi-FI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</a:br>
                      <a:endParaRPr lang="fi-FI" sz="12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>
                    <a:solidFill>
                      <a:srgbClr val="8DC63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1989408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Tunnus</a:t>
                      </a:r>
                      <a:endParaRPr lang="fi-FI" sz="1000" b="0" i="0" u="none" strike="noStrike" dirty="0">
                        <a:solidFill>
                          <a:srgbClr val="FFFFFF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>
                    <a:solidFill>
                      <a:srgbClr val="F5CB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Opintojaksot</a:t>
                      </a:r>
                      <a:endParaRPr lang="fi-FI" sz="1000" b="0" i="0" u="none" strike="noStrike" dirty="0">
                        <a:solidFill>
                          <a:srgbClr val="FFFFFF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>
                    <a:solidFill>
                      <a:srgbClr val="F5CB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Op</a:t>
                      </a:r>
                      <a:endParaRPr lang="fi-FI" sz="1000" b="0" i="0" u="none" strike="noStrike" dirty="0">
                        <a:solidFill>
                          <a:srgbClr val="FFFFFF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vert="vert270" anchor="ctr">
                    <a:solidFill>
                      <a:srgbClr val="F5CB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Oppimisen </a:t>
                      </a:r>
                      <a:r>
                        <a:rPr lang="fi-FI" sz="1000" b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taidot</a:t>
                      </a:r>
                      <a:endParaRPr lang="fi-FI" sz="1000" b="0" i="0" u="none" strike="noStrike" dirty="0">
                        <a:solidFill>
                          <a:srgbClr val="FFFFFF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vert="vert270" anchor="ctr">
                    <a:solidFill>
                      <a:srgbClr val="F5CB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Eettinen osaaminen</a:t>
                      </a:r>
                      <a:endParaRPr lang="fi-FI" sz="1000" b="0" i="0" u="none" strike="noStrike" dirty="0">
                        <a:solidFill>
                          <a:srgbClr val="FFFFFF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vert="vert270" anchor="ctr">
                    <a:solidFill>
                      <a:srgbClr val="F5CB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Kansainvälisyysosaaminen</a:t>
                      </a:r>
                      <a:endParaRPr lang="fi-FI" sz="1000" b="0" i="0" u="none" strike="noStrike" dirty="0">
                        <a:solidFill>
                          <a:srgbClr val="FFFFFF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vert="vert270" anchor="ctr">
                    <a:solidFill>
                      <a:srgbClr val="F5CB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Palvelu-</a:t>
                      </a:r>
                      <a:r>
                        <a:rPr lang="fi-FI" sz="1000" b="0" u="none" strike="noStrike" baseline="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ja tekninen </a:t>
                      </a:r>
                      <a:r>
                        <a:rPr lang="fi-FI" sz="1000" b="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osaaminen</a:t>
                      </a:r>
                      <a:endParaRPr lang="fi-FI" sz="1000" b="0" i="0" u="none" strike="noStrike" dirty="0">
                        <a:solidFill>
                          <a:srgbClr val="FFFFFF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vert="vert270" anchor="ctr">
                    <a:solidFill>
                      <a:srgbClr val="F5CB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Liiketoiminta-</a:t>
                      </a:r>
                      <a:r>
                        <a:rPr lang="fi-FI" sz="10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ja esimiesosaaminen</a:t>
                      </a:r>
                      <a:endParaRPr lang="fi-FI" sz="1000" b="0" i="0" u="none" strike="noStrike" dirty="0">
                        <a:solidFill>
                          <a:srgbClr val="FFFFFF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vert="vert270" anchor="ctr">
                    <a:solidFill>
                      <a:srgbClr val="F5CB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vert="vert270" anchor="ctr">
                    <a:solidFill>
                      <a:srgbClr val="F5CB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00" b="0" i="0" u="none" strike="noStrike" dirty="0">
                        <a:solidFill>
                          <a:srgbClr val="FFFFFF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vert="vert270" anchor="ctr">
                    <a:solidFill>
                      <a:srgbClr val="F5CB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00" b="0" i="0" u="none" strike="noStrike" dirty="0">
                        <a:solidFill>
                          <a:srgbClr val="FFFFFF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vert="vert270" anchor="ctr">
                    <a:solidFill>
                      <a:srgbClr val="F5CB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000" b="0" i="0" u="none" strike="noStrike" dirty="0">
                        <a:solidFill>
                          <a:srgbClr val="FFFFFF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vert="vert270" anchor="ctr">
                    <a:solidFill>
                      <a:srgbClr val="F5CB05"/>
                    </a:solidFill>
                  </a:tcPr>
                </a:tc>
              </a:tr>
              <a:tr h="275687">
                <a:tc>
                  <a:txBody>
                    <a:bodyPr/>
                    <a:lstStyle/>
                    <a:p>
                      <a:pPr algn="l" fontAlgn="b"/>
                      <a:endParaRPr lang="fi-FI" sz="10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>
                    <a:solidFill>
                      <a:srgbClr val="00B6C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Perusopinnot</a:t>
                      </a:r>
                      <a:endParaRPr lang="fi-FI" sz="10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>
                    <a:solidFill>
                      <a:srgbClr val="00B6CD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>
                    <a:solidFill>
                      <a:srgbClr val="00B6C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215461">
                <a:tc>
                  <a:txBody>
                    <a:bodyPr/>
                    <a:lstStyle/>
                    <a:p>
                      <a:pPr algn="ctr" fontAlgn="b"/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Yhteiset opinnot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FFFFFF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FFFFFF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183142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MYA9130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Orientoituminen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alaan ja opintoihin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183142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MYA9132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Vuorovaikutteinen</a:t>
                      </a:r>
                      <a:r>
                        <a:rPr lang="fi-FI" sz="10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asiakaspalvelu ja myyntityö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183142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MIA9136</a:t>
                      </a: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Welcome</a:t>
                      </a:r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!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183142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MYA9134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Välkommen</a:t>
                      </a:r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!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376015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/>
                      </a:r>
                      <a:br>
                        <a:rPr lang="fi-FI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</a:br>
                      <a:endParaRPr lang="fi-FI" sz="10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>
                    <a:solidFill>
                      <a:srgbClr val="00B6C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Ammattiopinnot</a:t>
                      </a:r>
                    </a:p>
                  </a:txBody>
                  <a:tcPr marL="8751" marR="8751" marT="8751" marB="0" anchor="ctr">
                    <a:solidFill>
                      <a:srgbClr val="00B6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>
                    <a:solidFill>
                      <a:srgbClr val="00B6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>
                    <a:solidFill>
                      <a:srgbClr val="00B6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>
                    <a:solidFill>
                      <a:srgbClr val="00B6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>
                    <a:solidFill>
                      <a:srgbClr val="00B6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>
                    <a:solidFill>
                      <a:srgbClr val="00B6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>
                    <a:solidFill>
                      <a:srgbClr val="00B6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>
                    <a:solidFill>
                      <a:srgbClr val="00B6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>
                    <a:solidFill>
                      <a:srgbClr val="00B6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>
                    <a:solidFill>
                      <a:srgbClr val="00B6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>
                    <a:solidFill>
                      <a:srgbClr val="00B6CD"/>
                    </a:solidFill>
                  </a:tcPr>
                </a:tc>
              </a:tr>
              <a:tr h="183142">
                <a:tc>
                  <a:txBody>
                    <a:bodyPr/>
                    <a:lstStyle/>
                    <a:p>
                      <a:pPr algn="ctr" fontAlgn="b"/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Yhteiset ammattiopinnot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183142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MYB9102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Matkailun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maailma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183142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MYB9104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Elintarvikkeista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ruokatuotteiksi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183142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MYB9106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Ravintolapalvelutaidot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214839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MYB9108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Majoituspalvelujen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perusteet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183142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MYB9110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Yritystoiminta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ja sopimusoikeus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183142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MYB9112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Markkinointi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matkailu- ja ravitsemisalalla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183142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MYB9114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Toimialan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osaamistodistukset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183142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MIB9116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Discover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fi-FI" sz="10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Russia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258553">
                <a:tc>
                  <a:txBody>
                    <a:bodyPr/>
                    <a:lstStyle/>
                    <a:p>
                      <a:pPr algn="l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MYB9118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Laskentatoimi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matkailu- ja ravitsemisalalla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</a:tr>
              <a:tr h="216024">
                <a:tc>
                  <a:txBody>
                    <a:bodyPr/>
                    <a:lstStyle/>
                    <a:p>
                      <a:pPr algn="l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MIB9120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English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for </a:t>
                      </a:r>
                      <a:r>
                        <a:rPr lang="fi-FI" sz="10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Intercultural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fi-FI" sz="10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Communication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</a:tr>
              <a:tr h="144016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MIB9121</a:t>
                      </a:r>
                    </a:p>
                    <a:p>
                      <a:pPr algn="l" fontAlgn="ctr">
                        <a:lnSpc>
                          <a:spcPct val="100000"/>
                        </a:lnSpc>
                      </a:pP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Työlainsäädäntö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ja työsuhdeasiat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</a:tr>
              <a:tr h="118497">
                <a:tc>
                  <a:txBody>
                    <a:bodyPr/>
                    <a:lstStyle/>
                    <a:p>
                      <a:pPr algn="l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MYB9128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Tutkiva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ja kehittävä toiminta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</a:tr>
              <a:tr h="258553">
                <a:tc>
                  <a:txBody>
                    <a:bodyPr/>
                    <a:lstStyle/>
                    <a:p>
                      <a:pPr algn="l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MYB9126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Taloudellinen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analyysi ja päätöksenteko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</a:tr>
              <a:tr h="169410">
                <a:tc>
                  <a:txBody>
                    <a:bodyPr/>
                    <a:lstStyle/>
                    <a:p>
                      <a:pPr algn="l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MYB9124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Markkinoinnin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suunnittelu ja johtaminen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</a:tr>
              <a:tr h="258553">
                <a:tc>
                  <a:txBody>
                    <a:bodyPr/>
                    <a:lstStyle/>
                    <a:p>
                      <a:pPr algn="l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MYB9123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Esimiestyö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ja johtaminen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6192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3612564"/>
              </p:ext>
            </p:extLst>
          </p:nvPr>
        </p:nvGraphicFramePr>
        <p:xfrm>
          <a:off x="332656" y="107504"/>
          <a:ext cx="5741671" cy="782877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74340"/>
                <a:gridCol w="2213279"/>
                <a:gridCol w="389453"/>
                <a:gridCol w="245137"/>
                <a:gridCol w="245137"/>
                <a:gridCol w="245137"/>
                <a:gridCol w="245137"/>
                <a:gridCol w="245137"/>
                <a:gridCol w="303503"/>
                <a:gridCol w="245137"/>
                <a:gridCol w="245137"/>
                <a:gridCol w="245137"/>
              </a:tblGrid>
              <a:tr h="380726">
                <a:tc>
                  <a:txBody>
                    <a:bodyPr/>
                    <a:lstStyle/>
                    <a:p>
                      <a:pPr algn="l" fontAlgn="b"/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Ravitsemispalvelujen</a:t>
                      </a:r>
                      <a:r>
                        <a:rPr lang="fi-FI" sz="10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kehittäminen ja johtaminen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 gridSpan="10"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215461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MYC2130</a:t>
                      </a: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Ravintolapalvelujen</a:t>
                      </a:r>
                      <a:r>
                        <a:rPr lang="fi-FI" sz="10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tuotetietous ja tuottaminen</a:t>
                      </a:r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FFFFFF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r>
                        <a:rPr lang="fi-FI" sz="100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183142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MYC2132</a:t>
                      </a:r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Syventävä</a:t>
                      </a:r>
                      <a:r>
                        <a:rPr lang="fi-FI" sz="10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ruokatuotanto ja gastronomia</a:t>
                      </a:r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r>
                        <a:rPr lang="fi-FI" sz="100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r>
                        <a:rPr lang="fi-FI" sz="100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u="none" strike="noStrike" dirty="0" smtClean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183142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MYC2134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Ravitsemisprosessin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laadunhallinta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183142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MYC2139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Ravitsemispalvelujen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workshopit 1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213134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MYC2136</a:t>
                      </a: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Ravitsemispalvelujen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tuottaminen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213134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MYC2141</a:t>
                      </a: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Ravitsemispalvelujen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workshopit 2</a:t>
                      </a:r>
                      <a:endParaRPr lang="fi-FI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213134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MYC2138</a:t>
                      </a: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Ruoka-ja ravintopalvelujen johtaminen</a:t>
                      </a: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213134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MYC2142</a:t>
                      </a: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Ravitsemisala kansantaloudessa</a:t>
                      </a: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183142">
                <a:tc>
                  <a:txBody>
                    <a:bodyPr/>
                    <a:lstStyle/>
                    <a:p>
                      <a:pPr algn="l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Matkailupalvelujen</a:t>
                      </a:r>
                      <a:r>
                        <a:rPr lang="fi-FI" sz="10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kehittäminen ja johtaminen</a:t>
                      </a:r>
                      <a:endParaRPr lang="fi-FI" sz="1000" b="1" i="0" u="none" strike="noStrike" dirty="0" smtClean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183142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MYC1132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Venäläinen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matkailijana</a:t>
                      </a:r>
                      <a:endParaRPr lang="fi-FI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183142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MYC1134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Ohjelmapalvelut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matkailutuotteena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214839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MYC1130</a:t>
                      </a:r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Sähköinen markkinointi</a:t>
                      </a:r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214839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MYC1136</a:t>
                      </a:r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Tapahtumat</a:t>
                      </a:r>
                      <a:r>
                        <a:rPr lang="fi-FI" sz="10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ja kokoukset matkailutuotteena</a:t>
                      </a:r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214839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MYC1137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Matkailupalvelujen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workshopit 1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214839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MYC1139</a:t>
                      </a: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Matkailupalvelujen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workshopit 2</a:t>
                      </a:r>
                      <a:endParaRPr lang="fi-FI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214839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MYC1142</a:t>
                      </a: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Matkailu-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ja majoitus</a:t>
                      </a:r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palvelujen johtaminen</a:t>
                      </a: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183142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MYC1140</a:t>
                      </a: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Matkailuala kansantaloudessa</a:t>
                      </a: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258553">
                <a:tc>
                  <a:txBody>
                    <a:bodyPr/>
                    <a:lstStyle/>
                    <a:p>
                      <a:pPr algn="l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Management</a:t>
                      </a:r>
                      <a:r>
                        <a:rPr lang="fi-FI" sz="10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of </a:t>
                      </a:r>
                      <a:r>
                        <a:rPr lang="fi-FI" sz="10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Tourism</a:t>
                      </a:r>
                      <a:r>
                        <a:rPr lang="fi-FI" sz="10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Services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</a:tr>
              <a:tr h="173085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LIA5160</a:t>
                      </a:r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Economics</a:t>
                      </a:r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</a:tr>
              <a:tr h="173085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LIF6125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Business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fi-FI" sz="10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Research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</a:tr>
              <a:tr h="173085">
                <a:tc>
                  <a:txBody>
                    <a:bodyPr/>
                    <a:lstStyle/>
                    <a:p>
                      <a:pPr algn="l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LIF5228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International Marketing</a:t>
                      </a: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</a:tr>
              <a:tr h="216024">
                <a:tc>
                  <a:txBody>
                    <a:bodyPr/>
                    <a:lstStyle/>
                    <a:p>
                      <a:pPr algn="l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LIA5345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Financial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Management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</a:tr>
              <a:tr h="144016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LIF8130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fi-FI" sz="1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eBusiness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</a:tr>
              <a:tr h="144016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MYC3132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Health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and </a:t>
                      </a:r>
                      <a:r>
                        <a:rPr lang="fi-FI" sz="10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Wellness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fi-FI" sz="10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Tourism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: </a:t>
                      </a:r>
                      <a:r>
                        <a:rPr lang="fi-FI" sz="10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Setting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fi-FI" sz="10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the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fi-FI" sz="10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Scene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</a:tr>
              <a:tr h="144016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MYC3134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Health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and </a:t>
                      </a:r>
                      <a:r>
                        <a:rPr lang="fi-FI" sz="10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Wellness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fi-FI" sz="10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Tourism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: </a:t>
                      </a:r>
                      <a:r>
                        <a:rPr lang="fi-FI" sz="10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Wellness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fi-FI" sz="10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Concepting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</a:tr>
              <a:tr h="144016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MYC3136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Health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and </a:t>
                      </a:r>
                      <a:r>
                        <a:rPr lang="fi-FI" sz="10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Wellness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fi-FI" sz="10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Tourism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: </a:t>
                      </a:r>
                      <a:r>
                        <a:rPr lang="fi-FI" sz="10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Ahead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to </a:t>
                      </a:r>
                      <a:r>
                        <a:rPr lang="fi-FI" sz="10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the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Market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</a:tr>
              <a:tr h="144016">
                <a:tc>
                  <a:txBody>
                    <a:bodyPr/>
                    <a:lstStyle/>
                    <a:p>
                      <a:endParaRPr lang="fi-FI" sz="1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Harjoittelu</a:t>
                      </a: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</a:tr>
              <a:tr h="144016">
                <a:tc>
                  <a:txBody>
                    <a:bodyPr/>
                    <a:lstStyle/>
                    <a:p>
                      <a:endParaRPr lang="fi-FI" sz="1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Perusharjoittelu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</a:tr>
              <a:tr h="144016">
                <a:tc>
                  <a:txBody>
                    <a:bodyPr/>
                    <a:lstStyle/>
                    <a:p>
                      <a:endParaRPr lang="fi-FI" sz="1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Ammatillinen harjoittelu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</a:tr>
              <a:tr h="144016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</a:tr>
              <a:tr h="144016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Opinnäytetyö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</a:tr>
              <a:tr h="144016"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</a:tr>
              <a:tr h="144016">
                <a:tc>
                  <a:txBody>
                    <a:bodyPr/>
                    <a:lstStyle/>
                    <a:p>
                      <a:pPr algn="l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Yhteensä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210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04169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4815</TotalTime>
  <Words>365</Words>
  <Application>Microsoft Office PowerPoint</Application>
  <PresentationFormat>On-screen Show (4:3)</PresentationFormat>
  <Paragraphs>326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Tahoma</vt:lpstr>
      <vt:lpstr>Office Theme</vt:lpstr>
      <vt:lpstr>PowerPoint Presentation</vt:lpstr>
      <vt:lpstr>PowerPoint Presentation</vt:lpstr>
    </vt:vector>
  </TitlesOfParts>
  <Company>Savonia-amk Ky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Pirjo Heikkinen</dc:creator>
  <cp:lastModifiedBy>Marja-Riitta Kivi</cp:lastModifiedBy>
  <cp:revision>47</cp:revision>
  <cp:lastPrinted>2015-10-13T08:05:36Z</cp:lastPrinted>
  <dcterms:created xsi:type="dcterms:W3CDTF">2013-03-06T09:44:14Z</dcterms:created>
  <dcterms:modified xsi:type="dcterms:W3CDTF">2015-10-19T06:07:34Z</dcterms:modified>
</cp:coreProperties>
</file>