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056438" cy="7200900"/>
  <p:notesSz cx="6858000" cy="9144000"/>
  <p:defaultTextStyle>
    <a:defPPr>
      <a:defRPr lang="fi-FI"/>
    </a:defPPr>
    <a:lvl1pPr marL="0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7030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4060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0108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811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3514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80217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6920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36238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222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00AC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2154" y="90"/>
      </p:cViewPr>
      <p:guideLst>
        <p:guide orient="horz" pos="2268"/>
        <p:guide pos="22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233" y="2236948"/>
            <a:ext cx="5997972" cy="15435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8468" y="4080511"/>
            <a:ext cx="4939507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7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4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68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35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02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69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36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879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474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36938" y="385049"/>
            <a:ext cx="1190774" cy="81910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621" y="385049"/>
            <a:ext cx="3454715" cy="81910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67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51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410" y="4627247"/>
            <a:ext cx="5997972" cy="1430179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7410" y="3052051"/>
            <a:ext cx="5997972" cy="157519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70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340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10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681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351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021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692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362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802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617" y="2240281"/>
            <a:ext cx="2322744" cy="633579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04969" y="2240281"/>
            <a:ext cx="2322744" cy="633579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56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22" y="288370"/>
            <a:ext cx="6350794" cy="120015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822" y="1611870"/>
            <a:ext cx="3117819" cy="67175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7030" indent="0">
              <a:buNone/>
              <a:defRPr sz="2000" b="1"/>
            </a:lvl2pPr>
            <a:lvl3pPr marL="934060" indent="0">
              <a:buNone/>
              <a:defRPr sz="1800" b="1"/>
            </a:lvl3pPr>
            <a:lvl4pPr marL="1401089" indent="0">
              <a:buNone/>
              <a:defRPr sz="1600" b="1"/>
            </a:lvl4pPr>
            <a:lvl5pPr marL="1868119" indent="0">
              <a:buNone/>
              <a:defRPr sz="1600" b="1"/>
            </a:lvl5pPr>
            <a:lvl6pPr marL="2335149" indent="0">
              <a:buNone/>
              <a:defRPr sz="1600" b="1"/>
            </a:lvl6pPr>
            <a:lvl7pPr marL="2802179" indent="0">
              <a:buNone/>
              <a:defRPr sz="1600" b="1"/>
            </a:lvl7pPr>
            <a:lvl8pPr marL="3269209" indent="0">
              <a:buNone/>
              <a:defRPr sz="1600" b="1"/>
            </a:lvl8pPr>
            <a:lvl9pPr marL="373623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822" y="2283619"/>
            <a:ext cx="3117819" cy="4148852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84577" y="1611870"/>
            <a:ext cx="3119043" cy="67175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7030" indent="0">
              <a:buNone/>
              <a:defRPr sz="2000" b="1"/>
            </a:lvl2pPr>
            <a:lvl3pPr marL="934060" indent="0">
              <a:buNone/>
              <a:defRPr sz="1800" b="1"/>
            </a:lvl3pPr>
            <a:lvl4pPr marL="1401089" indent="0">
              <a:buNone/>
              <a:defRPr sz="1600" b="1"/>
            </a:lvl4pPr>
            <a:lvl5pPr marL="1868119" indent="0">
              <a:buNone/>
              <a:defRPr sz="1600" b="1"/>
            </a:lvl5pPr>
            <a:lvl6pPr marL="2335149" indent="0">
              <a:buNone/>
              <a:defRPr sz="1600" b="1"/>
            </a:lvl6pPr>
            <a:lvl7pPr marL="2802179" indent="0">
              <a:buNone/>
              <a:defRPr sz="1600" b="1"/>
            </a:lvl7pPr>
            <a:lvl8pPr marL="3269209" indent="0">
              <a:buNone/>
              <a:defRPr sz="1600" b="1"/>
            </a:lvl8pPr>
            <a:lvl9pPr marL="373623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84577" y="2283619"/>
            <a:ext cx="3119043" cy="4148852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45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89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98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22" y="286704"/>
            <a:ext cx="2321520" cy="12201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8875" y="286705"/>
            <a:ext cx="3944745" cy="6145769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22" y="1506856"/>
            <a:ext cx="2321520" cy="4925616"/>
          </a:xfrm>
        </p:spPr>
        <p:txBody>
          <a:bodyPr/>
          <a:lstStyle>
            <a:lvl1pPr marL="0" indent="0">
              <a:buNone/>
              <a:defRPr sz="1400"/>
            </a:lvl1pPr>
            <a:lvl2pPr marL="467030" indent="0">
              <a:buNone/>
              <a:defRPr sz="1200"/>
            </a:lvl2pPr>
            <a:lvl3pPr marL="934060" indent="0">
              <a:buNone/>
              <a:defRPr sz="1000"/>
            </a:lvl3pPr>
            <a:lvl4pPr marL="1401089" indent="0">
              <a:buNone/>
              <a:defRPr sz="900"/>
            </a:lvl4pPr>
            <a:lvl5pPr marL="1868119" indent="0">
              <a:buNone/>
              <a:defRPr sz="900"/>
            </a:lvl5pPr>
            <a:lvl6pPr marL="2335149" indent="0">
              <a:buNone/>
              <a:defRPr sz="900"/>
            </a:lvl6pPr>
            <a:lvl7pPr marL="2802179" indent="0">
              <a:buNone/>
              <a:defRPr sz="900"/>
            </a:lvl7pPr>
            <a:lvl8pPr marL="3269209" indent="0">
              <a:buNone/>
              <a:defRPr sz="900"/>
            </a:lvl8pPr>
            <a:lvl9pPr marL="37362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4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115" y="5040631"/>
            <a:ext cx="4233863" cy="595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83115" y="643414"/>
            <a:ext cx="4233863" cy="4320540"/>
          </a:xfrm>
        </p:spPr>
        <p:txBody>
          <a:bodyPr/>
          <a:lstStyle>
            <a:lvl1pPr marL="0" indent="0">
              <a:buNone/>
              <a:defRPr sz="3300"/>
            </a:lvl1pPr>
            <a:lvl2pPr marL="467030" indent="0">
              <a:buNone/>
              <a:defRPr sz="2900"/>
            </a:lvl2pPr>
            <a:lvl3pPr marL="934060" indent="0">
              <a:buNone/>
              <a:defRPr sz="2500"/>
            </a:lvl3pPr>
            <a:lvl4pPr marL="1401089" indent="0">
              <a:buNone/>
              <a:defRPr sz="2000"/>
            </a:lvl4pPr>
            <a:lvl5pPr marL="1868119" indent="0">
              <a:buNone/>
              <a:defRPr sz="2000"/>
            </a:lvl5pPr>
            <a:lvl6pPr marL="2335149" indent="0">
              <a:buNone/>
              <a:defRPr sz="2000"/>
            </a:lvl6pPr>
            <a:lvl7pPr marL="2802179" indent="0">
              <a:buNone/>
              <a:defRPr sz="2000"/>
            </a:lvl7pPr>
            <a:lvl8pPr marL="3269209" indent="0">
              <a:buNone/>
              <a:defRPr sz="2000"/>
            </a:lvl8pPr>
            <a:lvl9pPr marL="3736238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3115" y="5635707"/>
            <a:ext cx="4233863" cy="845105"/>
          </a:xfrm>
        </p:spPr>
        <p:txBody>
          <a:bodyPr/>
          <a:lstStyle>
            <a:lvl1pPr marL="0" indent="0">
              <a:buNone/>
              <a:defRPr sz="1400"/>
            </a:lvl1pPr>
            <a:lvl2pPr marL="467030" indent="0">
              <a:buNone/>
              <a:defRPr sz="1200"/>
            </a:lvl2pPr>
            <a:lvl3pPr marL="934060" indent="0">
              <a:buNone/>
              <a:defRPr sz="1000"/>
            </a:lvl3pPr>
            <a:lvl4pPr marL="1401089" indent="0">
              <a:buNone/>
              <a:defRPr sz="900"/>
            </a:lvl4pPr>
            <a:lvl5pPr marL="1868119" indent="0">
              <a:buNone/>
              <a:defRPr sz="900"/>
            </a:lvl5pPr>
            <a:lvl6pPr marL="2335149" indent="0">
              <a:buNone/>
              <a:defRPr sz="900"/>
            </a:lvl6pPr>
            <a:lvl7pPr marL="2802179" indent="0">
              <a:buNone/>
              <a:defRPr sz="900"/>
            </a:lvl7pPr>
            <a:lvl8pPr marL="3269209" indent="0">
              <a:buNone/>
              <a:defRPr sz="900"/>
            </a:lvl8pPr>
            <a:lvl9pPr marL="373623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38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822" y="288370"/>
            <a:ext cx="6350794" cy="1200151"/>
          </a:xfrm>
          <a:prstGeom prst="rect">
            <a:avLst/>
          </a:prstGeom>
        </p:spPr>
        <p:txBody>
          <a:bodyPr vert="horz" lIns="93406" tIns="46703" rIns="93406" bIns="4670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822" y="1680213"/>
            <a:ext cx="6350794" cy="4752261"/>
          </a:xfrm>
          <a:prstGeom prst="rect">
            <a:avLst/>
          </a:prstGeom>
        </p:spPr>
        <p:txBody>
          <a:bodyPr vert="horz" lIns="93406" tIns="46703" rIns="93406" bIns="467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822" y="6674168"/>
            <a:ext cx="1646502" cy="383381"/>
          </a:xfrm>
          <a:prstGeom prst="rect">
            <a:avLst/>
          </a:prstGeom>
        </p:spPr>
        <p:txBody>
          <a:bodyPr vert="horz" lIns="93406" tIns="46703" rIns="93406" bIns="4670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D7DA1-EE4C-46A5-A4A8-9F5A4A44955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10952" y="6674168"/>
            <a:ext cx="2234539" cy="383381"/>
          </a:xfrm>
          <a:prstGeom prst="rect">
            <a:avLst/>
          </a:prstGeom>
        </p:spPr>
        <p:txBody>
          <a:bodyPr vert="horz" lIns="93406" tIns="46703" rIns="93406" bIns="4670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57114" y="6674168"/>
            <a:ext cx="1646502" cy="383381"/>
          </a:xfrm>
          <a:prstGeom prst="rect">
            <a:avLst/>
          </a:prstGeom>
        </p:spPr>
        <p:txBody>
          <a:bodyPr vert="horz" lIns="93406" tIns="46703" rIns="93406" bIns="4670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0867C-7871-4B72-8C38-3E981862FE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37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4060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0272" indent="-350272" algn="l" defTabSz="93406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58923" indent="-291894" algn="l" defTabSz="93406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67575" indent="-233515" algn="l" defTabSz="93406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34604" indent="-233515" algn="l" defTabSz="93406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1634" indent="-233515" algn="l" defTabSz="93406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68664" indent="-233515" algn="l" defTabSz="9340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5694" indent="-233515" algn="l" defTabSz="9340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2724" indent="-233515" algn="l" defTabSz="9340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9753" indent="-233515" algn="l" defTabSz="9340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7030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4060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01089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8119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5149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02179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9209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6238" algn="l" defTabSz="9340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421557"/>
              </p:ext>
            </p:extLst>
          </p:nvPr>
        </p:nvGraphicFramePr>
        <p:xfrm>
          <a:off x="143843" y="144066"/>
          <a:ext cx="6768752" cy="67523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40160"/>
                <a:gridCol w="5328592"/>
              </a:tblGrid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Yleiset kompetenssit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</a:t>
                      </a:r>
                      <a:r>
                        <a:rPr lang="fi-FI" sz="1000" b="1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Generic</a:t>
                      </a:r>
                      <a:r>
                        <a:rPr lang="fi-FI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1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competences</a:t>
                      </a:r>
                      <a:r>
                        <a:rPr lang="fi-FI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31634" marR="31634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Osaamisen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kuvaus</a:t>
                      </a:r>
                      <a:endParaRPr lang="fi-FI" sz="1000" b="1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(description of the competence)</a:t>
                      </a:r>
                      <a:endParaRPr lang="fi-FI" sz="1000" b="1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1634" marR="31634" marT="0" marB="0">
                    <a:solidFill>
                      <a:srgbClr val="8DC63F"/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Oppimisen taidot</a:t>
                      </a:r>
                    </a:p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(Learning </a:t>
                      </a:r>
                      <a:r>
                        <a:rPr lang="fi-FI" sz="1000" b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arvioida ja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kehittää</a:t>
                      </a:r>
                      <a:r>
                        <a:rPr lang="fi-FI" sz="1000" b="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osaamistaan 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ja oppimistapojaan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hankkia, käsitellä ja arvioida tietoa kriittisesti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kykenee ottamaan vastuuta ryhmän oppimisesta ja opitun jakamisesta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yhdistää yrittäjämäisen toimintatavan osaksi ammatillista kehittymistään ja urasuunnitteluaan</a:t>
                      </a: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12168">
                <a:tc>
                  <a:txBody>
                    <a:bodyPr/>
                    <a:lstStyle/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Eettinen osaaminen</a:t>
                      </a:r>
                    </a:p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</a:t>
                      </a:r>
                      <a:r>
                        <a:rPr lang="fi-FI" sz="1000" b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Ethical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31634" marR="31634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kykenee ottamaan vastuun omasta toiminnastaan ja sen seurauksista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toimia alansa ammattieettisten periaatteiden mukaisesti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ottaa erilaiset toimijat huomioon työskentelyssään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soveltaa tasa-arvoisuuden periaatteita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soveltaa kestävän kehityksen periaatteita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kykenee vaikuttamaan yhteiskunnallisesti osaamistaan hyödyntäen ja eettisiin arvoihin perustuen </a:t>
                      </a:r>
                    </a:p>
                  </a:txBody>
                  <a:tcPr marL="31634" marR="31634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12168">
                <a:tc>
                  <a:txBody>
                    <a:bodyPr/>
                    <a:lstStyle/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Työyhteisö-osaaminen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(Working community competence)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toimia työyhteisön jäsenenä ja edistää yhteisön hyvinvointia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toimia työelämän viestintä- ja vuorovaikutustilanteissa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hyödyntää tieto- ja viestintätekniikkaa oman alansa tehtävissä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kykenee luomaan henkilökohtaisia työelämäyhteyksiä ja toimimaan verkostoissa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tehdä päätöksiä ennakoimattomissa tilanteissa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kykenee työn johtamiseen ja itsenäiseen työskentelyyn asiantuntijatehtävissä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omaa valmiuksia yrittäjyyteen </a:t>
                      </a: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05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Innovaatio-osaaminen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</a:t>
                      </a:r>
                      <a:r>
                        <a:rPr lang="fi-FI" sz="1000" b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Innovation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31634" marR="31634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kykenee luovaan ongelmanratkaisuun ja työtapojen kehittämiseen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työskennellä projekteissa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toteuttaa tutkimus- ja kehittämishankkeita soveltaen alan olemassa olevaa tietoa ja menetelmiä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etsiä asiakaslähtöisiä, kestäviä ja taloudellisesti kannattavia ratkaisuja </a:t>
                      </a:r>
                    </a:p>
                  </a:txBody>
                  <a:tcPr marL="31634" marR="31634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714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Kansainvälisyys</a:t>
                      </a:r>
                      <a:b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osaaminen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(International </a:t>
                      </a:r>
                      <a:r>
                        <a:rPr lang="fi-FI" sz="1000" b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competence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omaa alansa työtehtävissä ja niissä kehittymisessä tarvittavan kielitaidon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kykenee monikulttuuriseen yhteistyöhön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ottaa työssään huomioon alansa kansainvälisyyskehityksen vaikutuksia ja mahdollisuuksia </a:t>
                      </a: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27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107352"/>
              </p:ext>
            </p:extLst>
          </p:nvPr>
        </p:nvGraphicFramePr>
        <p:xfrm>
          <a:off x="143843" y="248606"/>
          <a:ext cx="6768752" cy="42678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40160"/>
                <a:gridCol w="5328592"/>
              </a:tblGrid>
              <a:tr h="5572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Tradenomin </a:t>
                      </a:r>
                      <a:r>
                        <a:rPr lang="fi-FI" sz="1000" b="1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ammattispesifit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kompetenssit</a:t>
                      </a:r>
                    </a:p>
                  </a:txBody>
                  <a:tcPr marL="31634" marR="31634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Osaamisen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kuvaus</a:t>
                      </a:r>
                    </a:p>
                  </a:txBody>
                  <a:tcPr marL="31634" marR="31634" marT="0" marB="0">
                    <a:solidFill>
                      <a:srgbClr val="8DC63F"/>
                    </a:solidFill>
                  </a:tcPr>
                </a:tc>
              </a:tr>
              <a:tr h="19934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Laaja-alainen 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liiketoiminta-osaaminen</a:t>
                      </a:r>
                    </a:p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tunnistaa ja osaa kuvata yrityksen ydinprosessit ja ymmärtää liiketalouden eri osa-alueiden vaikutukset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toisiinsa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ymmärtää yrityksen toiminnan ja liiketoimintaympäristön vuorovaikutuksen sekä omaksuu yrittäjyyden ja yrittäjämäisen tavan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toimia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ymmärtää kannattavan yritystoiminnan perusteet ja osaa analysoida yrityksen toimintaa ja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riskejä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ymmärtää yksilön vaikutuksen työyhteisön toimintaan ja osaa toimia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tuloksellisesti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ymmärtää viestinnän merkityksen ja luo aktiivisesti sekä sisäisten että ulkoisten sidosryhmien välisiä vuo­ro­vai­ku­tus­suhteita myös globaalissa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liiketoimintaympäristössä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098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Liiketalouden 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syventävä osaaminen</a:t>
                      </a:r>
                    </a:p>
                    <a:p>
                      <a:pPr marL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1634" marR="31634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Tradenomilla </a:t>
                      </a: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on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syvällistä osaamista henkilökohtaisen opiskelusuunnitelmansa mukaisilla osaamisalueilla (taloushallinto, myynti ja markkinointi, liiketoiminnan kehittäminen, yrittäjyys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 tunnistaa muuttuvan ja kansainvälistyvän liiketoimintaympäristön vaatimukset alueen pk-yritysten liiketoiminnan kehittämisen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kannalta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1634" marR="31634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5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Liiketalouden menetelmä-osaaminen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Tradenomi</a:t>
                      </a: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 käyttää tehtävissään tutkivaa kehittämisotetta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fi-FI" sz="1000" b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omaa riittävät taidot laadullisten ja määrällisten tutkimusmenetelmien </a:t>
                      </a:r>
                      <a:r>
                        <a:rPr lang="fi-FI" sz="1000" b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soveltamisessa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fi-FI" sz="1000" b="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31634" marR="3163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25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328</Words>
  <Application>Microsoft Office PowerPoint</Application>
  <PresentationFormat>Custom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Tahoma</vt:lpstr>
      <vt:lpstr>Wingdings</vt:lpstr>
      <vt:lpstr>Office Theme</vt:lpstr>
      <vt:lpstr>PowerPoint Presentation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9</cp:revision>
  <dcterms:created xsi:type="dcterms:W3CDTF">2013-03-06T08:02:56Z</dcterms:created>
  <dcterms:modified xsi:type="dcterms:W3CDTF">2016-01-21T08:20:26Z</dcterms:modified>
</cp:coreProperties>
</file>