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71" r:id="rId2"/>
    <p:sldId id="257" r:id="rId3"/>
    <p:sldId id="273" r:id="rId4"/>
    <p:sldId id="270" r:id="rId5"/>
    <p:sldId id="268" r:id="rId6"/>
    <p:sldId id="267" r:id="rId7"/>
    <p:sldId id="265" r:id="rId8"/>
  </p:sldIdLst>
  <p:sldSz cx="9144000" cy="6858000" type="screen4x3"/>
  <p:notesSz cx="6797675" cy="987266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FFFF66"/>
    <a:srgbClr val="D1098E"/>
    <a:srgbClr val="65E5FF"/>
    <a:srgbClr val="FC8808"/>
    <a:srgbClr val="FC20DD"/>
    <a:srgbClr val="69AF5D"/>
    <a:srgbClr val="FA7512"/>
    <a:srgbClr val="850563"/>
    <a:srgbClr val="700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7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633"/>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sz="quarter" idx="1"/>
          </p:nvPr>
        </p:nvSpPr>
        <p:spPr>
          <a:xfrm>
            <a:off x="3850444" y="0"/>
            <a:ext cx="2945659" cy="493633"/>
          </a:xfrm>
          <a:prstGeom prst="rect">
            <a:avLst/>
          </a:prstGeom>
        </p:spPr>
        <p:txBody>
          <a:bodyPr vert="horz" lIns="91440" tIns="45720" rIns="91440" bIns="45720" rtlCol="0"/>
          <a:lstStyle>
            <a:lvl1pPr algn="r">
              <a:defRPr sz="1200"/>
            </a:lvl1pPr>
          </a:lstStyle>
          <a:p>
            <a:fld id="{DD97300E-5AB4-421F-BC7E-05399BD287E1}" type="datetimeFigureOut">
              <a:rPr lang="fi-FI" smtClean="0"/>
              <a:pPr/>
              <a:t>11.1.2016</a:t>
            </a:fld>
            <a:endParaRPr lang="fi-FI"/>
          </a:p>
        </p:txBody>
      </p:sp>
      <p:sp>
        <p:nvSpPr>
          <p:cNvPr id="4" name="Footer Placeholder 3"/>
          <p:cNvSpPr>
            <a:spLocks noGrp="1"/>
          </p:cNvSpPr>
          <p:nvPr>
            <p:ph type="ftr" sz="quarter" idx="2"/>
          </p:nvPr>
        </p:nvSpPr>
        <p:spPr>
          <a:xfrm>
            <a:off x="1" y="9377317"/>
            <a:ext cx="2945659" cy="493633"/>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p:cNvSpPr>
            <a:spLocks noGrp="1"/>
          </p:cNvSpPr>
          <p:nvPr>
            <p:ph type="sldNum" sz="quarter" idx="3"/>
          </p:nvPr>
        </p:nvSpPr>
        <p:spPr>
          <a:xfrm>
            <a:off x="3850444" y="9377317"/>
            <a:ext cx="2945659" cy="493633"/>
          </a:xfrm>
          <a:prstGeom prst="rect">
            <a:avLst/>
          </a:prstGeom>
        </p:spPr>
        <p:txBody>
          <a:bodyPr vert="horz" lIns="91440" tIns="45720" rIns="91440" bIns="45720" rtlCol="0" anchor="b"/>
          <a:lstStyle>
            <a:lvl1pPr algn="r">
              <a:defRPr sz="1200"/>
            </a:lvl1pPr>
          </a:lstStyle>
          <a:p>
            <a:fld id="{A9492215-7F52-4EE1-B1BA-98996A6239A8}" type="slidenum">
              <a:rPr lang="fi-FI" smtClean="0"/>
              <a:pPr/>
              <a:t>‹#›</a:t>
            </a:fld>
            <a:endParaRPr lang="fi-FI"/>
          </a:p>
        </p:txBody>
      </p:sp>
    </p:spTree>
    <p:extLst>
      <p:ext uri="{BB962C8B-B14F-4D97-AF65-F5344CB8AC3E}">
        <p14:creationId xmlns:p14="http://schemas.microsoft.com/office/powerpoint/2010/main" val="590953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633"/>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50444" y="0"/>
            <a:ext cx="2945659" cy="493633"/>
          </a:xfrm>
          <a:prstGeom prst="rect">
            <a:avLst/>
          </a:prstGeom>
        </p:spPr>
        <p:txBody>
          <a:bodyPr vert="horz" lIns="91440" tIns="45720" rIns="91440" bIns="45720" rtlCol="0"/>
          <a:lstStyle>
            <a:lvl1pPr algn="r">
              <a:defRPr sz="1200"/>
            </a:lvl1pPr>
          </a:lstStyle>
          <a:p>
            <a:fld id="{01D057D5-99C9-42EA-B6E7-D07164C6A37D}" type="datetimeFigureOut">
              <a:rPr lang="fi-FI" smtClean="0"/>
              <a:pPr/>
              <a:t>11.1.2016</a:t>
            </a:fld>
            <a:endParaRPr lang="fi-FI"/>
          </a:p>
        </p:txBody>
      </p:sp>
      <p:sp>
        <p:nvSpPr>
          <p:cNvPr id="4" name="Slide Image Placeholder 3"/>
          <p:cNvSpPr>
            <a:spLocks noGrp="1" noRot="1" noChangeAspect="1"/>
          </p:cNvSpPr>
          <p:nvPr>
            <p:ph type="sldImg" idx="2"/>
          </p:nvPr>
        </p:nvSpPr>
        <p:spPr>
          <a:xfrm>
            <a:off x="930275" y="739775"/>
            <a:ext cx="4937125" cy="370205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79768" y="4689516"/>
            <a:ext cx="5438140" cy="444269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6" name="Footer Placeholder 5"/>
          <p:cNvSpPr>
            <a:spLocks noGrp="1"/>
          </p:cNvSpPr>
          <p:nvPr>
            <p:ph type="ftr" sz="quarter" idx="4"/>
          </p:nvPr>
        </p:nvSpPr>
        <p:spPr>
          <a:xfrm>
            <a:off x="1" y="9377317"/>
            <a:ext cx="2945659" cy="493633"/>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50444" y="9377317"/>
            <a:ext cx="2945659" cy="493633"/>
          </a:xfrm>
          <a:prstGeom prst="rect">
            <a:avLst/>
          </a:prstGeom>
        </p:spPr>
        <p:txBody>
          <a:bodyPr vert="horz" lIns="91440" tIns="45720" rIns="91440" bIns="45720" rtlCol="0" anchor="b"/>
          <a:lstStyle>
            <a:lvl1pPr algn="r">
              <a:defRPr sz="1200"/>
            </a:lvl1pPr>
          </a:lstStyle>
          <a:p>
            <a:fld id="{A292C465-554A-402E-B292-04B19ACEA608}" type="slidenum">
              <a:rPr lang="fi-FI" smtClean="0"/>
              <a:pPr/>
              <a:t>‹#›</a:t>
            </a:fld>
            <a:endParaRPr lang="fi-FI"/>
          </a:p>
        </p:txBody>
      </p:sp>
    </p:spTree>
    <p:extLst>
      <p:ext uri="{BB962C8B-B14F-4D97-AF65-F5344CB8AC3E}">
        <p14:creationId xmlns:p14="http://schemas.microsoft.com/office/powerpoint/2010/main" val="3616859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ian kuvan paikkamerkki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Huomautusten paikkamerkki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charset="0"/>
            </a:endParaRPr>
          </a:p>
        </p:txBody>
      </p:sp>
      <p:sp>
        <p:nvSpPr>
          <p:cNvPr id="33796" name="Dian numeron paikkamerkki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D1EE0FF-8A21-4125-A694-99CB6EDE51A0}" type="slidenum">
              <a:rPr lang="fi-FI" smtClean="0">
                <a:solidFill>
                  <a:prstClr val="black"/>
                </a:solidFill>
              </a:rPr>
              <a:pPr eaLnBrk="1" fontAlgn="base" hangingPunct="1">
                <a:spcBef>
                  <a:spcPct val="0"/>
                </a:spcBef>
                <a:spcAft>
                  <a:spcPct val="0"/>
                </a:spcAft>
              </a:pPr>
              <a:t>1</a:t>
            </a:fld>
            <a:endParaRPr lang="fi-FI" smtClean="0">
              <a:solidFill>
                <a:prstClr val="black"/>
              </a:solidFill>
            </a:endParaRPr>
          </a:p>
        </p:txBody>
      </p:sp>
    </p:spTree>
    <p:extLst>
      <p:ext uri="{BB962C8B-B14F-4D97-AF65-F5344CB8AC3E}">
        <p14:creationId xmlns:p14="http://schemas.microsoft.com/office/powerpoint/2010/main" val="1896329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ian kuvan paikkamerkki 1"/>
          <p:cNvSpPr>
            <a:spLocks noGrp="1" noRot="1" noChangeAspect="1" noTextEdit="1"/>
          </p:cNvSpPr>
          <p:nvPr>
            <p:ph type="sldImg"/>
          </p:nvPr>
        </p:nvSpPr>
        <p:spPr>
          <a:ln/>
        </p:spPr>
      </p:sp>
      <p:sp>
        <p:nvSpPr>
          <p:cNvPr id="39939"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dirty="0" smtClean="0"/>
          </a:p>
        </p:txBody>
      </p:sp>
      <p:sp>
        <p:nvSpPr>
          <p:cNvPr id="39940" name="Dian numeron paikkamerkki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B35C82B-D7A0-4CFF-AE5C-14C013A363C0}" type="slidenum">
              <a:rPr lang="fi-FI" altLang="fi-FI" smtClean="0"/>
              <a:pPr eaLnBrk="1" hangingPunct="1">
                <a:spcBef>
                  <a:spcPct val="0"/>
                </a:spcBef>
              </a:pPr>
              <a:t>2</a:t>
            </a:fld>
            <a:endParaRPr lang="fi-FI" altLang="fi-FI" smtClean="0"/>
          </a:p>
        </p:txBody>
      </p:sp>
    </p:spTree>
    <p:extLst>
      <p:ext uri="{BB962C8B-B14F-4D97-AF65-F5344CB8AC3E}">
        <p14:creationId xmlns:p14="http://schemas.microsoft.com/office/powerpoint/2010/main" val="3827245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871A83F2-B996-4FB7-8172-DD385AE0D3A9}" type="slidenum">
              <a:rPr lang="fi-FI" smtClean="0"/>
              <a:pPr/>
              <a:t>3</a:t>
            </a:fld>
            <a:endParaRPr lang="fi-FI"/>
          </a:p>
        </p:txBody>
      </p:sp>
    </p:spTree>
    <p:extLst>
      <p:ext uri="{BB962C8B-B14F-4D97-AF65-F5344CB8AC3E}">
        <p14:creationId xmlns:p14="http://schemas.microsoft.com/office/powerpoint/2010/main" val="3504386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871A83F2-B996-4FB7-8172-DD385AE0D3A9}" type="slidenum">
              <a:rPr lang="fi-FI" smtClean="0"/>
              <a:pPr/>
              <a:t>4</a:t>
            </a:fld>
            <a:endParaRPr lang="fi-FI"/>
          </a:p>
        </p:txBody>
      </p:sp>
    </p:spTree>
    <p:extLst>
      <p:ext uri="{BB962C8B-B14F-4D97-AF65-F5344CB8AC3E}">
        <p14:creationId xmlns:p14="http://schemas.microsoft.com/office/powerpoint/2010/main" val="3504386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871A83F2-B996-4FB7-8172-DD385AE0D3A9}" type="slidenum">
              <a:rPr lang="fi-FI" smtClean="0"/>
              <a:pPr/>
              <a:t>5</a:t>
            </a:fld>
            <a:endParaRPr lang="fi-FI"/>
          </a:p>
        </p:txBody>
      </p:sp>
    </p:spTree>
    <p:extLst>
      <p:ext uri="{BB962C8B-B14F-4D97-AF65-F5344CB8AC3E}">
        <p14:creationId xmlns:p14="http://schemas.microsoft.com/office/powerpoint/2010/main" val="3504386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i-F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54D12039-45AF-4DA9-92E2-DAD327B33815}" type="datetimeFigureOut">
              <a:rPr lang="fi-FI" smtClean="0"/>
              <a:pPr/>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3507850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54D12039-45AF-4DA9-92E2-DAD327B33815}" type="datetimeFigureOut">
              <a:rPr lang="fi-FI" smtClean="0"/>
              <a:pPr/>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3704622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54D12039-45AF-4DA9-92E2-DAD327B33815}" type="datetimeFigureOut">
              <a:rPr lang="fi-FI" smtClean="0"/>
              <a:pPr/>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2588844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54D12039-45AF-4DA9-92E2-DAD327B33815}" type="datetimeFigureOut">
              <a:rPr lang="fi-FI" smtClean="0"/>
              <a:pPr/>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252382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i-F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D12039-45AF-4DA9-92E2-DAD327B33815}" type="datetimeFigureOut">
              <a:rPr lang="fi-FI" smtClean="0"/>
              <a:pPr/>
              <a:t>11.1.2016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1256602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54D12039-45AF-4DA9-92E2-DAD327B33815}" type="datetimeFigureOut">
              <a:rPr lang="fi-FI" smtClean="0"/>
              <a:pPr/>
              <a:t>11.1.2016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455603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54D12039-45AF-4DA9-92E2-DAD327B33815}" type="datetimeFigureOut">
              <a:rPr lang="fi-FI" smtClean="0"/>
              <a:pPr/>
              <a:t>11.1.2016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3463335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54D12039-45AF-4DA9-92E2-DAD327B33815}" type="datetimeFigureOut">
              <a:rPr lang="fi-FI" smtClean="0"/>
              <a:pPr/>
              <a:t>11.1.2016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18703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D12039-45AF-4DA9-92E2-DAD327B33815}" type="datetimeFigureOut">
              <a:rPr lang="fi-FI" smtClean="0"/>
              <a:pPr/>
              <a:t>11.1.2016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2984360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12039-45AF-4DA9-92E2-DAD327B33815}" type="datetimeFigureOut">
              <a:rPr lang="fi-FI" smtClean="0"/>
              <a:pPr/>
              <a:t>11.1.2016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4291925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12039-45AF-4DA9-92E2-DAD327B33815}" type="datetimeFigureOut">
              <a:rPr lang="fi-FI" smtClean="0"/>
              <a:pPr/>
              <a:t>11.1.2016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B95C969-15BA-4F83-A6FC-2E0106943852}" type="slidenum">
              <a:rPr lang="fi-FI" smtClean="0"/>
              <a:pPr/>
              <a:t>‹#›</a:t>
            </a:fld>
            <a:endParaRPr lang="fi-FI"/>
          </a:p>
        </p:txBody>
      </p:sp>
    </p:spTree>
    <p:extLst>
      <p:ext uri="{BB962C8B-B14F-4D97-AF65-F5344CB8AC3E}">
        <p14:creationId xmlns:p14="http://schemas.microsoft.com/office/powerpoint/2010/main" val="375068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12039-45AF-4DA9-92E2-DAD327B33815}" type="datetimeFigureOut">
              <a:rPr lang="fi-FI" smtClean="0"/>
              <a:pPr/>
              <a:t>11.1.2016</a:t>
            </a:fld>
            <a:endParaRPr lang="fi-F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5C969-15BA-4F83-A6FC-2E0106943852}" type="slidenum">
              <a:rPr lang="fi-FI" smtClean="0"/>
              <a:pPr/>
              <a:t>‹#›</a:t>
            </a:fld>
            <a:endParaRPr lang="fi-FI"/>
          </a:p>
        </p:txBody>
      </p:sp>
    </p:spTree>
    <p:extLst>
      <p:ext uri="{BB962C8B-B14F-4D97-AF65-F5344CB8AC3E}">
        <p14:creationId xmlns:p14="http://schemas.microsoft.com/office/powerpoint/2010/main" val="2949833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uva 4"/>
          <p:cNvPicPr>
            <a:picLocks noChangeAspect="1"/>
          </p:cNvPicPr>
          <p:nvPr/>
        </p:nvPicPr>
        <p:blipFill rotWithShape="1">
          <a:blip r:embed="rId3" cstate="print">
            <a:extLst>
              <a:ext uri="{28A0092B-C50C-407E-A947-70E740481C1C}">
                <a14:useLocalDpi xmlns:a14="http://schemas.microsoft.com/office/drawing/2010/main" val="0"/>
              </a:ext>
            </a:extLst>
          </a:blip>
          <a:srcRect l="12673" t="18446" b="2747"/>
          <a:stretch/>
        </p:blipFill>
        <p:spPr>
          <a:xfrm>
            <a:off x="6835366" y="4789279"/>
            <a:ext cx="2309054" cy="2077774"/>
          </a:xfrm>
          <a:prstGeom prst="rect">
            <a:avLst/>
          </a:prstGeom>
        </p:spPr>
      </p:pic>
      <p:sp>
        <p:nvSpPr>
          <p:cNvPr id="17411" name="Otsikko 1"/>
          <p:cNvSpPr>
            <a:spLocks noGrp="1"/>
          </p:cNvSpPr>
          <p:nvPr>
            <p:ph type="title"/>
          </p:nvPr>
        </p:nvSpPr>
        <p:spPr>
          <a:xfrm>
            <a:off x="108520" y="261480"/>
            <a:ext cx="8783960" cy="792088"/>
          </a:xfrm>
          <a:ln>
            <a:noFill/>
          </a:ln>
        </p:spPr>
        <p:style>
          <a:lnRef idx="2">
            <a:schemeClr val="accent2"/>
          </a:lnRef>
          <a:fillRef idx="1">
            <a:schemeClr val="lt1"/>
          </a:fillRef>
          <a:effectRef idx="0">
            <a:schemeClr val="accent2"/>
          </a:effectRef>
          <a:fontRef idx="minor">
            <a:schemeClr val="dk1"/>
          </a:fontRef>
        </p:style>
        <p:txBody>
          <a:bodyPr>
            <a:noAutofit/>
          </a:bodyPr>
          <a:lstStyle/>
          <a:p>
            <a:pPr algn="l">
              <a:defRPr/>
            </a:pPr>
            <a:r>
              <a:rPr lang="fi-FI" sz="3200" dirty="0"/>
              <a:t>International Trade </a:t>
            </a:r>
            <a:r>
              <a:rPr lang="fi-FI" sz="3200" dirty="0" err="1"/>
              <a:t>Expert</a:t>
            </a:r>
            <a:r>
              <a:rPr lang="fi-FI" sz="3200" dirty="0"/>
              <a:t> </a:t>
            </a:r>
            <a:r>
              <a:rPr lang="fi-FI" sz="3200" dirty="0" err="1" smtClean="0"/>
              <a:t>-</a:t>
            </a:r>
            <a:r>
              <a:rPr lang="fi-FI" sz="3200" dirty="0" err="1"/>
              <a:t>specialisation</a:t>
            </a:r>
            <a:r>
              <a:rPr lang="fi-FI" sz="3200" dirty="0"/>
              <a:t> </a:t>
            </a:r>
            <a:endParaRPr lang="en-US" sz="3100" b="0" dirty="0" smtClean="0">
              <a:latin typeface="+mj-lt"/>
            </a:endParaRPr>
          </a:p>
        </p:txBody>
      </p:sp>
      <p:sp>
        <p:nvSpPr>
          <p:cNvPr id="4" name="Sisällön paikkamerkki 3"/>
          <p:cNvSpPr>
            <a:spLocks noGrp="1"/>
          </p:cNvSpPr>
          <p:nvPr>
            <p:ph idx="1"/>
          </p:nvPr>
        </p:nvSpPr>
        <p:spPr>
          <a:xfrm>
            <a:off x="155575" y="1260539"/>
            <a:ext cx="8728521" cy="4032448"/>
          </a:xfrm>
        </p:spPr>
        <p:txBody>
          <a:bodyPr>
            <a:noAutofit/>
          </a:bodyPr>
          <a:lstStyle/>
          <a:p>
            <a:r>
              <a:rPr lang="fi-FI" sz="2200" dirty="0"/>
              <a:t>The </a:t>
            </a:r>
            <a:r>
              <a:rPr lang="fi-FI" sz="2200" dirty="0" err="1"/>
              <a:t>student</a:t>
            </a:r>
            <a:r>
              <a:rPr lang="fi-FI" sz="2200" dirty="0"/>
              <a:t> </a:t>
            </a:r>
            <a:r>
              <a:rPr lang="fi-FI" sz="2200" dirty="0" err="1"/>
              <a:t>will</a:t>
            </a:r>
            <a:r>
              <a:rPr lang="fi-FI" sz="2200" dirty="0"/>
              <a:t> </a:t>
            </a:r>
            <a:r>
              <a:rPr lang="fi-FI" sz="2200" dirty="0" err="1"/>
              <a:t>gain</a:t>
            </a:r>
            <a:r>
              <a:rPr lang="fi-FI" sz="2200" dirty="0"/>
              <a:t> a </a:t>
            </a:r>
            <a:r>
              <a:rPr lang="fi-FI" sz="2200" dirty="0" err="1"/>
              <a:t>profound</a:t>
            </a:r>
            <a:r>
              <a:rPr lang="fi-FI" sz="2200" dirty="0"/>
              <a:t> </a:t>
            </a:r>
            <a:r>
              <a:rPr lang="fi-FI" sz="2200" dirty="0" err="1"/>
              <a:t>ability</a:t>
            </a:r>
            <a:r>
              <a:rPr lang="fi-FI" sz="2200" dirty="0"/>
              <a:t> to </a:t>
            </a:r>
            <a:r>
              <a:rPr lang="fi-FI" sz="2200" dirty="0" err="1"/>
              <a:t>work</a:t>
            </a:r>
            <a:r>
              <a:rPr lang="fi-FI" sz="2200" dirty="0"/>
              <a:t> </a:t>
            </a:r>
            <a:r>
              <a:rPr lang="fi-FI" sz="2200" dirty="0" err="1"/>
              <a:t>within</a:t>
            </a:r>
            <a:r>
              <a:rPr lang="fi-FI" sz="2200" dirty="0"/>
              <a:t> an </a:t>
            </a:r>
            <a:r>
              <a:rPr lang="fi-FI" sz="2200" b="1" dirty="0"/>
              <a:t>international </a:t>
            </a:r>
            <a:r>
              <a:rPr lang="fi-FI" sz="2200" b="1" dirty="0" err="1"/>
              <a:t>working</a:t>
            </a:r>
            <a:r>
              <a:rPr lang="fi-FI" sz="2200" b="1" dirty="0"/>
              <a:t> </a:t>
            </a:r>
            <a:r>
              <a:rPr lang="fi-FI" sz="2200" b="1" dirty="0" err="1"/>
              <a:t>environment</a:t>
            </a:r>
            <a:r>
              <a:rPr lang="fi-FI" sz="2200" dirty="0"/>
              <a:t>. International –and </a:t>
            </a:r>
            <a:r>
              <a:rPr lang="fi-FI" sz="2200" dirty="0" err="1"/>
              <a:t>thus</a:t>
            </a:r>
            <a:r>
              <a:rPr lang="fi-FI" sz="2200" dirty="0"/>
              <a:t> </a:t>
            </a:r>
            <a:r>
              <a:rPr lang="fi-FI" sz="2200" dirty="0" err="1"/>
              <a:t>demanding</a:t>
            </a:r>
            <a:r>
              <a:rPr lang="fi-FI" sz="2200" dirty="0"/>
              <a:t> – </a:t>
            </a:r>
            <a:r>
              <a:rPr lang="fi-FI" sz="2200" dirty="0" err="1"/>
              <a:t>duties</a:t>
            </a:r>
            <a:r>
              <a:rPr lang="fi-FI" sz="2200" dirty="0"/>
              <a:t> </a:t>
            </a:r>
            <a:r>
              <a:rPr lang="fi-FI" sz="2200" dirty="0" err="1"/>
              <a:t>will</a:t>
            </a:r>
            <a:r>
              <a:rPr lang="fi-FI" sz="2200" dirty="0"/>
              <a:t> </a:t>
            </a:r>
            <a:r>
              <a:rPr lang="fi-FI" sz="2200" dirty="0" err="1"/>
              <a:t>require</a:t>
            </a:r>
            <a:r>
              <a:rPr lang="fi-FI" sz="2200" dirty="0"/>
              <a:t> </a:t>
            </a:r>
            <a:r>
              <a:rPr lang="fi-FI" sz="2200" dirty="0" err="1"/>
              <a:t>interaction</a:t>
            </a:r>
            <a:r>
              <a:rPr lang="fi-FI" sz="2200" dirty="0"/>
              <a:t> and </a:t>
            </a:r>
            <a:r>
              <a:rPr lang="fi-FI" sz="2200" b="1" dirty="0" err="1"/>
              <a:t>communication</a:t>
            </a:r>
            <a:r>
              <a:rPr lang="fi-FI" sz="2200" dirty="0"/>
              <a:t> </a:t>
            </a:r>
            <a:r>
              <a:rPr lang="fi-FI" sz="2200" dirty="0" err="1"/>
              <a:t>skills</a:t>
            </a:r>
            <a:r>
              <a:rPr lang="fi-FI" sz="2200" dirty="0"/>
              <a:t>, </a:t>
            </a:r>
            <a:r>
              <a:rPr lang="fi-FI" sz="2200" dirty="0" err="1"/>
              <a:t>sensitivity</a:t>
            </a:r>
            <a:r>
              <a:rPr lang="fi-FI" sz="2200" dirty="0"/>
              <a:t> to the </a:t>
            </a:r>
            <a:r>
              <a:rPr lang="fi-FI" sz="2200" b="1" dirty="0" err="1"/>
              <a:t>differences</a:t>
            </a:r>
            <a:r>
              <a:rPr lang="fi-FI" sz="2200" dirty="0"/>
              <a:t> in </a:t>
            </a:r>
            <a:r>
              <a:rPr lang="fi-FI" sz="2200" dirty="0" err="1"/>
              <a:t>conducting</a:t>
            </a:r>
            <a:r>
              <a:rPr lang="fi-FI" sz="2200" dirty="0"/>
              <a:t> </a:t>
            </a:r>
            <a:r>
              <a:rPr lang="fi-FI" sz="2200" b="1" dirty="0"/>
              <a:t>business</a:t>
            </a:r>
            <a:r>
              <a:rPr lang="fi-FI" sz="2200" dirty="0"/>
              <a:t> </a:t>
            </a:r>
            <a:r>
              <a:rPr lang="fi-FI" sz="2200" dirty="0" err="1"/>
              <a:t>around</a:t>
            </a:r>
            <a:r>
              <a:rPr lang="fi-FI" sz="2200" dirty="0"/>
              <a:t> the </a:t>
            </a:r>
            <a:r>
              <a:rPr lang="fi-FI" sz="2200" dirty="0" err="1"/>
              <a:t>world</a:t>
            </a:r>
            <a:r>
              <a:rPr lang="fi-FI" sz="2200" dirty="0"/>
              <a:t> as </a:t>
            </a:r>
            <a:r>
              <a:rPr lang="fi-FI" sz="2200" dirty="0" err="1"/>
              <a:t>well</a:t>
            </a:r>
            <a:r>
              <a:rPr lang="fi-FI" sz="2200" dirty="0"/>
              <a:t> as  </a:t>
            </a:r>
            <a:r>
              <a:rPr lang="fi-FI" sz="2200" dirty="0" err="1"/>
              <a:t>understanding</a:t>
            </a:r>
            <a:r>
              <a:rPr lang="fi-FI" sz="2200" dirty="0"/>
              <a:t> the </a:t>
            </a:r>
            <a:r>
              <a:rPr lang="fi-FI" sz="2200" dirty="0" err="1"/>
              <a:t>importance</a:t>
            </a:r>
            <a:r>
              <a:rPr lang="fi-FI" sz="2200" dirty="0"/>
              <a:t> of </a:t>
            </a:r>
            <a:r>
              <a:rPr lang="fi-FI" sz="2200" dirty="0" err="1"/>
              <a:t>details</a:t>
            </a:r>
            <a:r>
              <a:rPr lang="fi-FI" sz="2200" dirty="0"/>
              <a:t> in </a:t>
            </a:r>
            <a:r>
              <a:rPr lang="fi-FI" sz="2200" b="1" dirty="0" err="1"/>
              <a:t>trade</a:t>
            </a:r>
            <a:r>
              <a:rPr lang="fi-FI" sz="2200" dirty="0"/>
              <a:t> </a:t>
            </a:r>
            <a:r>
              <a:rPr lang="fi-FI" sz="2200" dirty="0" err="1"/>
              <a:t>processes</a:t>
            </a:r>
            <a:r>
              <a:rPr lang="fi-FI" sz="2200" dirty="0"/>
              <a:t>.</a:t>
            </a:r>
          </a:p>
          <a:p>
            <a:r>
              <a:rPr lang="fi-FI" sz="2200" dirty="0" err="1"/>
              <a:t>Studies</a:t>
            </a:r>
            <a:r>
              <a:rPr lang="fi-FI" sz="2200" dirty="0"/>
              <a:t> </a:t>
            </a:r>
            <a:r>
              <a:rPr lang="fi-FI" sz="2200" dirty="0" err="1"/>
              <a:t>have</a:t>
            </a:r>
            <a:r>
              <a:rPr lang="fi-FI" sz="2200" dirty="0"/>
              <a:t> a </a:t>
            </a:r>
            <a:r>
              <a:rPr lang="fi-FI" sz="2200" dirty="0" err="1"/>
              <a:t>strong</a:t>
            </a:r>
            <a:r>
              <a:rPr lang="fi-FI" sz="2200" dirty="0"/>
              <a:t> </a:t>
            </a:r>
            <a:r>
              <a:rPr lang="fi-FI" sz="2200" dirty="0" err="1"/>
              <a:t>emphasis</a:t>
            </a:r>
            <a:r>
              <a:rPr lang="fi-FI" sz="2200" dirty="0"/>
              <a:t> on </a:t>
            </a:r>
            <a:r>
              <a:rPr lang="fi-FI" sz="2200" b="1" dirty="0" err="1"/>
              <a:t>SMEs</a:t>
            </a:r>
            <a:r>
              <a:rPr lang="fi-FI" sz="2200" dirty="0"/>
              <a:t> and the </a:t>
            </a:r>
            <a:r>
              <a:rPr lang="fi-FI" sz="2200" b="1" dirty="0" err="1"/>
              <a:t>practicalities</a:t>
            </a:r>
            <a:r>
              <a:rPr lang="fi-FI" sz="2200" b="1" dirty="0"/>
              <a:t> of international </a:t>
            </a:r>
            <a:r>
              <a:rPr lang="fi-FI" sz="2200" b="1" dirty="0" err="1"/>
              <a:t>trade</a:t>
            </a:r>
            <a:r>
              <a:rPr lang="fi-FI" sz="2200" b="1" dirty="0"/>
              <a:t>.</a:t>
            </a:r>
            <a:endParaRPr lang="fi-FI" sz="2200" dirty="0"/>
          </a:p>
          <a:p>
            <a:r>
              <a:rPr lang="fi-FI" sz="2200" dirty="0" err="1"/>
              <a:t>Studies</a:t>
            </a:r>
            <a:r>
              <a:rPr lang="fi-FI" sz="2200" dirty="0"/>
              <a:t> </a:t>
            </a:r>
            <a:r>
              <a:rPr lang="fi-FI" sz="2200" dirty="0" err="1"/>
              <a:t>will</a:t>
            </a:r>
            <a:r>
              <a:rPr lang="fi-FI" sz="2200" dirty="0"/>
              <a:t> </a:t>
            </a:r>
            <a:r>
              <a:rPr lang="fi-FI" sz="2200" dirty="0" err="1"/>
              <a:t>deal</a:t>
            </a:r>
            <a:r>
              <a:rPr lang="fi-FI" sz="2200" dirty="0"/>
              <a:t> with </a:t>
            </a:r>
            <a:r>
              <a:rPr lang="fi-FI" sz="2200" dirty="0" err="1"/>
              <a:t>internationalisation</a:t>
            </a:r>
            <a:r>
              <a:rPr lang="fi-FI" sz="2200" dirty="0"/>
              <a:t> and </a:t>
            </a:r>
            <a:r>
              <a:rPr lang="fi-FI" sz="2200" dirty="0" err="1"/>
              <a:t>its</a:t>
            </a:r>
            <a:r>
              <a:rPr lang="fi-FI" sz="2200" dirty="0"/>
              <a:t> </a:t>
            </a:r>
            <a:r>
              <a:rPr lang="fi-FI" sz="2200" dirty="0" err="1"/>
              <a:t>phases</a:t>
            </a:r>
            <a:r>
              <a:rPr lang="fi-FI" sz="2200" dirty="0"/>
              <a:t>, help </a:t>
            </a:r>
            <a:r>
              <a:rPr lang="fi-FI" sz="2200" dirty="0" err="1"/>
              <a:t>available</a:t>
            </a:r>
            <a:r>
              <a:rPr lang="fi-FI" sz="2200" dirty="0"/>
              <a:t> for </a:t>
            </a:r>
            <a:r>
              <a:rPr lang="fi-FI" sz="2200" dirty="0" err="1"/>
              <a:t>SMEs</a:t>
            </a:r>
            <a:r>
              <a:rPr lang="fi-FI" sz="2200" dirty="0"/>
              <a:t> </a:t>
            </a:r>
            <a:r>
              <a:rPr lang="fi-FI" sz="2200" dirty="0" err="1"/>
              <a:t>interested</a:t>
            </a:r>
            <a:r>
              <a:rPr lang="fi-FI" sz="2200" dirty="0"/>
              <a:t> in </a:t>
            </a:r>
            <a:r>
              <a:rPr lang="fi-FI" sz="2200" dirty="0" err="1"/>
              <a:t>it</a:t>
            </a:r>
            <a:r>
              <a:rPr lang="fi-FI" sz="2200" dirty="0"/>
              <a:t>, </a:t>
            </a:r>
            <a:r>
              <a:rPr lang="fi-FI" sz="2200" dirty="0" err="1"/>
              <a:t>requirements</a:t>
            </a:r>
            <a:r>
              <a:rPr lang="fi-FI" sz="2200" dirty="0"/>
              <a:t> </a:t>
            </a:r>
            <a:r>
              <a:rPr lang="fi-FI" sz="2200" dirty="0" err="1"/>
              <a:t>stated</a:t>
            </a:r>
            <a:r>
              <a:rPr lang="fi-FI" sz="2200" dirty="0"/>
              <a:t> </a:t>
            </a:r>
            <a:r>
              <a:rPr lang="fi-FI" sz="2200" dirty="0" err="1"/>
              <a:t>by</a:t>
            </a:r>
            <a:r>
              <a:rPr lang="fi-FI" sz="2200" dirty="0"/>
              <a:t> the operating </a:t>
            </a:r>
            <a:r>
              <a:rPr lang="fi-FI" sz="2200" dirty="0" err="1"/>
              <a:t>environments</a:t>
            </a:r>
            <a:r>
              <a:rPr lang="fi-FI" sz="2200" dirty="0"/>
              <a:t>, international </a:t>
            </a:r>
            <a:r>
              <a:rPr lang="fi-FI" sz="2200" dirty="0" err="1"/>
              <a:t>customer</a:t>
            </a:r>
            <a:r>
              <a:rPr lang="fi-FI" sz="2200" dirty="0"/>
              <a:t> </a:t>
            </a:r>
            <a:r>
              <a:rPr lang="fi-FI" sz="2200" dirty="0" err="1"/>
              <a:t>relations</a:t>
            </a:r>
            <a:r>
              <a:rPr lang="fi-FI" sz="2200" dirty="0"/>
              <a:t>, </a:t>
            </a:r>
            <a:r>
              <a:rPr lang="fi-FI" sz="2200" dirty="0" err="1"/>
              <a:t>sales</a:t>
            </a:r>
            <a:r>
              <a:rPr lang="fi-FI" sz="2200" dirty="0"/>
              <a:t>, </a:t>
            </a:r>
            <a:r>
              <a:rPr lang="fi-FI" sz="2200" dirty="0" err="1"/>
              <a:t>exporting</a:t>
            </a:r>
            <a:r>
              <a:rPr lang="fi-FI" sz="2200" dirty="0"/>
              <a:t> and </a:t>
            </a:r>
            <a:r>
              <a:rPr lang="fi-FI" sz="2200" dirty="0" err="1"/>
              <a:t>importing</a:t>
            </a:r>
            <a:r>
              <a:rPr lang="fi-FI" sz="2200" dirty="0"/>
              <a:t> and </a:t>
            </a:r>
            <a:r>
              <a:rPr lang="fi-FI" sz="2200" dirty="0" err="1"/>
              <a:t>managing</a:t>
            </a:r>
            <a:r>
              <a:rPr lang="fi-FI" sz="2200" dirty="0"/>
              <a:t> international </a:t>
            </a:r>
            <a:r>
              <a:rPr lang="fi-FI" sz="2200" dirty="0" err="1"/>
              <a:t>issues</a:t>
            </a:r>
            <a:r>
              <a:rPr lang="fi-FI" sz="2200" dirty="0"/>
              <a:t> as </a:t>
            </a:r>
            <a:r>
              <a:rPr lang="fi-FI" sz="2200" dirty="0" err="1"/>
              <a:t>well</a:t>
            </a:r>
            <a:r>
              <a:rPr lang="fi-FI" sz="2200" dirty="0"/>
              <a:t> as </a:t>
            </a:r>
            <a:r>
              <a:rPr lang="fi-FI" sz="2200" dirty="0" err="1"/>
              <a:t>communication</a:t>
            </a:r>
            <a:r>
              <a:rPr lang="fi-FI" sz="2200" dirty="0"/>
              <a:t>, </a:t>
            </a:r>
            <a:r>
              <a:rPr lang="fi-FI" sz="2200" dirty="0" err="1"/>
              <a:t>through</a:t>
            </a:r>
            <a:r>
              <a:rPr lang="fi-FI" sz="2200" dirty="0"/>
              <a:t> the </a:t>
            </a:r>
            <a:r>
              <a:rPr lang="fi-FI" sz="2200" dirty="0" err="1"/>
              <a:t>use</a:t>
            </a:r>
            <a:r>
              <a:rPr lang="fi-FI" sz="2200" dirty="0"/>
              <a:t> of English </a:t>
            </a:r>
            <a:r>
              <a:rPr lang="fi-FI" sz="2200" dirty="0" err="1"/>
              <a:t>language</a:t>
            </a:r>
            <a:r>
              <a:rPr lang="fi-FI" sz="2200" dirty="0"/>
              <a:t> and </a:t>
            </a:r>
            <a:r>
              <a:rPr lang="fi-FI" sz="2200" dirty="0" err="1"/>
              <a:t>electronic</a:t>
            </a:r>
            <a:r>
              <a:rPr lang="fi-FI" sz="2200" dirty="0"/>
              <a:t> </a:t>
            </a:r>
            <a:r>
              <a:rPr lang="fi-FI" sz="2200" dirty="0" smtClean="0"/>
              <a:t/>
            </a:r>
            <a:br>
              <a:rPr lang="fi-FI" sz="2200" dirty="0" smtClean="0"/>
            </a:br>
            <a:r>
              <a:rPr lang="fi-FI" sz="2200" dirty="0" err="1" smtClean="0"/>
              <a:t>applications</a:t>
            </a:r>
            <a:r>
              <a:rPr lang="fi-FI" sz="2200" dirty="0" smtClean="0"/>
              <a:t> </a:t>
            </a:r>
            <a:r>
              <a:rPr lang="fi-FI" sz="2200" dirty="0"/>
              <a:t>in a </a:t>
            </a:r>
            <a:r>
              <a:rPr lang="fi-FI" sz="2200" dirty="0" err="1"/>
              <a:t>multicultural</a:t>
            </a:r>
            <a:r>
              <a:rPr lang="fi-FI" sz="2200" dirty="0"/>
              <a:t> </a:t>
            </a:r>
            <a:r>
              <a:rPr lang="fi-FI" sz="2200" dirty="0" err="1"/>
              <a:t>work</a:t>
            </a:r>
            <a:r>
              <a:rPr lang="fi-FI" sz="2200" dirty="0"/>
              <a:t> </a:t>
            </a:r>
            <a:r>
              <a:rPr lang="fi-FI" sz="2200" dirty="0" err="1"/>
              <a:t>environment</a:t>
            </a:r>
            <a:r>
              <a:rPr lang="fi-FI" sz="2200" dirty="0"/>
              <a:t>. </a:t>
            </a:r>
            <a:endParaRPr lang="en-GB" sz="2200" dirty="0"/>
          </a:p>
        </p:txBody>
      </p:sp>
      <p:sp>
        <p:nvSpPr>
          <p:cNvPr id="7" name="Dian numeron paikkamerkki 6"/>
          <p:cNvSpPr>
            <a:spLocks noGrp="1"/>
          </p:cNvSpPr>
          <p:nvPr>
            <p:ph type="sldNum" sz="quarter" idx="12"/>
          </p:nvPr>
        </p:nvSpPr>
        <p:spPr/>
        <p:txBody>
          <a:bodyPr/>
          <a:lstStyle/>
          <a:p>
            <a:pPr>
              <a:defRPr/>
            </a:pPr>
            <a:fld id="{BA688785-038A-4121-9E38-39BEBAFB400A}" type="slidenum">
              <a:rPr lang="fi-FI">
                <a:solidFill>
                  <a:prstClr val="black"/>
                </a:solidFill>
              </a:rPr>
              <a:pPr>
                <a:defRPr/>
              </a:pPr>
              <a:t>1</a:t>
            </a:fld>
            <a:endParaRPr lang="fi-FI" dirty="0">
              <a:solidFill>
                <a:prstClr val="black"/>
              </a:solidFill>
            </a:endParaRPr>
          </a:p>
        </p:txBody>
      </p:sp>
      <p:sp>
        <p:nvSpPr>
          <p:cNvPr id="2" name="AutoShape 5" descr="Näytä tied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pic>
        <p:nvPicPr>
          <p:cNvPr id="9" name="Kuva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064" y="117464"/>
            <a:ext cx="938494" cy="251732"/>
          </a:xfrm>
          <a:prstGeom prst="rect">
            <a:avLst/>
          </a:prstGeom>
        </p:spPr>
      </p:pic>
    </p:spTree>
    <p:extLst>
      <p:ext uri="{BB962C8B-B14F-4D97-AF65-F5344CB8AC3E}">
        <p14:creationId xmlns:p14="http://schemas.microsoft.com/office/powerpoint/2010/main" val="3113273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kstiruutu 84"/>
          <p:cNvSpPr txBox="1">
            <a:spLocks noChangeArrowheads="1"/>
          </p:cNvSpPr>
          <p:nvPr/>
        </p:nvSpPr>
        <p:spPr bwMode="auto">
          <a:xfrm>
            <a:off x="356222" y="326877"/>
            <a:ext cx="8424234" cy="885908"/>
          </a:xfrm>
          <a:prstGeom prst="rect">
            <a:avLst/>
          </a:prstGeom>
          <a:solidFill>
            <a:srgbClr val="65E5FF"/>
          </a:solidFill>
          <a:ln>
            <a:noFill/>
          </a:ln>
          <a:extLst/>
        </p:spPr>
        <p:txBody>
          <a:bodyPr wrap="square" lIns="88669" tIns="44335" rIns="88669" bIns="44335">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lnSpc>
                <a:spcPct val="115000"/>
              </a:lnSpc>
              <a:spcBef>
                <a:spcPct val="0"/>
              </a:spcBef>
              <a:spcAft>
                <a:spcPts val="1000"/>
              </a:spcAft>
              <a:buFontTx/>
              <a:buNone/>
            </a:pPr>
            <a:r>
              <a:rPr lang="en-US" altLang="fi-FI" sz="900" dirty="0">
                <a:latin typeface="Tahoma" pitchFamily="34" charset="0"/>
                <a:cs typeface="Tahoma" pitchFamily="34" charset="0"/>
              </a:rPr>
              <a:t>BBA graduates are prepared  to face continuous change in the global business field and are sensitive to the requirements set by international partners.  BBAs are especially skilled in the practicalities of the </a:t>
            </a:r>
            <a:r>
              <a:rPr lang="en-US" altLang="fi-FI" sz="900" dirty="0" err="1">
                <a:latin typeface="Tahoma" pitchFamily="34" charset="0"/>
                <a:cs typeface="Tahoma" pitchFamily="34" charset="0"/>
              </a:rPr>
              <a:t>internationalisation</a:t>
            </a:r>
            <a:r>
              <a:rPr lang="en-US" altLang="fi-FI" sz="900" dirty="0">
                <a:latin typeface="Tahoma" pitchFamily="34" charset="0"/>
                <a:cs typeface="Tahoma" pitchFamily="34" charset="0"/>
              </a:rPr>
              <a:t> process, thus in a good position to assist </a:t>
            </a:r>
            <a:r>
              <a:rPr lang="en-US" altLang="fi-FI" sz="900" dirty="0" err="1">
                <a:latin typeface="Tahoma" pitchFamily="34" charset="0"/>
                <a:cs typeface="Tahoma" pitchFamily="34" charset="0"/>
              </a:rPr>
              <a:t>eg</a:t>
            </a:r>
            <a:r>
              <a:rPr lang="en-US" altLang="fi-FI" sz="900" dirty="0">
                <a:latin typeface="Tahoma" pitchFamily="34" charset="0"/>
                <a:cs typeface="Tahoma" pitchFamily="34" charset="0"/>
              </a:rPr>
              <a:t> SMEs in starting international trade. They operate fluently within multicultural teams and are able to guide the team towards set goals. BBAs have an open mind towards developing new ways in not only business but also in well-being at work  as well as their own expertise in the field. </a:t>
            </a:r>
            <a:br>
              <a:rPr lang="en-US" altLang="fi-FI" sz="900" dirty="0">
                <a:latin typeface="Tahoma" pitchFamily="34" charset="0"/>
                <a:cs typeface="Tahoma" pitchFamily="34" charset="0"/>
              </a:rPr>
            </a:br>
            <a:r>
              <a:rPr lang="en-US" altLang="fi-FI" sz="900" dirty="0">
                <a:latin typeface="Tahoma" pitchFamily="34" charset="0"/>
                <a:cs typeface="Tahoma" pitchFamily="34" charset="0"/>
              </a:rPr>
              <a:t>BBAs will work, among other things, in import-export, international sales and customer care, logistics and other international activities. </a:t>
            </a:r>
            <a:endParaRPr lang="fi-FI" altLang="fi-FI" sz="900" dirty="0">
              <a:solidFill>
                <a:schemeClr val="bg1"/>
              </a:solidFill>
              <a:latin typeface="Tahoma" pitchFamily="34" charset="0"/>
              <a:cs typeface="Tahoma" pitchFamily="34" charset="0"/>
            </a:endParaRPr>
          </a:p>
        </p:txBody>
      </p:sp>
      <p:grpSp>
        <p:nvGrpSpPr>
          <p:cNvPr id="34819" name="Ryhmä 72"/>
          <p:cNvGrpSpPr>
            <a:grpSpLocks/>
          </p:cNvGrpSpPr>
          <p:nvPr/>
        </p:nvGrpSpPr>
        <p:grpSpPr bwMode="auto">
          <a:xfrm>
            <a:off x="266699" y="1392237"/>
            <a:ext cx="8520114" cy="1127125"/>
            <a:chOff x="199703" y="2030756"/>
            <a:chExt cx="6390375" cy="1524053"/>
          </a:xfrm>
        </p:grpSpPr>
        <p:grpSp>
          <p:nvGrpSpPr>
            <p:cNvPr id="34871" name="Ryhmä 47"/>
            <p:cNvGrpSpPr>
              <a:grpSpLocks/>
            </p:cNvGrpSpPr>
            <p:nvPr/>
          </p:nvGrpSpPr>
          <p:grpSpPr bwMode="auto">
            <a:xfrm>
              <a:off x="199703" y="2030757"/>
              <a:ext cx="1624086" cy="1524052"/>
              <a:chOff x="436535" y="4302552"/>
              <a:chExt cx="1624086" cy="1368154"/>
            </a:xfrm>
          </p:grpSpPr>
          <p:sp>
            <p:nvSpPr>
              <p:cNvPr id="49" name="Saman puolen kulmista pyöristetty suorakulmio 48"/>
              <p:cNvSpPr/>
              <p:nvPr/>
            </p:nvSpPr>
            <p:spPr>
              <a:xfrm rot="16200000">
                <a:off x="564501" y="4174586"/>
                <a:ext cx="1368154" cy="1624086"/>
              </a:xfrm>
              <a:prstGeom prst="round2SameRect">
                <a:avLst>
                  <a:gd name="adj1" fmla="val 10318"/>
                  <a:gd name="adj2" fmla="val 0"/>
                </a:avLst>
              </a:prstGeom>
              <a:solidFill>
                <a:srgbClr val="FC88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rgbClr val="EC008C"/>
                  </a:solidFill>
                </a:endParaRPr>
              </a:p>
            </p:txBody>
          </p:sp>
          <p:grpSp>
            <p:nvGrpSpPr>
              <p:cNvPr id="34874" name="Ryhmä 49"/>
              <p:cNvGrpSpPr>
                <a:grpSpLocks/>
              </p:cNvGrpSpPr>
              <p:nvPr/>
            </p:nvGrpSpPr>
            <p:grpSpPr bwMode="auto">
              <a:xfrm>
                <a:off x="462430" y="4321370"/>
                <a:ext cx="1598191" cy="840440"/>
                <a:chOff x="556309" y="5958968"/>
                <a:chExt cx="1598191" cy="840440"/>
              </a:xfrm>
            </p:grpSpPr>
            <p:sp>
              <p:nvSpPr>
                <p:cNvPr id="34875" name="TextBox 1"/>
                <p:cNvSpPr txBox="1">
                  <a:spLocks noChangeArrowheads="1"/>
                </p:cNvSpPr>
                <p:nvPr/>
              </p:nvSpPr>
              <p:spPr bwMode="auto">
                <a:xfrm>
                  <a:off x="1023407" y="6043274"/>
                  <a:ext cx="1131093" cy="44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900" b="1" dirty="0" err="1" smtClean="0">
                      <a:solidFill>
                        <a:schemeClr val="bg1"/>
                      </a:solidFill>
                      <a:latin typeface="Tahoma" pitchFamily="34" charset="0"/>
                      <a:cs typeface="Tahoma" pitchFamily="34" charset="0"/>
                    </a:rPr>
                    <a:t>Applying</a:t>
                  </a:r>
                  <a:r>
                    <a:rPr lang="fi-FI" altLang="fi-FI" sz="900" b="1" dirty="0" smtClean="0">
                      <a:solidFill>
                        <a:schemeClr val="bg1"/>
                      </a:solidFill>
                      <a:latin typeface="Tahoma" pitchFamily="34" charset="0"/>
                      <a:cs typeface="Tahoma" pitchFamily="34" charset="0"/>
                    </a:rPr>
                    <a:t> </a:t>
                  </a:r>
                  <a:r>
                    <a:rPr lang="fi-FI" altLang="fi-FI" sz="900" b="1" dirty="0" err="1" smtClean="0">
                      <a:solidFill>
                        <a:schemeClr val="bg1"/>
                      </a:solidFill>
                      <a:latin typeface="Tahoma" pitchFamily="34" charset="0"/>
                      <a:cs typeface="Tahoma" pitchFamily="34" charset="0"/>
                    </a:rPr>
                    <a:t>Expertise</a:t>
                  </a:r>
                  <a:r>
                    <a:rPr lang="fi-FI" altLang="fi-FI" sz="900" b="1" dirty="0" smtClean="0">
                      <a:solidFill>
                        <a:schemeClr val="bg1"/>
                      </a:solidFill>
                      <a:latin typeface="Tahoma" pitchFamily="34" charset="0"/>
                      <a:cs typeface="Tahoma" pitchFamily="34" charset="0"/>
                    </a:rPr>
                    <a:t> </a:t>
                  </a:r>
                  <a:endParaRPr lang="fi-FI" altLang="fi-FI" sz="900" b="1" dirty="0">
                    <a:solidFill>
                      <a:schemeClr val="bg1"/>
                    </a:solidFill>
                    <a:latin typeface="Tahoma" pitchFamily="34" charset="0"/>
                    <a:cs typeface="Tahoma" pitchFamily="34" charset="0"/>
                  </a:endParaRPr>
                </a:p>
                <a:p>
                  <a:pPr eaLnBrk="1" hangingPunct="1">
                    <a:spcBef>
                      <a:spcPct val="0"/>
                    </a:spcBef>
                    <a:buFontTx/>
                    <a:buNone/>
                  </a:pPr>
                  <a:r>
                    <a:rPr lang="fi-FI" altLang="fi-FI" sz="900" b="1" dirty="0">
                      <a:solidFill>
                        <a:schemeClr val="bg1"/>
                      </a:solidFill>
                      <a:latin typeface="Tahoma" pitchFamily="34" charset="0"/>
                      <a:cs typeface="Tahoma" pitchFamily="34" charset="0"/>
                    </a:rPr>
                    <a:t>30 </a:t>
                  </a:r>
                  <a:r>
                    <a:rPr lang="fi-FI" altLang="fi-FI" sz="900" b="1" dirty="0" err="1" smtClean="0">
                      <a:solidFill>
                        <a:schemeClr val="bg1"/>
                      </a:solidFill>
                      <a:latin typeface="Tahoma" pitchFamily="34" charset="0"/>
                      <a:cs typeface="Tahoma" pitchFamily="34" charset="0"/>
                    </a:rPr>
                    <a:t>cr</a:t>
                  </a:r>
                  <a:endParaRPr lang="fi-FI" altLang="fi-FI" sz="900" b="1" dirty="0">
                    <a:solidFill>
                      <a:schemeClr val="bg1"/>
                    </a:solidFill>
                    <a:latin typeface="Tahoma" pitchFamily="34" charset="0"/>
                    <a:cs typeface="Tahoma" pitchFamily="34" charset="0"/>
                  </a:endParaRPr>
                </a:p>
              </p:txBody>
            </p:sp>
            <p:sp>
              <p:nvSpPr>
                <p:cNvPr id="34876" name="Suorakulmio 51"/>
                <p:cNvSpPr>
                  <a:spLocks noChangeArrowheads="1"/>
                </p:cNvSpPr>
                <p:nvPr/>
              </p:nvSpPr>
              <p:spPr bwMode="auto">
                <a:xfrm>
                  <a:off x="556309" y="5958968"/>
                  <a:ext cx="377748" cy="84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3900" b="1">
                      <a:solidFill>
                        <a:schemeClr val="bg1"/>
                      </a:solidFill>
                      <a:latin typeface="Tahoma" pitchFamily="34" charset="0"/>
                      <a:cs typeface="Tahoma" pitchFamily="34" charset="0"/>
                    </a:rPr>
                    <a:t>4</a:t>
                  </a:r>
                  <a:endParaRPr lang="fi-FI" altLang="fi-FI" sz="3900" b="1">
                    <a:solidFill>
                      <a:schemeClr val="bg1"/>
                    </a:solidFill>
                    <a:latin typeface="Times New Roman" pitchFamily="18" charset="0"/>
                  </a:endParaRPr>
                </a:p>
              </p:txBody>
            </p:sp>
          </p:grpSp>
        </p:grpSp>
        <p:sp>
          <p:nvSpPr>
            <p:cNvPr id="53" name="Saman puolen kulmista pyöristetty suorakulmio 52"/>
            <p:cNvSpPr/>
            <p:nvPr/>
          </p:nvSpPr>
          <p:spPr>
            <a:xfrm rot="5400000">
              <a:off x="3481223" y="445955"/>
              <a:ext cx="1524053" cy="469365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grpSp>
      <p:grpSp>
        <p:nvGrpSpPr>
          <p:cNvPr id="34820" name="Ryhmä 75"/>
          <p:cNvGrpSpPr>
            <a:grpSpLocks/>
          </p:cNvGrpSpPr>
          <p:nvPr/>
        </p:nvGrpSpPr>
        <p:grpSpPr bwMode="auto">
          <a:xfrm>
            <a:off x="228254" y="5621339"/>
            <a:ext cx="8558559" cy="1120029"/>
            <a:chOff x="171582" y="7303306"/>
            <a:chExt cx="6418495" cy="1588769"/>
          </a:xfrm>
        </p:grpSpPr>
        <p:grpSp>
          <p:nvGrpSpPr>
            <p:cNvPr id="34861" name="Ryhmä 3"/>
            <p:cNvGrpSpPr>
              <a:grpSpLocks/>
            </p:cNvGrpSpPr>
            <p:nvPr/>
          </p:nvGrpSpPr>
          <p:grpSpPr bwMode="auto">
            <a:xfrm>
              <a:off x="171582" y="7330159"/>
              <a:ext cx="1761344" cy="1561916"/>
              <a:chOff x="407490" y="7380856"/>
              <a:chExt cx="1761344" cy="1367254"/>
            </a:xfrm>
          </p:grpSpPr>
          <p:sp>
            <p:nvSpPr>
              <p:cNvPr id="9" name="Saman puolen kulmista pyöristetty suorakulmio 8"/>
              <p:cNvSpPr/>
              <p:nvPr/>
            </p:nvSpPr>
            <p:spPr>
              <a:xfrm rot="16200000">
                <a:off x="564054" y="7251935"/>
                <a:ext cx="1367254" cy="1625095"/>
              </a:xfrm>
              <a:prstGeom prst="round2SameRect">
                <a:avLst>
                  <a:gd name="adj1" fmla="val 10318"/>
                  <a:gd name="adj2" fmla="val 0"/>
                </a:avLst>
              </a:prstGeom>
              <a:solidFill>
                <a:srgbClr val="D109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solidFill>
                    <a:schemeClr val="bg1"/>
                  </a:solidFill>
                </a:endParaRPr>
              </a:p>
            </p:txBody>
          </p:sp>
          <p:grpSp>
            <p:nvGrpSpPr>
              <p:cNvPr id="34868" name="Ryhmä 15"/>
              <p:cNvGrpSpPr>
                <a:grpSpLocks/>
              </p:cNvGrpSpPr>
              <p:nvPr/>
            </p:nvGrpSpPr>
            <p:grpSpPr bwMode="auto">
              <a:xfrm>
                <a:off x="407490" y="7463758"/>
                <a:ext cx="1761344" cy="1010340"/>
                <a:chOff x="502293" y="6023599"/>
                <a:chExt cx="1761344" cy="1010340"/>
              </a:xfrm>
            </p:grpSpPr>
            <p:sp>
              <p:nvSpPr>
                <p:cNvPr id="34869" name="TextBox 1"/>
                <p:cNvSpPr txBox="1">
                  <a:spLocks noChangeArrowheads="1"/>
                </p:cNvSpPr>
                <p:nvPr/>
              </p:nvSpPr>
              <p:spPr bwMode="auto">
                <a:xfrm>
                  <a:off x="895485" y="6023599"/>
                  <a:ext cx="1368152" cy="600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900" b="1" dirty="0" smtClean="0">
                      <a:solidFill>
                        <a:schemeClr val="bg1"/>
                      </a:solidFill>
                      <a:latin typeface="Tahoma" pitchFamily="34" charset="0"/>
                      <a:cs typeface="Tahoma" pitchFamily="34" charset="0"/>
                    </a:rPr>
                    <a:t>Business </a:t>
                  </a:r>
                  <a:r>
                    <a:rPr lang="fi-FI" altLang="fi-FI" sz="900" b="1" dirty="0" err="1" smtClean="0">
                      <a:solidFill>
                        <a:schemeClr val="bg1"/>
                      </a:solidFill>
                      <a:latin typeface="Tahoma" pitchFamily="34" charset="0"/>
                      <a:cs typeface="Tahoma" pitchFamily="34" charset="0"/>
                    </a:rPr>
                    <a:t>Orientation</a:t>
                  </a:r>
                  <a:r>
                    <a:rPr lang="fi-FI" altLang="fi-FI" sz="900" b="1" dirty="0" smtClean="0">
                      <a:solidFill>
                        <a:schemeClr val="bg1"/>
                      </a:solidFill>
                      <a:latin typeface="Tahoma" pitchFamily="34" charset="0"/>
                      <a:cs typeface="Tahoma" pitchFamily="34" charset="0"/>
                    </a:rPr>
                    <a:t> </a:t>
                  </a:r>
                  <a:r>
                    <a:rPr lang="fi-FI" altLang="fi-FI" sz="900" b="1" dirty="0" err="1" smtClean="0">
                      <a:solidFill>
                        <a:schemeClr val="bg1"/>
                      </a:solidFill>
                      <a:latin typeface="Tahoma" pitchFamily="34" charset="0"/>
                      <a:cs typeface="Tahoma" pitchFamily="34" charset="0"/>
                    </a:rPr>
                    <a:t>Studies</a:t>
                  </a:r>
                  <a:endParaRPr lang="fi-FI" altLang="fi-FI" sz="900" b="1" dirty="0">
                    <a:solidFill>
                      <a:schemeClr val="bg1"/>
                    </a:solidFill>
                    <a:latin typeface="Tahoma" pitchFamily="34" charset="0"/>
                    <a:cs typeface="Tahoma" pitchFamily="34" charset="0"/>
                  </a:endParaRPr>
                </a:p>
                <a:p>
                  <a:pPr eaLnBrk="1" hangingPunct="1">
                    <a:spcBef>
                      <a:spcPct val="0"/>
                    </a:spcBef>
                    <a:buFontTx/>
                    <a:buNone/>
                  </a:pPr>
                  <a:r>
                    <a:rPr lang="fi-FI" altLang="fi-FI" sz="900" b="1" dirty="0">
                      <a:solidFill>
                        <a:schemeClr val="bg1"/>
                      </a:solidFill>
                      <a:latin typeface="Tahoma" pitchFamily="34" charset="0"/>
                      <a:cs typeface="Tahoma" pitchFamily="34" charset="0"/>
                    </a:rPr>
                    <a:t>60 </a:t>
                  </a:r>
                  <a:r>
                    <a:rPr lang="fi-FI" altLang="fi-FI" sz="900" b="1" dirty="0" err="1" smtClean="0">
                      <a:solidFill>
                        <a:schemeClr val="bg1"/>
                      </a:solidFill>
                      <a:latin typeface="Tahoma" pitchFamily="34" charset="0"/>
                      <a:cs typeface="Tahoma" pitchFamily="34" charset="0"/>
                    </a:rPr>
                    <a:t>cr</a:t>
                  </a:r>
                  <a:endParaRPr lang="fi-FI" altLang="fi-FI" sz="900" b="1" dirty="0">
                    <a:solidFill>
                      <a:schemeClr val="bg1"/>
                    </a:solidFill>
                    <a:latin typeface="Tahoma" pitchFamily="34" charset="0"/>
                    <a:cs typeface="Tahoma" pitchFamily="34" charset="0"/>
                  </a:endParaRPr>
                </a:p>
              </p:txBody>
            </p:sp>
            <p:sp>
              <p:nvSpPr>
                <p:cNvPr id="34870" name="Suorakulmio 6"/>
                <p:cNvSpPr>
                  <a:spLocks noChangeArrowheads="1"/>
                </p:cNvSpPr>
                <p:nvPr/>
              </p:nvSpPr>
              <p:spPr bwMode="auto">
                <a:xfrm>
                  <a:off x="502293" y="6214705"/>
                  <a:ext cx="487153" cy="819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3900" b="1" dirty="0">
                      <a:solidFill>
                        <a:schemeClr val="bg1"/>
                      </a:solidFill>
                      <a:latin typeface="Tahoma" pitchFamily="34" charset="0"/>
                      <a:cs typeface="Tahoma" pitchFamily="34" charset="0"/>
                    </a:rPr>
                    <a:t>1 </a:t>
                  </a:r>
                  <a:endParaRPr lang="fi-FI" altLang="fi-FI" sz="3900" b="1" dirty="0">
                    <a:solidFill>
                      <a:schemeClr val="bg1"/>
                    </a:solidFill>
                    <a:latin typeface="Times New Roman" pitchFamily="18" charset="0"/>
                  </a:endParaRPr>
                </a:p>
              </p:txBody>
            </p:sp>
          </p:grpSp>
        </p:grpSp>
        <p:grpSp>
          <p:nvGrpSpPr>
            <p:cNvPr id="34862" name="Ryhmä 68"/>
            <p:cNvGrpSpPr>
              <a:grpSpLocks/>
            </p:cNvGrpSpPr>
            <p:nvPr/>
          </p:nvGrpSpPr>
          <p:grpSpPr bwMode="auto">
            <a:xfrm>
              <a:off x="1896944" y="7303306"/>
              <a:ext cx="4693133" cy="1588769"/>
              <a:chOff x="1896944" y="7303306"/>
              <a:chExt cx="4693133" cy="1588769"/>
            </a:xfrm>
          </p:grpSpPr>
          <p:sp>
            <p:nvSpPr>
              <p:cNvPr id="10" name="Saman puolen kulmista pyöristetty suorakulmio 9"/>
              <p:cNvSpPr/>
              <p:nvPr/>
            </p:nvSpPr>
            <p:spPr>
              <a:xfrm rot="5400000">
                <a:off x="3462553" y="5764550"/>
                <a:ext cx="1561916" cy="4693133"/>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34864" name="Tekstiruutu 10"/>
              <p:cNvSpPr txBox="1">
                <a:spLocks noChangeArrowheads="1"/>
              </p:cNvSpPr>
              <p:nvPr/>
            </p:nvSpPr>
            <p:spPr bwMode="auto">
              <a:xfrm>
                <a:off x="1974775" y="7303306"/>
                <a:ext cx="3551120" cy="374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1200" b="1" dirty="0" err="1" smtClean="0">
                    <a:latin typeface="Tahoma" pitchFamily="34" charset="0"/>
                    <a:cs typeface="Tahoma" pitchFamily="34" charset="0"/>
                  </a:rPr>
                  <a:t>Essential</a:t>
                </a:r>
                <a:r>
                  <a:rPr lang="fi-FI" altLang="fi-FI" sz="1200" b="1" dirty="0" smtClean="0">
                    <a:latin typeface="Tahoma" pitchFamily="34" charset="0"/>
                    <a:cs typeface="Tahoma" pitchFamily="34" charset="0"/>
                  </a:rPr>
                  <a:t> Business </a:t>
                </a:r>
                <a:r>
                  <a:rPr lang="fi-FI" altLang="fi-FI" sz="1200" b="1" dirty="0" err="1" smtClean="0">
                    <a:latin typeface="Tahoma" pitchFamily="34" charset="0"/>
                    <a:cs typeface="Tahoma" pitchFamily="34" charset="0"/>
                  </a:rPr>
                  <a:t>Skills</a:t>
                </a:r>
                <a:endParaRPr lang="fi-FI" altLang="fi-FI" sz="1200" b="1" dirty="0">
                  <a:latin typeface="Tahoma" pitchFamily="34" charset="0"/>
                  <a:cs typeface="Tahoma" pitchFamily="34" charset="0"/>
                </a:endParaRPr>
              </a:p>
            </p:txBody>
          </p:sp>
          <p:sp>
            <p:nvSpPr>
              <p:cNvPr id="34865" name="Tekstiruutu 11"/>
              <p:cNvSpPr>
                <a:spLocks noChangeArrowheads="1"/>
              </p:cNvSpPr>
              <p:nvPr/>
            </p:nvSpPr>
            <p:spPr bwMode="auto">
              <a:xfrm>
                <a:off x="2943154" y="7968003"/>
                <a:ext cx="2465295" cy="598269"/>
              </a:xfrm>
              <a:prstGeom prst="roundRect">
                <a:avLst>
                  <a:gd name="adj" fmla="val 16667"/>
                </a:avLst>
              </a:prstGeom>
              <a:solidFill>
                <a:schemeClr val="bg1"/>
              </a:solidFill>
              <a:ln w="9525">
                <a:solidFill>
                  <a:srgbClr val="FFCB05"/>
                </a:solidFill>
                <a:round/>
                <a:headEnd/>
                <a:tailEnd/>
              </a:ln>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i-FI" altLang="fi-FI" sz="1000" dirty="0" err="1" smtClean="0">
                    <a:latin typeface="Tahoma" pitchFamily="34" charset="0"/>
                    <a:cs typeface="Tahoma" pitchFamily="34" charset="0"/>
                  </a:rPr>
                  <a:t>Operating</a:t>
                </a:r>
                <a:r>
                  <a:rPr lang="fi-FI" altLang="fi-FI" sz="1000" dirty="0" smtClean="0">
                    <a:latin typeface="Tahoma" pitchFamily="34" charset="0"/>
                    <a:cs typeface="Tahoma" pitchFamily="34" charset="0"/>
                  </a:rPr>
                  <a:t> a </a:t>
                </a:r>
                <a:r>
                  <a:rPr lang="fi-FI" altLang="fi-FI" sz="1000" dirty="0" err="1" smtClean="0">
                    <a:latin typeface="Tahoma" pitchFamily="34" charset="0"/>
                    <a:cs typeface="Tahoma" pitchFamily="34" charset="0"/>
                  </a:rPr>
                  <a:t>Successful</a:t>
                </a:r>
                <a:r>
                  <a:rPr lang="fi-FI" altLang="fi-FI" sz="1000" dirty="0" smtClean="0">
                    <a:latin typeface="Tahoma" pitchFamily="34" charset="0"/>
                    <a:cs typeface="Tahoma" pitchFamily="34" charset="0"/>
                  </a:rPr>
                  <a:t> Business</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err="1" smtClean="0">
                    <a:latin typeface="Tahoma" pitchFamily="34" charset="0"/>
                    <a:cs typeface="Tahoma" pitchFamily="34" charset="0"/>
                  </a:rPr>
                  <a:t>Planning</a:t>
                </a:r>
                <a:r>
                  <a:rPr lang="fi-FI" altLang="fi-FI" sz="1000" dirty="0" smtClean="0">
                    <a:latin typeface="Tahoma" pitchFamily="34" charset="0"/>
                    <a:cs typeface="Tahoma" pitchFamily="34" charset="0"/>
                  </a:rPr>
                  <a:t> and </a:t>
                </a:r>
                <a:r>
                  <a:rPr lang="fi-FI" altLang="fi-FI" sz="1000" dirty="0" err="1" smtClean="0">
                    <a:latin typeface="Tahoma" pitchFamily="34" charset="0"/>
                    <a:cs typeface="Tahoma" pitchFamily="34" charset="0"/>
                  </a:rPr>
                  <a:t>Starting</a:t>
                </a:r>
                <a:r>
                  <a:rPr lang="fi-FI" altLang="fi-FI" sz="1000" dirty="0" smtClean="0">
                    <a:latin typeface="Tahoma" pitchFamily="34" charset="0"/>
                    <a:cs typeface="Tahoma" pitchFamily="34" charset="0"/>
                  </a:rPr>
                  <a:t> a Business</a:t>
                </a:r>
                <a:endParaRPr lang="fi-FI" altLang="fi-FI" sz="1000" dirty="0">
                  <a:latin typeface="Tahoma" pitchFamily="34" charset="0"/>
                  <a:cs typeface="Tahoma" pitchFamily="34" charset="0"/>
                </a:endParaRPr>
              </a:p>
            </p:txBody>
          </p:sp>
        </p:grpSp>
      </p:grpSp>
      <p:grpSp>
        <p:nvGrpSpPr>
          <p:cNvPr id="34821" name="Ryhmä 73"/>
          <p:cNvGrpSpPr>
            <a:grpSpLocks/>
          </p:cNvGrpSpPr>
          <p:nvPr/>
        </p:nvGrpSpPr>
        <p:grpSpPr bwMode="auto">
          <a:xfrm>
            <a:off x="277813" y="2602347"/>
            <a:ext cx="8543925" cy="1393613"/>
            <a:chOff x="181365" y="3691301"/>
            <a:chExt cx="6408712" cy="1569246"/>
          </a:xfrm>
        </p:grpSpPr>
        <p:grpSp>
          <p:nvGrpSpPr>
            <p:cNvPr id="34855" name="Ryhmä 7"/>
            <p:cNvGrpSpPr>
              <a:grpSpLocks/>
            </p:cNvGrpSpPr>
            <p:nvPr/>
          </p:nvGrpSpPr>
          <p:grpSpPr bwMode="auto">
            <a:xfrm>
              <a:off x="181365" y="3691301"/>
              <a:ext cx="1775115" cy="1536593"/>
              <a:chOff x="418197" y="4209232"/>
              <a:chExt cx="1775115" cy="1368152"/>
            </a:xfrm>
          </p:grpSpPr>
          <p:sp>
            <p:nvSpPr>
              <p:cNvPr id="32" name="Saman puolen kulmista pyöristetty suorakulmio 31"/>
              <p:cNvSpPr/>
              <p:nvPr/>
            </p:nvSpPr>
            <p:spPr>
              <a:xfrm rot="16200000">
                <a:off x="564268" y="4081022"/>
                <a:ext cx="1368979" cy="1625399"/>
              </a:xfrm>
              <a:prstGeom prst="round2SameRect">
                <a:avLst>
                  <a:gd name="adj1" fmla="val 10318"/>
                  <a:gd name="adj2" fmla="val 0"/>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grpSp>
            <p:nvGrpSpPr>
              <p:cNvPr id="34858" name="Ryhmä 32"/>
              <p:cNvGrpSpPr>
                <a:grpSpLocks/>
              </p:cNvGrpSpPr>
              <p:nvPr/>
            </p:nvGrpSpPr>
            <p:grpSpPr bwMode="auto">
              <a:xfrm>
                <a:off x="418197" y="4236274"/>
                <a:ext cx="1775115" cy="822115"/>
                <a:chOff x="512076" y="5873872"/>
                <a:chExt cx="1775115" cy="822115"/>
              </a:xfrm>
            </p:grpSpPr>
            <p:sp>
              <p:nvSpPr>
                <p:cNvPr id="34859" name="TextBox 1"/>
                <p:cNvSpPr txBox="1">
                  <a:spLocks noChangeArrowheads="1"/>
                </p:cNvSpPr>
                <p:nvPr/>
              </p:nvSpPr>
              <p:spPr bwMode="auto">
                <a:xfrm>
                  <a:off x="919039" y="5913023"/>
                  <a:ext cx="1368152" cy="602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i-FI" altLang="fi-FI" sz="900" b="1" dirty="0">
                    <a:latin typeface="Tahoma" pitchFamily="34" charset="0"/>
                    <a:cs typeface="Tahoma" pitchFamily="34" charset="0"/>
                  </a:endParaRPr>
                </a:p>
                <a:p>
                  <a:pPr eaLnBrk="1" hangingPunct="1">
                    <a:spcBef>
                      <a:spcPct val="0"/>
                    </a:spcBef>
                    <a:buFontTx/>
                    <a:buNone/>
                  </a:pPr>
                  <a:r>
                    <a:rPr lang="fi-FI" altLang="fi-FI" sz="900" b="1" dirty="0" err="1" smtClean="0">
                      <a:latin typeface="Tahoma" pitchFamily="34" charset="0"/>
                      <a:cs typeface="Tahoma" pitchFamily="34" charset="0"/>
                    </a:rPr>
                    <a:t>Deepening</a:t>
                  </a:r>
                  <a:r>
                    <a:rPr lang="fi-FI" altLang="fi-FI" sz="900" b="1" dirty="0" smtClean="0">
                      <a:latin typeface="Tahoma" pitchFamily="34" charset="0"/>
                      <a:cs typeface="Tahoma" pitchFamily="34" charset="0"/>
                    </a:rPr>
                    <a:t>  </a:t>
                  </a:r>
                  <a:r>
                    <a:rPr lang="fi-FI" altLang="fi-FI" sz="900" b="1" dirty="0" err="1" smtClean="0">
                      <a:latin typeface="Tahoma" pitchFamily="34" charset="0"/>
                      <a:cs typeface="Tahoma" pitchFamily="34" charset="0"/>
                    </a:rPr>
                    <a:t>Expertise</a:t>
                  </a:r>
                  <a:r>
                    <a:rPr lang="fi-FI" altLang="fi-FI" sz="900" b="1" dirty="0" smtClean="0">
                      <a:latin typeface="Tahoma" pitchFamily="34" charset="0"/>
                      <a:cs typeface="Tahoma" pitchFamily="34" charset="0"/>
                    </a:rPr>
                    <a:t> </a:t>
                  </a:r>
                </a:p>
                <a:p>
                  <a:pPr eaLnBrk="1" hangingPunct="1">
                    <a:spcBef>
                      <a:spcPct val="0"/>
                    </a:spcBef>
                    <a:buFontTx/>
                    <a:buNone/>
                  </a:pPr>
                  <a:r>
                    <a:rPr lang="fi-FI" altLang="fi-FI" sz="900" b="1" dirty="0" smtClean="0">
                      <a:latin typeface="Tahoma" pitchFamily="34" charset="0"/>
                      <a:cs typeface="Tahoma" pitchFamily="34" charset="0"/>
                    </a:rPr>
                    <a:t>60cr</a:t>
                  </a:r>
                  <a:endParaRPr lang="fi-FI" altLang="fi-FI" sz="900" b="1" dirty="0">
                    <a:latin typeface="Tahoma" pitchFamily="34" charset="0"/>
                    <a:cs typeface="Tahoma" pitchFamily="34" charset="0"/>
                  </a:endParaRPr>
                </a:p>
              </p:txBody>
            </p:sp>
            <p:sp>
              <p:nvSpPr>
                <p:cNvPr id="34860" name="Suorakulmio 41"/>
                <p:cNvSpPr>
                  <a:spLocks noChangeArrowheads="1"/>
                </p:cNvSpPr>
                <p:nvPr/>
              </p:nvSpPr>
              <p:spPr bwMode="auto">
                <a:xfrm>
                  <a:off x="512076" y="5873872"/>
                  <a:ext cx="377748" cy="822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3900" b="1" dirty="0">
                      <a:latin typeface="Tahoma" pitchFamily="34" charset="0"/>
                      <a:cs typeface="Tahoma" pitchFamily="34" charset="0"/>
                    </a:rPr>
                    <a:t>3</a:t>
                  </a:r>
                  <a:endParaRPr lang="fi-FI" altLang="fi-FI" sz="3900" b="1" dirty="0">
                    <a:latin typeface="Times New Roman" pitchFamily="18" charset="0"/>
                  </a:endParaRPr>
                </a:p>
              </p:txBody>
            </p:sp>
          </p:grpSp>
        </p:grpSp>
        <p:sp>
          <p:nvSpPr>
            <p:cNvPr id="34" name="Saman puolen kulmista pyöristetty suorakulmio 33"/>
            <p:cNvSpPr/>
            <p:nvPr/>
          </p:nvSpPr>
          <p:spPr>
            <a:xfrm rot="5400000">
              <a:off x="3473850" y="2144320"/>
              <a:ext cx="1539638" cy="469281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grpSp>
      <p:grpSp>
        <p:nvGrpSpPr>
          <p:cNvPr id="34822" name="Ryhmä 76"/>
          <p:cNvGrpSpPr>
            <a:grpSpLocks/>
          </p:cNvGrpSpPr>
          <p:nvPr/>
        </p:nvGrpSpPr>
        <p:grpSpPr bwMode="auto">
          <a:xfrm>
            <a:off x="241300" y="4111625"/>
            <a:ext cx="8545513" cy="1393157"/>
            <a:chOff x="181365" y="5532476"/>
            <a:chExt cx="6408711" cy="1576053"/>
          </a:xfrm>
        </p:grpSpPr>
        <p:grpSp>
          <p:nvGrpSpPr>
            <p:cNvPr id="34849" name="Ryhmä 4"/>
            <p:cNvGrpSpPr>
              <a:grpSpLocks/>
            </p:cNvGrpSpPr>
            <p:nvPr/>
          </p:nvGrpSpPr>
          <p:grpSpPr bwMode="auto">
            <a:xfrm>
              <a:off x="181365" y="5532476"/>
              <a:ext cx="1644145" cy="1576053"/>
              <a:chOff x="417273" y="5777549"/>
              <a:chExt cx="1644145" cy="1386738"/>
            </a:xfrm>
          </p:grpSpPr>
          <p:sp>
            <p:nvSpPr>
              <p:cNvPr id="18" name="Saman puolen kulmista pyöristetty suorakulmio 17"/>
              <p:cNvSpPr/>
              <p:nvPr/>
            </p:nvSpPr>
            <p:spPr>
              <a:xfrm rot="16200000">
                <a:off x="564225" y="5667094"/>
                <a:ext cx="1368099" cy="1626287"/>
              </a:xfrm>
              <a:prstGeom prst="round2SameRect">
                <a:avLst>
                  <a:gd name="adj1" fmla="val 10318"/>
                  <a:gd name="adj2" fmla="val 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grpSp>
            <p:nvGrpSpPr>
              <p:cNvPr id="34852" name="Ryhmä 18"/>
              <p:cNvGrpSpPr>
                <a:grpSpLocks/>
              </p:cNvGrpSpPr>
              <p:nvPr/>
            </p:nvGrpSpPr>
            <p:grpSpPr bwMode="auto">
              <a:xfrm>
                <a:off x="417273" y="5777549"/>
                <a:ext cx="1642955" cy="812420"/>
                <a:chOff x="512076" y="5921566"/>
                <a:chExt cx="1642955" cy="812420"/>
              </a:xfrm>
            </p:grpSpPr>
            <p:sp>
              <p:nvSpPr>
                <p:cNvPr id="34853" name="TextBox 1"/>
                <p:cNvSpPr txBox="1">
                  <a:spLocks noChangeArrowheads="1"/>
                </p:cNvSpPr>
                <p:nvPr/>
              </p:nvSpPr>
              <p:spPr bwMode="auto">
                <a:xfrm>
                  <a:off x="919040" y="6068029"/>
                  <a:ext cx="1235991" cy="433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900" b="1" dirty="0" err="1" smtClean="0">
                      <a:solidFill>
                        <a:schemeClr val="bg1"/>
                      </a:solidFill>
                      <a:latin typeface="Tahoma" pitchFamily="34" charset="0"/>
                      <a:cs typeface="Tahoma" pitchFamily="34" charset="0"/>
                    </a:rPr>
                    <a:t>Developing</a:t>
                  </a:r>
                  <a:r>
                    <a:rPr lang="fi-FI" altLang="fi-FI" sz="900" b="1" dirty="0" smtClean="0">
                      <a:solidFill>
                        <a:schemeClr val="bg1"/>
                      </a:solidFill>
                      <a:latin typeface="Tahoma" pitchFamily="34" charset="0"/>
                      <a:cs typeface="Tahoma" pitchFamily="34" charset="0"/>
                    </a:rPr>
                    <a:t> </a:t>
                  </a:r>
                  <a:r>
                    <a:rPr lang="fi-FI" altLang="fi-FI" sz="900" b="1" dirty="0" err="1" smtClean="0">
                      <a:solidFill>
                        <a:schemeClr val="bg1"/>
                      </a:solidFill>
                      <a:latin typeface="Tahoma" pitchFamily="34" charset="0"/>
                      <a:cs typeface="Tahoma" pitchFamily="34" charset="0"/>
                    </a:rPr>
                    <a:t>Expertise</a:t>
                  </a:r>
                  <a:endParaRPr lang="fi-FI" altLang="fi-FI" sz="900" b="1" dirty="0">
                    <a:solidFill>
                      <a:schemeClr val="bg1"/>
                    </a:solidFill>
                    <a:latin typeface="Tahoma" pitchFamily="34" charset="0"/>
                    <a:cs typeface="Tahoma" pitchFamily="34" charset="0"/>
                  </a:endParaRPr>
                </a:p>
                <a:p>
                  <a:pPr eaLnBrk="1" hangingPunct="1">
                    <a:spcBef>
                      <a:spcPct val="0"/>
                    </a:spcBef>
                    <a:buFontTx/>
                    <a:buNone/>
                  </a:pPr>
                  <a:r>
                    <a:rPr lang="fi-FI" altLang="fi-FI" sz="900" b="1" dirty="0">
                      <a:solidFill>
                        <a:schemeClr val="bg1"/>
                      </a:solidFill>
                      <a:latin typeface="Tahoma" pitchFamily="34" charset="0"/>
                      <a:cs typeface="Tahoma" pitchFamily="34" charset="0"/>
                    </a:rPr>
                    <a:t>60 </a:t>
                  </a:r>
                  <a:r>
                    <a:rPr lang="fi-FI" altLang="fi-FI" sz="900" b="1" dirty="0" err="1" smtClean="0">
                      <a:solidFill>
                        <a:schemeClr val="bg1"/>
                      </a:solidFill>
                      <a:latin typeface="Tahoma" pitchFamily="34" charset="0"/>
                      <a:cs typeface="Tahoma" pitchFamily="34" charset="0"/>
                    </a:rPr>
                    <a:t>cr</a:t>
                  </a:r>
                  <a:endParaRPr lang="fi-FI" altLang="fi-FI" sz="900" b="1" dirty="0">
                    <a:solidFill>
                      <a:schemeClr val="bg1"/>
                    </a:solidFill>
                    <a:latin typeface="Tahoma" pitchFamily="34" charset="0"/>
                    <a:cs typeface="Tahoma" pitchFamily="34" charset="0"/>
                  </a:endParaRPr>
                </a:p>
              </p:txBody>
            </p:sp>
            <p:sp>
              <p:nvSpPr>
                <p:cNvPr id="34854" name="Suorakulmio 20"/>
                <p:cNvSpPr>
                  <a:spLocks noChangeArrowheads="1"/>
                </p:cNvSpPr>
                <p:nvPr/>
              </p:nvSpPr>
              <p:spPr bwMode="auto">
                <a:xfrm>
                  <a:off x="512076" y="5921566"/>
                  <a:ext cx="377748" cy="812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3900" b="1">
                      <a:solidFill>
                        <a:schemeClr val="bg1"/>
                      </a:solidFill>
                      <a:latin typeface="Tahoma" pitchFamily="34" charset="0"/>
                      <a:cs typeface="Tahoma" pitchFamily="34" charset="0"/>
                    </a:rPr>
                    <a:t>2</a:t>
                  </a:r>
                  <a:endParaRPr lang="fi-FI" altLang="fi-FI" sz="3900" b="1">
                    <a:solidFill>
                      <a:schemeClr val="bg1"/>
                    </a:solidFill>
                    <a:latin typeface="Times New Roman" pitchFamily="18" charset="0"/>
                  </a:endParaRPr>
                </a:p>
              </p:txBody>
            </p:sp>
          </p:grpSp>
        </p:grpSp>
        <p:sp>
          <p:nvSpPr>
            <p:cNvPr id="22" name="Saman puolen kulmista pyöristetty suorakulmio 21"/>
            <p:cNvSpPr/>
            <p:nvPr/>
          </p:nvSpPr>
          <p:spPr>
            <a:xfrm rot="5400000">
              <a:off x="3465015" y="3983468"/>
              <a:ext cx="1556989" cy="4693133"/>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grpSp>
      <p:sp>
        <p:nvSpPr>
          <p:cNvPr id="81" name="Nuoli oikealle 80"/>
          <p:cNvSpPr/>
          <p:nvPr/>
        </p:nvSpPr>
        <p:spPr>
          <a:xfrm rot="16200000">
            <a:off x="3342674" y="3186154"/>
            <a:ext cx="4384593" cy="485775"/>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8669" tIns="44335" rIns="88669" bIns="44335" anchor="ctr"/>
          <a:lstStyle/>
          <a:p>
            <a:pPr algn="ctr">
              <a:defRPr/>
            </a:pPr>
            <a:endParaRPr lang="fi-FI"/>
          </a:p>
        </p:txBody>
      </p:sp>
      <p:sp>
        <p:nvSpPr>
          <p:cNvPr id="34831" name="Tekstiruutu 64"/>
          <p:cNvSpPr>
            <a:spLocks noChangeArrowheads="1"/>
          </p:cNvSpPr>
          <p:nvPr/>
        </p:nvSpPr>
        <p:spPr bwMode="auto">
          <a:xfrm>
            <a:off x="2632074" y="4335463"/>
            <a:ext cx="5972373" cy="269320"/>
          </a:xfrm>
          <a:prstGeom prst="roundRect">
            <a:avLst>
              <a:gd name="adj" fmla="val 16667"/>
            </a:avLst>
          </a:prstGeom>
          <a:solidFill>
            <a:schemeClr val="bg1"/>
          </a:solidFill>
          <a:ln w="9525">
            <a:solidFill>
              <a:srgbClr val="F58220"/>
            </a:solidFill>
            <a:round/>
            <a:headEnd/>
            <a:tailEnd/>
          </a:ln>
        </p:spPr>
        <p:txBody>
          <a:bodyPr wrap="square" lIns="88669" tIns="44335" rIns="88669" bIns="44335">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i-FI" altLang="fi-FI" sz="1000" dirty="0" smtClean="0">
                <a:latin typeface="Tahoma" pitchFamily="34" charset="0"/>
                <a:cs typeface="Tahoma" pitchFamily="34" charset="0"/>
              </a:rPr>
              <a:t>Essentials of </a:t>
            </a:r>
            <a:r>
              <a:rPr lang="fi-FI" altLang="fi-FI" sz="1000" dirty="0" err="1" smtClean="0">
                <a:latin typeface="Tahoma" pitchFamily="34" charset="0"/>
                <a:cs typeface="Tahoma" pitchFamily="34" charset="0"/>
              </a:rPr>
              <a:t>Internationalisation</a:t>
            </a:r>
            <a:endParaRPr lang="fi-FI" altLang="fi-FI" sz="1000" dirty="0">
              <a:latin typeface="Tahoma" pitchFamily="34" charset="0"/>
              <a:cs typeface="Tahoma" pitchFamily="34" charset="0"/>
            </a:endParaRPr>
          </a:p>
        </p:txBody>
      </p:sp>
      <p:sp>
        <p:nvSpPr>
          <p:cNvPr id="34832" name="Tekstiruutu 64"/>
          <p:cNvSpPr>
            <a:spLocks noChangeArrowheads="1"/>
          </p:cNvSpPr>
          <p:nvPr/>
        </p:nvSpPr>
        <p:spPr bwMode="auto">
          <a:xfrm>
            <a:off x="2639363" y="4673466"/>
            <a:ext cx="5989640" cy="780099"/>
          </a:xfrm>
          <a:prstGeom prst="roundRect">
            <a:avLst>
              <a:gd name="adj" fmla="val 16667"/>
            </a:avLst>
          </a:prstGeom>
          <a:solidFill>
            <a:schemeClr val="bg1"/>
          </a:solidFill>
          <a:ln w="9525">
            <a:solidFill>
              <a:srgbClr val="F58220"/>
            </a:solidFill>
            <a:round/>
            <a:headEnd/>
            <a:tailEnd/>
          </a:ln>
        </p:spPr>
        <p:txBody>
          <a:bodyPr wrap="square" lIns="88669" tIns="44335" rIns="88669" bIns="44335">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i-FI" altLang="fi-FI" sz="1000" dirty="0" err="1" smtClean="0">
                <a:latin typeface="Tahoma" pitchFamily="34" charset="0"/>
                <a:cs typeface="Tahoma" pitchFamily="34" charset="0"/>
              </a:rPr>
              <a:t>Research</a:t>
            </a:r>
            <a:r>
              <a:rPr lang="fi-FI" altLang="fi-FI" sz="1000" dirty="0" smtClean="0">
                <a:latin typeface="Tahoma" pitchFamily="34" charset="0"/>
                <a:cs typeface="Tahoma" pitchFamily="34" charset="0"/>
              </a:rPr>
              <a:t> and </a:t>
            </a:r>
            <a:r>
              <a:rPr lang="fi-FI" altLang="fi-FI" sz="1000" dirty="0" err="1" smtClean="0">
                <a:latin typeface="Tahoma" pitchFamily="34" charset="0"/>
                <a:cs typeface="Tahoma" pitchFamily="34" charset="0"/>
              </a:rPr>
              <a:t>Development</a:t>
            </a:r>
            <a:r>
              <a:rPr lang="fi-FI" altLang="fi-FI" sz="1000" dirty="0" smtClean="0">
                <a:latin typeface="Tahoma" pitchFamily="34" charset="0"/>
                <a:cs typeface="Tahoma" pitchFamily="34" charset="0"/>
              </a:rPr>
              <a:t> </a:t>
            </a:r>
            <a:r>
              <a:rPr lang="fi-FI" altLang="fi-FI" sz="1000" dirty="0" err="1">
                <a:latin typeface="Tahoma" pitchFamily="34" charset="0"/>
                <a:cs typeface="Tahoma" pitchFamily="34" charset="0"/>
              </a:rPr>
              <a:t>S</a:t>
            </a:r>
            <a:r>
              <a:rPr lang="fi-FI" altLang="fi-FI" sz="1000" dirty="0" err="1" smtClean="0">
                <a:latin typeface="Tahoma" pitchFamily="34" charset="0"/>
                <a:cs typeface="Tahoma" pitchFamily="34" charset="0"/>
              </a:rPr>
              <a:t>kills</a:t>
            </a:r>
            <a:r>
              <a:rPr lang="fi-FI" altLang="fi-FI" sz="1000" dirty="0" smtClean="0">
                <a:latin typeface="Tahoma" pitchFamily="34" charset="0"/>
                <a:cs typeface="Tahoma" pitchFamily="34" charset="0"/>
              </a:rPr>
              <a:t> </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smtClean="0">
                <a:latin typeface="Tahoma" pitchFamily="34" charset="0"/>
                <a:cs typeface="Tahoma" pitchFamily="34" charset="0"/>
              </a:rPr>
              <a:t>Project </a:t>
            </a:r>
            <a:r>
              <a:rPr lang="fi-FI" altLang="fi-FI" sz="1000" dirty="0" err="1">
                <a:latin typeface="Tahoma" pitchFamily="34" charset="0"/>
                <a:cs typeface="Tahoma" pitchFamily="34" charset="0"/>
              </a:rPr>
              <a:t>S</a:t>
            </a:r>
            <a:r>
              <a:rPr lang="fi-FI" altLang="fi-FI" sz="1000" dirty="0" err="1" smtClean="0">
                <a:latin typeface="Tahoma" pitchFamily="34" charset="0"/>
                <a:cs typeface="Tahoma" pitchFamily="34" charset="0"/>
              </a:rPr>
              <a:t>kills</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err="1" smtClean="0">
                <a:latin typeface="Tahoma" pitchFamily="34" charset="0"/>
                <a:cs typeface="Tahoma" pitchFamily="34" charset="0"/>
              </a:rPr>
              <a:t>Communication</a:t>
            </a:r>
            <a:r>
              <a:rPr lang="fi-FI" altLang="fi-FI" sz="1000" dirty="0" smtClean="0">
                <a:latin typeface="Tahoma" pitchFamily="34" charset="0"/>
                <a:cs typeface="Tahoma" pitchFamily="34" charset="0"/>
              </a:rPr>
              <a:t> and </a:t>
            </a:r>
            <a:r>
              <a:rPr lang="fi-FI" altLang="fi-FI" sz="1000" dirty="0" err="1">
                <a:latin typeface="Tahoma" pitchFamily="34" charset="0"/>
                <a:cs typeface="Tahoma" pitchFamily="34" charset="0"/>
              </a:rPr>
              <a:t>I</a:t>
            </a:r>
            <a:r>
              <a:rPr lang="fi-FI" altLang="fi-FI" sz="1000" dirty="0" err="1" smtClean="0">
                <a:latin typeface="Tahoma" pitchFamily="34" charset="0"/>
                <a:cs typeface="Tahoma" pitchFamily="34" charset="0"/>
              </a:rPr>
              <a:t>nteraction</a:t>
            </a:r>
            <a:r>
              <a:rPr lang="fi-FI" altLang="fi-FI" sz="1000" dirty="0" smtClean="0">
                <a:latin typeface="Tahoma" pitchFamily="34" charset="0"/>
                <a:cs typeface="Tahoma" pitchFamily="34" charset="0"/>
              </a:rPr>
              <a:t> </a:t>
            </a:r>
            <a:r>
              <a:rPr lang="fi-FI" altLang="fi-FI" sz="1000" dirty="0" err="1">
                <a:latin typeface="Tahoma" pitchFamily="34" charset="0"/>
                <a:cs typeface="Tahoma" pitchFamily="34" charset="0"/>
              </a:rPr>
              <a:t>S</a:t>
            </a:r>
            <a:r>
              <a:rPr lang="fi-FI" altLang="fi-FI" sz="1000" dirty="0" err="1" smtClean="0">
                <a:latin typeface="Tahoma" pitchFamily="34" charset="0"/>
                <a:cs typeface="Tahoma" pitchFamily="34" charset="0"/>
              </a:rPr>
              <a:t>kills</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err="1" smtClean="0">
                <a:latin typeface="Tahoma" pitchFamily="34" charset="0"/>
                <a:cs typeface="Tahoma" pitchFamily="34" charset="0"/>
              </a:rPr>
              <a:t>Studies</a:t>
            </a:r>
            <a:r>
              <a:rPr lang="fi-FI" altLang="fi-FI" sz="1000" dirty="0" smtClean="0">
                <a:latin typeface="Tahoma" pitchFamily="34" charset="0"/>
                <a:cs typeface="Tahoma" pitchFamily="34" charset="0"/>
              </a:rPr>
              <a:t> </a:t>
            </a:r>
            <a:r>
              <a:rPr lang="fi-FI" altLang="fi-FI" sz="1000" dirty="0" err="1" smtClean="0">
                <a:latin typeface="Tahoma" pitchFamily="34" charset="0"/>
                <a:cs typeface="Tahoma" pitchFamily="34" charset="0"/>
              </a:rPr>
              <a:t>developing</a:t>
            </a:r>
            <a:r>
              <a:rPr lang="fi-FI" altLang="fi-FI" sz="1000" dirty="0" smtClean="0">
                <a:latin typeface="Tahoma" pitchFamily="34" charset="0"/>
                <a:cs typeface="Tahoma" pitchFamily="34" charset="0"/>
              </a:rPr>
              <a:t> the </a:t>
            </a:r>
            <a:r>
              <a:rPr lang="fi-FI" altLang="fi-FI" sz="1000" dirty="0" err="1" smtClean="0">
                <a:latin typeface="Tahoma" pitchFamily="34" charset="0"/>
                <a:cs typeface="Tahoma" pitchFamily="34" charset="0"/>
              </a:rPr>
              <a:t>skills</a:t>
            </a:r>
            <a:r>
              <a:rPr lang="fi-FI" altLang="fi-FI" sz="1000" dirty="0" smtClean="0">
                <a:latin typeface="Tahoma" pitchFamily="34" charset="0"/>
                <a:cs typeface="Tahoma" pitchFamily="34" charset="0"/>
              </a:rPr>
              <a:t> of an International Trade </a:t>
            </a:r>
            <a:r>
              <a:rPr lang="fi-FI" altLang="fi-FI" sz="1000" dirty="0" err="1" smtClean="0">
                <a:latin typeface="Tahoma" pitchFamily="34" charset="0"/>
                <a:cs typeface="Tahoma" pitchFamily="34" charset="0"/>
              </a:rPr>
              <a:t>Expert</a:t>
            </a:r>
            <a:r>
              <a:rPr lang="fi-FI" altLang="fi-FI" sz="1000" dirty="0" smtClean="0">
                <a:latin typeface="Tahoma" pitchFamily="34" charset="0"/>
                <a:cs typeface="Tahoma" pitchFamily="34" charset="0"/>
              </a:rPr>
              <a:t> </a:t>
            </a:r>
            <a:endParaRPr lang="fi-FI" altLang="fi-FI" sz="1000" dirty="0">
              <a:latin typeface="Tahoma" pitchFamily="34" charset="0"/>
              <a:cs typeface="Tahoma" pitchFamily="34" charset="0"/>
            </a:endParaRPr>
          </a:p>
        </p:txBody>
      </p:sp>
      <p:sp>
        <p:nvSpPr>
          <p:cNvPr id="34837" name="Tekstiruutu 64"/>
          <p:cNvSpPr>
            <a:spLocks noChangeArrowheads="1"/>
          </p:cNvSpPr>
          <p:nvPr/>
        </p:nvSpPr>
        <p:spPr bwMode="auto">
          <a:xfrm>
            <a:off x="2665413" y="2878572"/>
            <a:ext cx="5956300" cy="269320"/>
          </a:xfrm>
          <a:prstGeom prst="roundRect">
            <a:avLst>
              <a:gd name="adj" fmla="val 16667"/>
            </a:avLst>
          </a:prstGeom>
          <a:solidFill>
            <a:schemeClr val="bg1"/>
          </a:solidFill>
          <a:ln w="9525">
            <a:solidFill>
              <a:srgbClr val="B41E8E"/>
            </a:solidFill>
            <a:round/>
            <a:headEnd/>
            <a:tailEnd/>
          </a:ln>
        </p:spPr>
        <p:txBody>
          <a:bodyPr wrap="square" lIns="88669" tIns="44335" rIns="88669" bIns="44335">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i-FI" altLang="fi-FI" sz="1000" dirty="0" err="1" smtClean="0">
                <a:latin typeface="Tahoma" pitchFamily="34" charset="0"/>
                <a:cs typeface="Tahoma" pitchFamily="34" charset="0"/>
              </a:rPr>
              <a:t>Managing</a:t>
            </a:r>
            <a:r>
              <a:rPr lang="fi-FI" altLang="fi-FI" sz="1000" dirty="0" smtClean="0">
                <a:latin typeface="Tahoma" pitchFamily="34" charset="0"/>
                <a:cs typeface="Tahoma" pitchFamily="34" charset="0"/>
              </a:rPr>
              <a:t> </a:t>
            </a:r>
            <a:r>
              <a:rPr lang="fi-FI" altLang="fi-FI" sz="1000" dirty="0" err="1" smtClean="0">
                <a:latin typeface="Tahoma" pitchFamily="34" charset="0"/>
                <a:cs typeface="Tahoma" pitchFamily="34" charset="0"/>
              </a:rPr>
              <a:t>Internationalisation</a:t>
            </a:r>
            <a:r>
              <a:rPr lang="fi-FI" altLang="fi-FI" sz="1000" dirty="0" smtClean="0">
                <a:latin typeface="Tahoma" pitchFamily="34" charset="0"/>
                <a:cs typeface="Tahoma" pitchFamily="34" charset="0"/>
              </a:rPr>
              <a:t> </a:t>
            </a:r>
            <a:endParaRPr lang="fi-FI" altLang="fi-FI" sz="1000" dirty="0">
              <a:latin typeface="Tahoma" pitchFamily="34" charset="0"/>
              <a:cs typeface="Tahoma" pitchFamily="34" charset="0"/>
            </a:endParaRPr>
          </a:p>
        </p:txBody>
      </p:sp>
      <p:sp>
        <p:nvSpPr>
          <p:cNvPr id="34838" name="Tekstiruutu 64"/>
          <p:cNvSpPr>
            <a:spLocks noChangeArrowheads="1"/>
          </p:cNvSpPr>
          <p:nvPr/>
        </p:nvSpPr>
        <p:spPr bwMode="auto">
          <a:xfrm>
            <a:off x="2693987" y="3186738"/>
            <a:ext cx="5927725" cy="781050"/>
          </a:xfrm>
          <a:prstGeom prst="roundRect">
            <a:avLst>
              <a:gd name="adj" fmla="val 16667"/>
            </a:avLst>
          </a:prstGeom>
          <a:solidFill>
            <a:schemeClr val="bg1"/>
          </a:solidFill>
          <a:ln w="9525">
            <a:solidFill>
              <a:srgbClr val="B41E8E"/>
            </a:solidFill>
            <a:round/>
            <a:headEnd/>
            <a:tailEnd/>
          </a:ln>
        </p:spPr>
        <p:txBody>
          <a:bodyPr lIns="88669" tIns="44335" rIns="88669" bIns="44335">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i-FI" altLang="fi-FI" sz="1000" dirty="0" err="1" smtClean="0">
                <a:latin typeface="Tahoma" pitchFamily="34" charset="0"/>
                <a:cs typeface="Tahoma" pitchFamily="34" charset="0"/>
              </a:rPr>
              <a:t>Teamwork</a:t>
            </a:r>
            <a:r>
              <a:rPr lang="fi-FI" altLang="fi-FI" sz="1000" dirty="0" smtClean="0">
                <a:latin typeface="Tahoma" pitchFamily="34" charset="0"/>
                <a:cs typeface="Tahoma" pitchFamily="34" charset="0"/>
              </a:rPr>
              <a:t> and </a:t>
            </a:r>
            <a:r>
              <a:rPr lang="fi-FI" altLang="fi-FI" sz="1000" dirty="0" err="1">
                <a:latin typeface="Tahoma" pitchFamily="34" charset="0"/>
                <a:cs typeface="Tahoma" pitchFamily="34" charset="0"/>
              </a:rPr>
              <a:t>L</a:t>
            </a:r>
            <a:r>
              <a:rPr lang="fi-FI" altLang="fi-FI" sz="1000" dirty="0" err="1" smtClean="0">
                <a:latin typeface="Tahoma" pitchFamily="34" charset="0"/>
                <a:cs typeface="Tahoma" pitchFamily="34" charset="0"/>
              </a:rPr>
              <a:t>eadership</a:t>
            </a:r>
            <a:r>
              <a:rPr lang="fi-FI" altLang="fi-FI" sz="1000" dirty="0" smtClean="0">
                <a:latin typeface="Tahoma" pitchFamily="34" charset="0"/>
                <a:cs typeface="Tahoma" pitchFamily="34" charset="0"/>
              </a:rPr>
              <a:t> </a:t>
            </a:r>
            <a:r>
              <a:rPr lang="fi-FI" altLang="fi-FI" sz="1000" dirty="0" err="1">
                <a:latin typeface="Tahoma" pitchFamily="34" charset="0"/>
                <a:cs typeface="Tahoma" pitchFamily="34" charset="0"/>
              </a:rPr>
              <a:t>S</a:t>
            </a:r>
            <a:r>
              <a:rPr lang="fi-FI" altLang="fi-FI" sz="1000" dirty="0" err="1" smtClean="0">
                <a:latin typeface="Tahoma" pitchFamily="34" charset="0"/>
                <a:cs typeface="Tahoma" pitchFamily="34" charset="0"/>
              </a:rPr>
              <a:t>kills</a:t>
            </a:r>
            <a:r>
              <a:rPr lang="fi-FI" altLang="fi-FI" sz="1000" dirty="0">
                <a:latin typeface="Tahoma" pitchFamily="34" charset="0"/>
                <a:cs typeface="Tahoma" pitchFamily="34" charset="0"/>
              </a:rPr>
              <a:t/>
            </a:r>
            <a:br>
              <a:rPr lang="fi-FI" altLang="fi-FI" sz="1000" dirty="0">
                <a:latin typeface="Tahoma" pitchFamily="34" charset="0"/>
                <a:cs typeface="Tahoma" pitchFamily="34" charset="0"/>
              </a:rPr>
            </a:br>
            <a:r>
              <a:rPr lang="fi-FI" altLang="fi-FI" sz="1000" dirty="0" err="1" smtClean="0">
                <a:latin typeface="Tahoma" pitchFamily="34" charset="0"/>
                <a:cs typeface="Tahoma" pitchFamily="34" charset="0"/>
              </a:rPr>
              <a:t>Studies</a:t>
            </a:r>
            <a:r>
              <a:rPr lang="fi-FI" altLang="fi-FI" sz="1000" dirty="0" smtClean="0">
                <a:latin typeface="Tahoma" pitchFamily="34" charset="0"/>
                <a:cs typeface="Tahoma" pitchFamily="34" charset="0"/>
              </a:rPr>
              <a:t> </a:t>
            </a:r>
            <a:r>
              <a:rPr lang="fi-FI" altLang="fi-FI" sz="1000" dirty="0" err="1" smtClean="0">
                <a:latin typeface="Tahoma" pitchFamily="34" charset="0"/>
                <a:cs typeface="Tahoma" pitchFamily="34" charset="0"/>
              </a:rPr>
              <a:t>deepening</a:t>
            </a:r>
            <a:r>
              <a:rPr lang="fi-FI" altLang="fi-FI" sz="1000" dirty="0" smtClean="0">
                <a:latin typeface="Tahoma" pitchFamily="34" charset="0"/>
                <a:cs typeface="Tahoma" pitchFamily="34" charset="0"/>
              </a:rPr>
              <a:t> the </a:t>
            </a:r>
            <a:r>
              <a:rPr lang="fi-FI" altLang="fi-FI" sz="1000" dirty="0" err="1" smtClean="0">
                <a:latin typeface="Tahoma" pitchFamily="34" charset="0"/>
                <a:cs typeface="Tahoma" pitchFamily="34" charset="0"/>
              </a:rPr>
              <a:t>professional</a:t>
            </a:r>
            <a:r>
              <a:rPr lang="fi-FI" altLang="fi-FI" sz="1000" dirty="0" smtClean="0">
                <a:latin typeface="Tahoma" pitchFamily="34" charset="0"/>
                <a:cs typeface="Tahoma" pitchFamily="34" charset="0"/>
              </a:rPr>
              <a:t> </a:t>
            </a:r>
            <a:r>
              <a:rPr lang="fi-FI" altLang="fi-FI" sz="1000" dirty="0" err="1" smtClean="0">
                <a:latin typeface="Tahoma" pitchFamily="34" charset="0"/>
                <a:cs typeface="Tahoma" pitchFamily="34" charset="0"/>
              </a:rPr>
              <a:t>identity</a:t>
            </a:r>
            <a:r>
              <a:rPr lang="fi-FI" altLang="fi-FI" sz="1000" dirty="0" smtClean="0">
                <a:latin typeface="Tahoma" pitchFamily="34" charset="0"/>
                <a:cs typeface="Tahoma" pitchFamily="34" charset="0"/>
              </a:rPr>
              <a:t> of an International Trade </a:t>
            </a:r>
            <a:r>
              <a:rPr lang="fi-FI" altLang="fi-FI" sz="1000" dirty="0" err="1" smtClean="0">
                <a:latin typeface="Tahoma" pitchFamily="34" charset="0"/>
                <a:cs typeface="Tahoma" pitchFamily="34" charset="0"/>
              </a:rPr>
              <a:t>Expert</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err="1" smtClean="0">
                <a:latin typeface="Tahoma" pitchFamily="34" charset="0"/>
                <a:cs typeface="Tahoma" pitchFamily="34" charset="0"/>
              </a:rPr>
              <a:t>Thesis</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err="1" smtClean="0">
                <a:latin typeface="Tahoma" pitchFamily="34" charset="0"/>
                <a:cs typeface="Tahoma" pitchFamily="34" charset="0"/>
              </a:rPr>
              <a:t>Internship</a:t>
            </a:r>
            <a:endParaRPr lang="fi-FI" altLang="fi-FI" sz="1000" dirty="0">
              <a:latin typeface="Tahoma" pitchFamily="34" charset="0"/>
              <a:cs typeface="Tahoma" pitchFamily="34" charset="0"/>
            </a:endParaRPr>
          </a:p>
        </p:txBody>
      </p:sp>
      <p:sp>
        <p:nvSpPr>
          <p:cNvPr id="34842" name="Tekstiruutu 64"/>
          <p:cNvSpPr>
            <a:spLocks noChangeArrowheads="1"/>
          </p:cNvSpPr>
          <p:nvPr/>
        </p:nvSpPr>
        <p:spPr bwMode="auto">
          <a:xfrm>
            <a:off x="2604699" y="45879"/>
            <a:ext cx="5918398" cy="303372"/>
          </a:xfrm>
          <a:prstGeom prst="roundRect">
            <a:avLst>
              <a:gd name="adj" fmla="val 16667"/>
            </a:avLst>
          </a:prstGeom>
          <a:solidFill>
            <a:schemeClr val="bg1"/>
          </a:solidFill>
          <a:ln w="9525">
            <a:solidFill>
              <a:srgbClr val="EC008C"/>
            </a:solidFill>
            <a:round/>
            <a:headEnd/>
            <a:tailEnd/>
          </a:ln>
        </p:spPr>
        <p:txBody>
          <a:bodyPr wrap="square" lIns="88669" tIns="44335" rIns="88669" bIns="44335">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i-FI" altLang="fi-FI" sz="1200" b="1" dirty="0" smtClean="0">
                <a:latin typeface="Tahoma" pitchFamily="34" charset="0"/>
                <a:cs typeface="Tahoma" pitchFamily="34" charset="0"/>
              </a:rPr>
              <a:t>International Trade </a:t>
            </a:r>
            <a:r>
              <a:rPr lang="fi-FI" altLang="fi-FI" sz="1200" b="1" dirty="0" err="1" smtClean="0">
                <a:latin typeface="Tahoma" pitchFamily="34" charset="0"/>
                <a:cs typeface="Tahoma" pitchFamily="34" charset="0"/>
              </a:rPr>
              <a:t>Expert</a:t>
            </a:r>
            <a:endParaRPr lang="fi-FI" altLang="fi-FI" sz="1200" b="1" dirty="0">
              <a:latin typeface="Tahoma" pitchFamily="34" charset="0"/>
              <a:cs typeface="Tahoma" pitchFamily="34" charset="0"/>
            </a:endParaRPr>
          </a:p>
        </p:txBody>
      </p:sp>
      <p:sp>
        <p:nvSpPr>
          <p:cNvPr id="34843" name="Tekstiruutu 64"/>
          <p:cNvSpPr>
            <a:spLocks noChangeArrowheads="1"/>
          </p:cNvSpPr>
          <p:nvPr/>
        </p:nvSpPr>
        <p:spPr bwMode="auto">
          <a:xfrm>
            <a:off x="2757748" y="1716047"/>
            <a:ext cx="5927725" cy="609600"/>
          </a:xfrm>
          <a:prstGeom prst="roundRect">
            <a:avLst>
              <a:gd name="adj" fmla="val 16667"/>
            </a:avLst>
          </a:prstGeom>
          <a:solidFill>
            <a:schemeClr val="bg1"/>
          </a:solidFill>
          <a:ln w="9525">
            <a:solidFill>
              <a:srgbClr val="EC008C"/>
            </a:solidFill>
            <a:round/>
            <a:headEnd/>
            <a:tailEnd/>
          </a:ln>
        </p:spPr>
        <p:txBody>
          <a:bodyPr lIns="88669" tIns="44335" rIns="88669" bIns="44335">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fi-FI" altLang="fi-FI" sz="1000" dirty="0" err="1" smtClean="0">
                <a:latin typeface="Tahoma" pitchFamily="34" charset="0"/>
                <a:cs typeface="Tahoma" pitchFamily="34" charset="0"/>
              </a:rPr>
              <a:t>Thesis</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err="1" smtClean="0">
                <a:latin typeface="Tahoma" pitchFamily="34" charset="0"/>
                <a:cs typeface="Tahoma" pitchFamily="34" charset="0"/>
              </a:rPr>
              <a:t>Internship</a:t>
            </a:r>
            <a:endParaRPr lang="fi-FI" altLang="fi-FI" sz="1000" dirty="0">
              <a:latin typeface="Tahoma" pitchFamily="34" charset="0"/>
              <a:cs typeface="Tahoma" pitchFamily="34" charset="0"/>
            </a:endParaRPr>
          </a:p>
          <a:p>
            <a:pPr algn="ctr" eaLnBrk="1" hangingPunct="1">
              <a:spcBef>
                <a:spcPct val="0"/>
              </a:spcBef>
              <a:buFontTx/>
              <a:buNone/>
            </a:pPr>
            <a:r>
              <a:rPr lang="fi-FI" altLang="fi-FI" sz="1000" dirty="0" err="1" smtClean="0">
                <a:latin typeface="Tahoma" pitchFamily="34" charset="0"/>
                <a:cs typeface="Tahoma" pitchFamily="34" charset="0"/>
              </a:rPr>
              <a:t>Studies</a:t>
            </a:r>
            <a:r>
              <a:rPr lang="fi-FI" altLang="fi-FI" sz="1000" dirty="0" smtClean="0">
                <a:latin typeface="Tahoma" pitchFamily="34" charset="0"/>
                <a:cs typeface="Tahoma" pitchFamily="34" charset="0"/>
              </a:rPr>
              <a:t> </a:t>
            </a:r>
            <a:r>
              <a:rPr lang="fi-FI" altLang="fi-FI" sz="1000" dirty="0" err="1" smtClean="0">
                <a:latin typeface="Tahoma" pitchFamily="34" charset="0"/>
                <a:cs typeface="Tahoma" pitchFamily="34" charset="0"/>
              </a:rPr>
              <a:t>enforcing</a:t>
            </a:r>
            <a:r>
              <a:rPr lang="fi-FI" altLang="fi-FI" sz="1000" dirty="0" smtClean="0">
                <a:latin typeface="Tahoma" pitchFamily="34" charset="0"/>
                <a:cs typeface="Tahoma" pitchFamily="34" charset="0"/>
              </a:rPr>
              <a:t> the </a:t>
            </a:r>
            <a:r>
              <a:rPr lang="fi-FI" altLang="fi-FI" sz="1000" dirty="0" err="1" smtClean="0">
                <a:latin typeface="Tahoma" pitchFamily="34" charset="0"/>
                <a:cs typeface="Tahoma" pitchFamily="34" charset="0"/>
              </a:rPr>
              <a:t>skills</a:t>
            </a:r>
            <a:r>
              <a:rPr lang="fi-FI" altLang="fi-FI" sz="1000" dirty="0" smtClean="0">
                <a:latin typeface="Tahoma" pitchFamily="34" charset="0"/>
                <a:cs typeface="Tahoma" pitchFamily="34" charset="0"/>
              </a:rPr>
              <a:t> and </a:t>
            </a:r>
            <a:r>
              <a:rPr lang="fi-FI" altLang="fi-FI" sz="1000" dirty="0" err="1" smtClean="0">
                <a:latin typeface="Tahoma" pitchFamily="34" charset="0"/>
                <a:cs typeface="Tahoma" pitchFamily="34" charset="0"/>
              </a:rPr>
              <a:t>professional</a:t>
            </a:r>
            <a:r>
              <a:rPr lang="fi-FI" altLang="fi-FI" sz="1000" dirty="0" smtClean="0">
                <a:latin typeface="Tahoma" pitchFamily="34" charset="0"/>
                <a:cs typeface="Tahoma" pitchFamily="34" charset="0"/>
              </a:rPr>
              <a:t> </a:t>
            </a:r>
            <a:r>
              <a:rPr lang="fi-FI" altLang="fi-FI" sz="1000" dirty="0" err="1" smtClean="0">
                <a:latin typeface="Tahoma" pitchFamily="34" charset="0"/>
                <a:cs typeface="Tahoma" pitchFamily="34" charset="0"/>
              </a:rPr>
              <a:t>identity</a:t>
            </a:r>
            <a:r>
              <a:rPr lang="fi-FI" altLang="fi-FI" sz="1000" dirty="0" smtClean="0">
                <a:latin typeface="Tahoma" pitchFamily="34" charset="0"/>
                <a:cs typeface="Tahoma" pitchFamily="34" charset="0"/>
              </a:rPr>
              <a:t> of an ITE</a:t>
            </a:r>
            <a:endParaRPr lang="fi-FI" altLang="fi-FI" sz="1000" dirty="0">
              <a:latin typeface="Tahoma" pitchFamily="34" charset="0"/>
              <a:cs typeface="Tahoma" pitchFamily="34" charset="0"/>
            </a:endParaRPr>
          </a:p>
        </p:txBody>
      </p:sp>
      <p:sp>
        <p:nvSpPr>
          <p:cNvPr id="34845" name="Tekstiruutu 10"/>
          <p:cNvSpPr txBox="1">
            <a:spLocks noChangeArrowheads="1"/>
          </p:cNvSpPr>
          <p:nvPr/>
        </p:nvSpPr>
        <p:spPr bwMode="auto">
          <a:xfrm>
            <a:off x="2757748" y="1392237"/>
            <a:ext cx="31305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1200" b="1" dirty="0" err="1" smtClean="0">
                <a:latin typeface="Tahoma" pitchFamily="34" charset="0"/>
                <a:cs typeface="Tahoma" pitchFamily="34" charset="0"/>
              </a:rPr>
              <a:t>Innovative</a:t>
            </a:r>
            <a:r>
              <a:rPr lang="fi-FI" altLang="fi-FI" sz="1200" b="1" dirty="0" smtClean="0">
                <a:latin typeface="Tahoma" pitchFamily="34" charset="0"/>
                <a:cs typeface="Tahoma" pitchFamily="34" charset="0"/>
              </a:rPr>
              <a:t> Trade </a:t>
            </a:r>
            <a:r>
              <a:rPr lang="fi-FI" altLang="fi-FI" sz="1200" b="1" dirty="0" err="1" smtClean="0">
                <a:latin typeface="Tahoma" pitchFamily="34" charset="0"/>
                <a:cs typeface="Tahoma" pitchFamily="34" charset="0"/>
              </a:rPr>
              <a:t>Expertise</a:t>
            </a:r>
            <a:endParaRPr lang="fi-FI" altLang="fi-FI" sz="1200" b="1" dirty="0">
              <a:latin typeface="Tahoma" pitchFamily="34" charset="0"/>
              <a:cs typeface="Tahoma" pitchFamily="34" charset="0"/>
            </a:endParaRPr>
          </a:p>
        </p:txBody>
      </p:sp>
      <p:sp>
        <p:nvSpPr>
          <p:cNvPr id="34846" name="Tekstiruutu 10"/>
          <p:cNvSpPr txBox="1">
            <a:spLocks noChangeArrowheads="1"/>
          </p:cNvSpPr>
          <p:nvPr/>
        </p:nvSpPr>
        <p:spPr bwMode="auto">
          <a:xfrm>
            <a:off x="2660964" y="2602347"/>
            <a:ext cx="38274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1200" b="1" dirty="0" err="1" smtClean="0">
                <a:latin typeface="Tahoma" pitchFamily="34" charset="0"/>
                <a:cs typeface="Tahoma" pitchFamily="34" charset="0"/>
              </a:rPr>
              <a:t>Specialised</a:t>
            </a:r>
            <a:r>
              <a:rPr lang="fi-FI" altLang="fi-FI" sz="1200" b="1" dirty="0" smtClean="0">
                <a:latin typeface="Tahoma" pitchFamily="34" charset="0"/>
                <a:cs typeface="Tahoma" pitchFamily="34" charset="0"/>
              </a:rPr>
              <a:t> Business </a:t>
            </a:r>
            <a:r>
              <a:rPr lang="fi-FI" altLang="fi-FI" sz="1200" b="1" dirty="0" err="1" smtClean="0">
                <a:latin typeface="Tahoma" pitchFamily="34" charset="0"/>
                <a:cs typeface="Tahoma" pitchFamily="34" charset="0"/>
              </a:rPr>
              <a:t>Skills</a:t>
            </a:r>
            <a:endParaRPr lang="fi-FI" altLang="fi-FI" sz="1200" b="1" dirty="0">
              <a:latin typeface="Tahoma" pitchFamily="34" charset="0"/>
              <a:cs typeface="Tahoma" pitchFamily="34" charset="0"/>
            </a:endParaRPr>
          </a:p>
        </p:txBody>
      </p:sp>
      <p:sp>
        <p:nvSpPr>
          <p:cNvPr id="34847" name="Tekstiruutu 10"/>
          <p:cNvSpPr txBox="1">
            <a:spLocks noChangeArrowheads="1"/>
          </p:cNvSpPr>
          <p:nvPr/>
        </p:nvSpPr>
        <p:spPr bwMode="auto">
          <a:xfrm>
            <a:off x="2563813" y="4111625"/>
            <a:ext cx="46196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i-FI" altLang="fi-FI" sz="1200" b="1" dirty="0" smtClean="0">
                <a:latin typeface="Tahoma" pitchFamily="34" charset="0"/>
                <a:cs typeface="Tahoma" pitchFamily="34" charset="0"/>
              </a:rPr>
              <a:t>Professional Business </a:t>
            </a:r>
            <a:r>
              <a:rPr lang="fi-FI" altLang="fi-FI" sz="1200" b="1" dirty="0" err="1" smtClean="0">
                <a:latin typeface="Tahoma" pitchFamily="34" charset="0"/>
                <a:cs typeface="Tahoma" pitchFamily="34" charset="0"/>
              </a:rPr>
              <a:t>Skills</a:t>
            </a:r>
            <a:endParaRPr lang="fi-FI" altLang="fi-FI" sz="1200" b="1" dirty="0">
              <a:latin typeface="Tahoma" pitchFamily="34" charset="0"/>
              <a:cs typeface="Tahoma" pitchFamily="34" charset="0"/>
            </a:endParaRPr>
          </a:p>
        </p:txBody>
      </p:sp>
    </p:spTree>
    <p:extLst>
      <p:ext uri="{BB962C8B-B14F-4D97-AF65-F5344CB8AC3E}">
        <p14:creationId xmlns:p14="http://schemas.microsoft.com/office/powerpoint/2010/main" val="3800080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Box 62"/>
          <p:cNvSpPr txBox="1"/>
          <p:nvPr/>
        </p:nvSpPr>
        <p:spPr>
          <a:xfrm>
            <a:off x="5796136" y="1078668"/>
            <a:ext cx="763159" cy="3129301"/>
          </a:xfrm>
          <a:prstGeom prst="rect">
            <a:avLst/>
          </a:prstGeom>
          <a:solidFill>
            <a:srgbClr val="E1CCF0">
              <a:alpha val="65882"/>
            </a:srgbClr>
          </a:solidFill>
          <a:ln w="3175">
            <a:solidFill>
              <a:srgbClr val="BA8CDC"/>
            </a:solidFill>
          </a:ln>
          <a:effectLst/>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defPPr>
              <a:defRPr lang="fi-FI"/>
            </a:defPPr>
            <a:lvl1pPr algn="ctr">
              <a:defRPr sz="1300" b="1"/>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i-FI" sz="1000" dirty="0" smtClean="0">
                <a:solidFill>
                  <a:schemeClr val="tx1"/>
                </a:solidFill>
                <a:latin typeface="Tahoma" pitchFamily="34" charset="0"/>
                <a:ea typeface="Tahoma" pitchFamily="34" charset="0"/>
                <a:cs typeface="Tahoma" pitchFamily="34" charset="0"/>
              </a:rPr>
              <a:t>THESIS</a:t>
            </a:r>
          </a:p>
          <a:p>
            <a:r>
              <a:rPr lang="fi-FI" sz="1000" dirty="0" smtClean="0">
                <a:solidFill>
                  <a:schemeClr val="tx1"/>
                </a:solidFill>
                <a:latin typeface="Tahoma" pitchFamily="34" charset="0"/>
                <a:ea typeface="Tahoma" pitchFamily="34" charset="0"/>
                <a:cs typeface="Tahoma" pitchFamily="34" charset="0"/>
              </a:rPr>
              <a:t>15 CR</a:t>
            </a:r>
            <a:endParaRPr lang="fi-FI" dirty="0"/>
          </a:p>
        </p:txBody>
      </p:sp>
      <p:sp>
        <p:nvSpPr>
          <p:cNvPr id="56" name="Pyöristetty suorakulmio 55"/>
          <p:cNvSpPr/>
          <p:nvPr/>
        </p:nvSpPr>
        <p:spPr>
          <a:xfrm>
            <a:off x="551696" y="3696376"/>
            <a:ext cx="7655954" cy="2252904"/>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864000" rtlCol="0" anchor="t" anchorCtr="0"/>
          <a:lstStyle/>
          <a:p>
            <a:pPr lvl="6" algn="ctr"/>
            <a:endParaRPr lang="fi-FI" sz="1200" b="1" dirty="0">
              <a:solidFill>
                <a:schemeClr val="bg1"/>
              </a:solidFill>
              <a:latin typeface="Tahoma" pitchFamily="34" charset="0"/>
              <a:ea typeface="Tahoma" pitchFamily="34" charset="0"/>
              <a:cs typeface="Tahoma" pitchFamily="34" charset="0"/>
            </a:endParaRPr>
          </a:p>
          <a:p>
            <a:pPr lvl="6" algn="ctr"/>
            <a:r>
              <a:rPr lang="fi-FI" sz="1200" b="1" dirty="0" smtClean="0">
                <a:solidFill>
                  <a:schemeClr val="bg1"/>
                </a:solidFill>
                <a:latin typeface="Tahoma" pitchFamily="34" charset="0"/>
                <a:ea typeface="Tahoma" pitchFamily="34" charset="0"/>
                <a:cs typeface="Tahoma" pitchFamily="34" charset="0"/>
              </a:rPr>
              <a:t> Exchange 30-60 cr</a:t>
            </a:r>
            <a:endParaRPr lang="fi-FI" sz="1200" b="1" dirty="0">
              <a:solidFill>
                <a:schemeClr val="bg1"/>
              </a:solidFill>
              <a:latin typeface="Tahoma" pitchFamily="34" charset="0"/>
              <a:ea typeface="Tahoma" pitchFamily="34" charset="0"/>
              <a:cs typeface="Tahoma" pitchFamily="34" charset="0"/>
            </a:endParaRPr>
          </a:p>
        </p:txBody>
      </p:sp>
      <p:sp>
        <p:nvSpPr>
          <p:cNvPr id="98" name="Tekstiruutu 97"/>
          <p:cNvSpPr txBox="1"/>
          <p:nvPr/>
        </p:nvSpPr>
        <p:spPr>
          <a:xfrm>
            <a:off x="2438919" y="1078767"/>
            <a:ext cx="954107" cy="4870513"/>
          </a:xfrm>
          <a:prstGeom prst="rect">
            <a:avLst/>
          </a:prstGeom>
          <a:solidFill>
            <a:srgbClr val="61CAFF">
              <a:alpha val="60000"/>
            </a:srgbClr>
          </a:solidFill>
          <a:ln>
            <a:solidFill>
              <a:schemeClr val="accent1">
                <a:lumMod val="60000"/>
                <a:lumOff val="40000"/>
              </a:schemeClr>
            </a:solidFill>
          </a:ln>
        </p:spPr>
        <p:txBody>
          <a:bodyPr vert="vert" wrap="square" rtlCol="0">
            <a:spAutoFit/>
          </a:bodyPr>
          <a:lstStyle/>
          <a:p>
            <a:pPr algn="ctr"/>
            <a:endParaRPr lang="fi-FI" sz="1000" b="1" dirty="0">
              <a:latin typeface="Tahoma" panose="020B0604030504040204" pitchFamily="34" charset="0"/>
              <a:ea typeface="Tahoma" panose="020B0604030504040204" pitchFamily="34" charset="0"/>
              <a:cs typeface="Tahoma" panose="020B0604030504040204" pitchFamily="34" charset="0"/>
            </a:endParaRPr>
          </a:p>
          <a:p>
            <a:r>
              <a:rPr lang="fi-FI" sz="1000" b="1" dirty="0" smtClean="0">
                <a:latin typeface="Tahoma" panose="020B0604030504040204" pitchFamily="34" charset="0"/>
                <a:ea typeface="Tahoma" panose="020B0604030504040204" pitchFamily="34" charset="0"/>
                <a:cs typeface="Tahoma" panose="020B0604030504040204" pitchFamily="34" charset="0"/>
              </a:rPr>
              <a:t>                                        INTERNSHIP  18/30 CR </a:t>
            </a:r>
            <a:endParaRPr lang="fi-FI" sz="1000" b="1" dirty="0">
              <a:latin typeface="Tahoma" panose="020B0604030504040204" pitchFamily="34" charset="0"/>
              <a:ea typeface="Tahoma" panose="020B0604030504040204" pitchFamily="34" charset="0"/>
              <a:cs typeface="Tahoma" panose="020B0604030504040204" pitchFamily="34" charset="0"/>
            </a:endParaRPr>
          </a:p>
          <a:p>
            <a:pPr algn="ctr"/>
            <a:endParaRPr lang="fi-FI" sz="1000" b="1" dirty="0" smtClean="0">
              <a:latin typeface="Tahoma" panose="020B0604030504040204" pitchFamily="34" charset="0"/>
              <a:ea typeface="Tahoma" panose="020B0604030504040204" pitchFamily="34" charset="0"/>
              <a:cs typeface="Tahoma" panose="020B0604030504040204" pitchFamily="34" charset="0"/>
            </a:endParaRPr>
          </a:p>
          <a:p>
            <a:pPr algn="ctr"/>
            <a:endParaRPr lang="fi-FI" sz="1000" b="1" dirty="0" smtClean="0">
              <a:latin typeface="Tahoma" panose="020B0604030504040204" pitchFamily="34" charset="0"/>
              <a:ea typeface="Tahoma" panose="020B0604030504040204" pitchFamily="34" charset="0"/>
              <a:cs typeface="Tahoma" panose="020B0604030504040204" pitchFamily="34" charset="0"/>
            </a:endParaRPr>
          </a:p>
          <a:p>
            <a:pPr algn="ctr"/>
            <a:endParaRPr lang="fi-FI" sz="1000" b="1"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0" y="5229200"/>
            <a:ext cx="684265" cy="405811"/>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a:t>2 </a:t>
            </a:r>
            <a:r>
              <a:rPr lang="fi-FI" dirty="0" smtClean="0"/>
              <a:t>A</a:t>
            </a:r>
            <a:endParaRPr lang="fi-FI" dirty="0"/>
          </a:p>
        </p:txBody>
      </p:sp>
      <p:sp>
        <p:nvSpPr>
          <p:cNvPr id="7" name="TextBox 6"/>
          <p:cNvSpPr txBox="1"/>
          <p:nvPr/>
        </p:nvSpPr>
        <p:spPr>
          <a:xfrm>
            <a:off x="0" y="4005064"/>
            <a:ext cx="649838" cy="405811"/>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a:t>2 </a:t>
            </a:r>
            <a:r>
              <a:rPr lang="fi-FI" dirty="0" smtClean="0"/>
              <a:t>S</a:t>
            </a:r>
            <a:endParaRPr lang="fi-FI" dirty="0"/>
          </a:p>
        </p:txBody>
      </p:sp>
      <p:sp>
        <p:nvSpPr>
          <p:cNvPr id="8" name="TextBox 7"/>
          <p:cNvSpPr txBox="1"/>
          <p:nvPr/>
        </p:nvSpPr>
        <p:spPr>
          <a:xfrm>
            <a:off x="0" y="2708920"/>
            <a:ext cx="594848" cy="405811"/>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a:t>3 </a:t>
            </a:r>
            <a:r>
              <a:rPr lang="fi-FI" dirty="0" smtClean="0"/>
              <a:t>A</a:t>
            </a:r>
            <a:endParaRPr lang="fi-FI" dirty="0"/>
          </a:p>
        </p:txBody>
      </p:sp>
      <p:sp>
        <p:nvSpPr>
          <p:cNvPr id="9" name="TextBox 8"/>
          <p:cNvSpPr txBox="1"/>
          <p:nvPr/>
        </p:nvSpPr>
        <p:spPr>
          <a:xfrm>
            <a:off x="0" y="1700808"/>
            <a:ext cx="719904" cy="405811"/>
          </a:xfrm>
          <a:prstGeom prst="rect">
            <a:avLst/>
          </a:prstGeom>
          <a:noFill/>
        </p:spPr>
        <p:txBody>
          <a:bodyPr wrap="square" lIns="87691" tIns="43845" rIns="87691" bIns="43845" rtlCol="0">
            <a:spAutoFit/>
          </a:bodyPr>
          <a:lstStyle/>
          <a:p>
            <a:r>
              <a:rPr lang="fi-FI" sz="2000" dirty="0">
                <a:latin typeface="Tahoma" pitchFamily="34" charset="0"/>
                <a:ea typeface="Tahoma" pitchFamily="34" charset="0"/>
                <a:cs typeface="Tahoma" pitchFamily="34" charset="0"/>
              </a:rPr>
              <a:t>3 </a:t>
            </a:r>
            <a:r>
              <a:rPr lang="fi-FI" sz="2000" dirty="0" smtClean="0">
                <a:latin typeface="Tahoma" pitchFamily="34" charset="0"/>
                <a:ea typeface="Tahoma" pitchFamily="34" charset="0"/>
                <a:cs typeface="Tahoma" pitchFamily="34" charset="0"/>
              </a:rPr>
              <a:t>S</a:t>
            </a:r>
            <a:endParaRPr lang="fi-FI" sz="2000" dirty="0">
              <a:latin typeface="Tahoma" pitchFamily="34" charset="0"/>
              <a:ea typeface="Tahoma" pitchFamily="34" charset="0"/>
              <a:cs typeface="Tahoma" pitchFamily="34" charset="0"/>
            </a:endParaRPr>
          </a:p>
        </p:txBody>
      </p:sp>
      <p:cxnSp>
        <p:nvCxnSpPr>
          <p:cNvPr id="51" name="Straight Connector 50"/>
          <p:cNvCxnSpPr/>
          <p:nvPr/>
        </p:nvCxnSpPr>
        <p:spPr>
          <a:xfrm>
            <a:off x="-9207" y="2331628"/>
            <a:ext cx="9162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66146" y="3696376"/>
            <a:ext cx="90883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 y="4867384"/>
            <a:ext cx="9162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3910" y="1370945"/>
            <a:ext cx="9162413"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0" y="980728"/>
            <a:ext cx="719904" cy="405811"/>
          </a:xfrm>
          <a:prstGeom prst="rect">
            <a:avLst/>
          </a:prstGeom>
          <a:noFill/>
        </p:spPr>
        <p:txBody>
          <a:bodyPr wrap="square" lIns="87691" tIns="43845" rIns="87691" bIns="43845" rtlCol="0">
            <a:spAutoFit/>
          </a:bodyPr>
          <a:lstStyle/>
          <a:p>
            <a:r>
              <a:rPr lang="fi-FI" sz="2000" dirty="0">
                <a:latin typeface="Tahoma" pitchFamily="34" charset="0"/>
                <a:ea typeface="Tahoma" pitchFamily="34" charset="0"/>
                <a:cs typeface="Tahoma" pitchFamily="34" charset="0"/>
              </a:rPr>
              <a:t>4</a:t>
            </a:r>
            <a:r>
              <a:rPr lang="fi-FI" sz="2000" dirty="0" smtClean="0">
                <a:latin typeface="Tahoma" pitchFamily="34" charset="0"/>
                <a:ea typeface="Tahoma" pitchFamily="34" charset="0"/>
                <a:cs typeface="Tahoma" pitchFamily="34" charset="0"/>
              </a:rPr>
              <a:t> </a:t>
            </a:r>
            <a:r>
              <a:rPr lang="fi-FI" sz="2000" dirty="0">
                <a:latin typeface="Tahoma" pitchFamily="34" charset="0"/>
                <a:ea typeface="Tahoma" pitchFamily="34" charset="0"/>
                <a:cs typeface="Tahoma" pitchFamily="34" charset="0"/>
              </a:rPr>
              <a:t>A</a:t>
            </a:r>
          </a:p>
        </p:txBody>
      </p:sp>
      <p:sp>
        <p:nvSpPr>
          <p:cNvPr id="2" name="TextBox 1"/>
          <p:cNvSpPr txBox="1"/>
          <p:nvPr/>
        </p:nvSpPr>
        <p:spPr>
          <a:xfrm>
            <a:off x="2571082" y="1686586"/>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sp>
        <p:nvSpPr>
          <p:cNvPr id="60" name="TextBox 59"/>
          <p:cNvSpPr txBox="1"/>
          <p:nvPr/>
        </p:nvSpPr>
        <p:spPr>
          <a:xfrm>
            <a:off x="2552373" y="4039436"/>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sp>
        <p:nvSpPr>
          <p:cNvPr id="61" name="TextBox 60"/>
          <p:cNvSpPr txBox="1"/>
          <p:nvPr/>
        </p:nvSpPr>
        <p:spPr>
          <a:xfrm>
            <a:off x="2571082" y="2822886"/>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cxnSp>
        <p:nvCxnSpPr>
          <p:cNvPr id="65" name="Straight Connector 64"/>
          <p:cNvCxnSpPr/>
          <p:nvPr/>
        </p:nvCxnSpPr>
        <p:spPr>
          <a:xfrm>
            <a:off x="2" y="5949280"/>
            <a:ext cx="9162413" cy="0"/>
          </a:xfrm>
          <a:prstGeom prst="line">
            <a:avLst/>
          </a:prstGeom>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8067" y="6093296"/>
            <a:ext cx="1059895" cy="396323"/>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smtClean="0"/>
              <a:t>1 YEAR</a:t>
            </a:r>
            <a:endParaRPr lang="fi-FI" dirty="0"/>
          </a:p>
        </p:txBody>
      </p:sp>
      <p:grpSp>
        <p:nvGrpSpPr>
          <p:cNvPr id="20" name="Ryhmä 19"/>
          <p:cNvGrpSpPr/>
          <p:nvPr/>
        </p:nvGrpSpPr>
        <p:grpSpPr>
          <a:xfrm>
            <a:off x="8326301" y="980728"/>
            <a:ext cx="946054" cy="5488717"/>
            <a:chOff x="8172400" y="980728"/>
            <a:chExt cx="946054" cy="5488717"/>
          </a:xfrm>
        </p:grpSpPr>
        <p:grpSp>
          <p:nvGrpSpPr>
            <p:cNvPr id="18" name="Ryhmä 17"/>
            <p:cNvGrpSpPr/>
            <p:nvPr/>
          </p:nvGrpSpPr>
          <p:grpSpPr>
            <a:xfrm>
              <a:off x="8177571" y="980728"/>
              <a:ext cx="940883" cy="4608512"/>
              <a:chOff x="8177571" y="980728"/>
              <a:chExt cx="940883" cy="4608512"/>
            </a:xfrm>
          </p:grpSpPr>
          <p:sp>
            <p:nvSpPr>
              <p:cNvPr id="6" name="TextBox 5"/>
              <p:cNvSpPr txBox="1"/>
              <p:nvPr/>
            </p:nvSpPr>
            <p:spPr>
              <a:xfrm>
                <a:off x="8177571" y="5219908"/>
                <a:ext cx="910804" cy="369332"/>
              </a:xfrm>
              <a:prstGeom prst="rect">
                <a:avLst/>
              </a:prstGeom>
              <a:noFill/>
            </p:spPr>
            <p:txBody>
              <a:bodyPr wrap="square" lIns="87691" tIns="43845" rIns="87691" bIns="43845" rtlCol="0">
                <a:spAutoFit/>
              </a:bodyPr>
              <a:lstStyle>
                <a:defPPr>
                  <a:defRPr lang="fi-FI"/>
                </a:defPPr>
                <a:lvl1pPr>
                  <a:defRPr>
                    <a:latin typeface="Tahoma" pitchFamily="34" charset="0"/>
                    <a:ea typeface="Tahoma" pitchFamily="34" charset="0"/>
                    <a:cs typeface="Tahoma" pitchFamily="34" charset="0"/>
                  </a:defRPr>
                </a:lvl1pPr>
              </a:lstStyle>
              <a:p>
                <a:r>
                  <a:rPr lang="fi-FI" dirty="0" smtClean="0"/>
                  <a:t>30 cr</a:t>
                </a:r>
                <a:endParaRPr lang="fi-FI" dirty="0"/>
              </a:p>
            </p:txBody>
          </p:sp>
          <p:sp>
            <p:nvSpPr>
              <p:cNvPr id="29" name="TextBox 28"/>
              <p:cNvSpPr txBox="1"/>
              <p:nvPr/>
            </p:nvSpPr>
            <p:spPr>
              <a:xfrm>
                <a:off x="8177571" y="4067780"/>
                <a:ext cx="910804" cy="369332"/>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a:t>
                </a:r>
                <a:endParaRPr lang="fi-FI" dirty="0">
                  <a:latin typeface="Tahoma" pitchFamily="34" charset="0"/>
                  <a:ea typeface="Tahoma" pitchFamily="34" charset="0"/>
                  <a:cs typeface="Tahoma" pitchFamily="34" charset="0"/>
                </a:endParaRPr>
              </a:p>
            </p:txBody>
          </p:sp>
          <p:sp>
            <p:nvSpPr>
              <p:cNvPr id="30" name="TextBox 29"/>
              <p:cNvSpPr txBox="1"/>
              <p:nvPr/>
            </p:nvSpPr>
            <p:spPr>
              <a:xfrm>
                <a:off x="8207650" y="2924944"/>
                <a:ext cx="910804" cy="365545"/>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a:t>
                </a:r>
                <a:endParaRPr lang="fi-FI" dirty="0"/>
              </a:p>
            </p:txBody>
          </p:sp>
          <p:sp>
            <p:nvSpPr>
              <p:cNvPr id="32" name="TextBox 31"/>
              <p:cNvSpPr txBox="1"/>
              <p:nvPr/>
            </p:nvSpPr>
            <p:spPr>
              <a:xfrm>
                <a:off x="8197700" y="1700808"/>
                <a:ext cx="910804" cy="642544"/>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a:t>
                </a:r>
              </a:p>
              <a:p>
                <a:r>
                  <a:rPr lang="fi-FI" sz="1000" dirty="0" smtClean="0">
                    <a:latin typeface="Tahoma" pitchFamily="34" charset="0"/>
                    <a:ea typeface="Tahoma" pitchFamily="34" charset="0"/>
                    <a:cs typeface="Tahoma" pitchFamily="34" charset="0"/>
                  </a:rPr>
                  <a:t>(15+     )</a:t>
                </a:r>
                <a:r>
                  <a:rPr lang="fi-FI" dirty="0" smtClean="0"/>
                  <a:t> </a:t>
                </a:r>
                <a:endParaRPr lang="fi-FI" dirty="0"/>
              </a:p>
            </p:txBody>
          </p:sp>
          <p:sp>
            <p:nvSpPr>
              <p:cNvPr id="64" name="TextBox 63"/>
              <p:cNvSpPr txBox="1"/>
              <p:nvPr/>
            </p:nvSpPr>
            <p:spPr>
              <a:xfrm>
                <a:off x="8177775" y="980728"/>
                <a:ext cx="786713" cy="365545"/>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  </a:t>
                </a:r>
                <a:endParaRPr lang="fi-FI" dirty="0">
                  <a:latin typeface="Tahoma" pitchFamily="34" charset="0"/>
                  <a:ea typeface="Tahoma" pitchFamily="34" charset="0"/>
                  <a:cs typeface="Tahoma" pitchFamily="34" charset="0"/>
                </a:endParaRPr>
              </a:p>
            </p:txBody>
          </p:sp>
        </p:grpSp>
        <p:sp>
          <p:nvSpPr>
            <p:cNvPr id="87" name="TextBox 86"/>
            <p:cNvSpPr txBox="1"/>
            <p:nvPr/>
          </p:nvSpPr>
          <p:spPr>
            <a:xfrm>
              <a:off x="8172400" y="6100113"/>
              <a:ext cx="910804" cy="369332"/>
            </a:xfrm>
            <a:prstGeom prst="rect">
              <a:avLst/>
            </a:prstGeom>
            <a:noFill/>
          </p:spPr>
          <p:txBody>
            <a:bodyPr wrap="square" lIns="87691" tIns="43845" rIns="87691" bIns="43845" rtlCol="0">
              <a:spAutoFit/>
            </a:bodyPr>
            <a:lstStyle>
              <a:defPPr>
                <a:defRPr lang="fi-FI"/>
              </a:defPPr>
              <a:lvl1pPr>
                <a:defRPr>
                  <a:latin typeface="Tahoma" pitchFamily="34" charset="0"/>
                  <a:ea typeface="Tahoma" pitchFamily="34" charset="0"/>
                  <a:cs typeface="Tahoma" pitchFamily="34" charset="0"/>
                </a:defRPr>
              </a:lvl1pPr>
            </a:lstStyle>
            <a:p>
              <a:r>
                <a:rPr lang="fi-FI" dirty="0"/>
                <a:t>60 </a:t>
              </a:r>
              <a:r>
                <a:rPr lang="fi-FI" dirty="0" smtClean="0"/>
                <a:t>cr</a:t>
              </a:r>
              <a:endParaRPr lang="fi-FI" dirty="0"/>
            </a:p>
          </p:txBody>
        </p:sp>
      </p:grpSp>
      <p:grpSp>
        <p:nvGrpSpPr>
          <p:cNvPr id="11" name="Ryhmä 10"/>
          <p:cNvGrpSpPr/>
          <p:nvPr/>
        </p:nvGrpSpPr>
        <p:grpSpPr>
          <a:xfrm>
            <a:off x="71692" y="393411"/>
            <a:ext cx="9036811" cy="587317"/>
            <a:chOff x="71692" y="908720"/>
            <a:chExt cx="9036811" cy="587317"/>
          </a:xfrm>
        </p:grpSpPr>
        <p:sp>
          <p:nvSpPr>
            <p:cNvPr id="72" name="Chevron 74"/>
            <p:cNvSpPr/>
            <p:nvPr/>
          </p:nvSpPr>
          <p:spPr>
            <a:xfrm>
              <a:off x="7890118" y="919973"/>
              <a:ext cx="1218385" cy="576064"/>
            </a:xfrm>
            <a:prstGeom prst="chevron">
              <a:avLst/>
            </a:prstGeom>
            <a:solidFill>
              <a:srgbClr val="BA8CDC"/>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THE</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15 cr</a:t>
              </a:r>
              <a:endParaRPr lang="fi-FI" sz="1000" b="1" dirty="0">
                <a:solidFill>
                  <a:schemeClr val="tx1"/>
                </a:solidFill>
                <a:latin typeface="Tahoma" pitchFamily="34" charset="0"/>
                <a:ea typeface="Tahoma" pitchFamily="34" charset="0"/>
                <a:cs typeface="Tahoma" pitchFamily="34" charset="0"/>
              </a:endParaRPr>
            </a:p>
            <a:p>
              <a:pPr algn="r"/>
              <a:endParaRPr lang="fi-FI" sz="1300" b="1" dirty="0">
                <a:solidFill>
                  <a:schemeClr val="tx1"/>
                </a:solidFill>
              </a:endParaRPr>
            </a:p>
          </p:txBody>
        </p:sp>
        <p:grpSp>
          <p:nvGrpSpPr>
            <p:cNvPr id="3" name="Ryhmä 2"/>
            <p:cNvGrpSpPr/>
            <p:nvPr/>
          </p:nvGrpSpPr>
          <p:grpSpPr>
            <a:xfrm>
              <a:off x="71692" y="908720"/>
              <a:ext cx="8105879" cy="576064"/>
              <a:chOff x="71692" y="919973"/>
              <a:chExt cx="8105879" cy="576064"/>
            </a:xfrm>
          </p:grpSpPr>
          <p:sp>
            <p:nvSpPr>
              <p:cNvPr id="76" name="Chevron 73"/>
              <p:cNvSpPr/>
              <p:nvPr/>
            </p:nvSpPr>
            <p:spPr>
              <a:xfrm>
                <a:off x="6444208" y="919973"/>
                <a:ext cx="1733363" cy="576064"/>
              </a:xfrm>
              <a:prstGeom prst="chevron">
                <a:avLst/>
              </a:prstGeom>
              <a:solidFill>
                <a:srgbClr val="61CAFF"/>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INT</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30 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79" name="Chevron 72"/>
              <p:cNvSpPr/>
              <p:nvPr/>
            </p:nvSpPr>
            <p:spPr>
              <a:xfrm>
                <a:off x="5081044" y="919973"/>
                <a:ext cx="1618516" cy="576064"/>
              </a:xfrm>
              <a:prstGeom prst="chevron">
                <a:avLst/>
              </a:prstGeom>
              <a:solidFill>
                <a:srgbClr val="FFCB05"/>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AS</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30 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80" name="Chevron 76"/>
              <p:cNvSpPr/>
              <p:nvPr/>
            </p:nvSpPr>
            <p:spPr>
              <a:xfrm>
                <a:off x="3614752" y="919973"/>
                <a:ext cx="1733136" cy="576064"/>
              </a:xfrm>
              <a:prstGeom prst="chevron">
                <a:avLst/>
              </a:prstGeom>
              <a:solidFill>
                <a:srgbClr val="FFFF97"/>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fi-FI" sz="1300" b="1" dirty="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PS </a:t>
                </a:r>
              </a:p>
              <a:p>
                <a:pPr algn="ctr"/>
                <a:r>
                  <a:rPr lang="fi-FI" sz="1000" b="1" dirty="0" smtClean="0">
                    <a:solidFill>
                      <a:schemeClr val="tx1"/>
                    </a:solidFill>
                    <a:latin typeface="Tahoma" pitchFamily="34" charset="0"/>
                    <a:ea typeface="Tahoma" pitchFamily="34" charset="0"/>
                    <a:cs typeface="Tahoma" pitchFamily="34" charset="0"/>
                  </a:rPr>
                  <a:t>35 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81" name="Chevron 4"/>
              <p:cNvSpPr/>
              <p:nvPr/>
            </p:nvSpPr>
            <p:spPr>
              <a:xfrm>
                <a:off x="1889183" y="919973"/>
                <a:ext cx="1984925" cy="576064"/>
              </a:xfrm>
              <a:prstGeom prst="chevron">
                <a:avLst/>
              </a:prstGeom>
              <a:solidFill>
                <a:srgbClr val="8DC63F"/>
              </a:solid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PS</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40 cr</a:t>
                </a:r>
                <a:endParaRPr lang="fi-FI" sz="1000" b="1" dirty="0">
                  <a:solidFill>
                    <a:schemeClr val="tx1"/>
                  </a:solidFill>
                  <a:latin typeface="Tahoma" pitchFamily="34" charset="0"/>
                  <a:ea typeface="Tahoma" pitchFamily="34" charset="0"/>
                  <a:cs typeface="Tahoma" pitchFamily="34" charset="0"/>
                </a:endParaRPr>
              </a:p>
              <a:p>
                <a:pPr algn="r"/>
                <a:endParaRPr lang="fi-FI" sz="1300" b="1" dirty="0">
                  <a:solidFill>
                    <a:schemeClr val="tx1"/>
                  </a:solidFill>
                </a:endParaRPr>
              </a:p>
            </p:txBody>
          </p:sp>
          <p:sp>
            <p:nvSpPr>
              <p:cNvPr id="82" name="Chevron 77"/>
              <p:cNvSpPr/>
              <p:nvPr/>
            </p:nvSpPr>
            <p:spPr>
              <a:xfrm>
                <a:off x="71692" y="919973"/>
                <a:ext cx="2081531" cy="576064"/>
              </a:xfrm>
              <a:prstGeom prst="chevron">
                <a:avLst/>
              </a:prstGeom>
              <a:solidFill>
                <a:srgbClr val="E5219F"/>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BS</a:t>
                </a:r>
                <a:endParaRPr lang="fi-FI" sz="1000" b="1" dirty="0">
                  <a:solidFill>
                    <a:schemeClr val="tx1"/>
                  </a:solidFill>
                  <a:latin typeface="Tahoma" pitchFamily="34" charset="0"/>
                  <a:ea typeface="Tahoma" pitchFamily="34" charset="0"/>
                  <a:cs typeface="Tahoma" pitchFamily="34" charset="0"/>
                </a:endParaRPr>
              </a:p>
              <a:p>
                <a:pPr algn="ctr"/>
                <a:r>
                  <a:rPr lang="fi-FI" sz="1000" b="1" dirty="0">
                    <a:solidFill>
                      <a:schemeClr val="tx1"/>
                    </a:solidFill>
                    <a:latin typeface="Tahoma" pitchFamily="34" charset="0"/>
                    <a:ea typeface="Tahoma" pitchFamily="34" charset="0"/>
                    <a:cs typeface="Tahoma" pitchFamily="34" charset="0"/>
                  </a:rPr>
                  <a:t>6</a:t>
                </a:r>
                <a:r>
                  <a:rPr lang="fi-FI" sz="1000" b="1" dirty="0" smtClean="0">
                    <a:solidFill>
                      <a:schemeClr val="tx1"/>
                    </a:solidFill>
                    <a:latin typeface="Tahoma" pitchFamily="34" charset="0"/>
                    <a:ea typeface="Tahoma" pitchFamily="34" charset="0"/>
                    <a:cs typeface="Tahoma" pitchFamily="34" charset="0"/>
                  </a:rPr>
                  <a:t>0 cr</a:t>
                </a:r>
                <a:endParaRPr lang="fi-FI" sz="1000" b="1" dirty="0">
                  <a:solidFill>
                    <a:schemeClr val="tx1"/>
                  </a:solidFill>
                  <a:latin typeface="Tahoma" pitchFamily="34" charset="0"/>
                  <a:ea typeface="Tahoma" pitchFamily="34" charset="0"/>
                  <a:cs typeface="Tahoma" pitchFamily="34" charset="0"/>
                </a:endParaRPr>
              </a:p>
              <a:p>
                <a:pPr algn="r"/>
                <a:endParaRPr lang="fi-FI" sz="1300" b="1" dirty="0">
                  <a:solidFill>
                    <a:schemeClr val="tx1"/>
                  </a:solidFill>
                </a:endParaRPr>
              </a:p>
            </p:txBody>
          </p:sp>
        </p:grpSp>
      </p:grpSp>
      <p:pic>
        <p:nvPicPr>
          <p:cNvPr id="83" name="Kuva 8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064" y="90305"/>
            <a:ext cx="938494" cy="251732"/>
          </a:xfrm>
          <a:prstGeom prst="rect">
            <a:avLst/>
          </a:prstGeom>
        </p:spPr>
      </p:pic>
      <p:sp>
        <p:nvSpPr>
          <p:cNvPr id="84" name="Tekstiruutu 83"/>
          <p:cNvSpPr txBox="1"/>
          <p:nvPr/>
        </p:nvSpPr>
        <p:spPr>
          <a:xfrm>
            <a:off x="4190533" y="8602"/>
            <a:ext cx="581570" cy="369332"/>
          </a:xfrm>
          <a:prstGeom prst="rect">
            <a:avLst/>
          </a:prstGeom>
          <a:noFill/>
        </p:spPr>
        <p:txBody>
          <a:bodyPr wrap="none" rtlCol="0">
            <a:spAutoFit/>
          </a:bodyPr>
          <a:lstStyle/>
          <a:p>
            <a:pPr algn="ctr"/>
            <a:r>
              <a:rPr lang="fi-FI" b="1" dirty="0" smtClean="0"/>
              <a:t>BBA</a:t>
            </a:r>
            <a:endParaRPr lang="fi-FI" b="1" dirty="0"/>
          </a:p>
        </p:txBody>
      </p:sp>
      <p:sp>
        <p:nvSpPr>
          <p:cNvPr id="107" name="Flowchart: Process 85"/>
          <p:cNvSpPr/>
          <p:nvPr/>
        </p:nvSpPr>
        <p:spPr>
          <a:xfrm>
            <a:off x="1051828" y="6062770"/>
            <a:ext cx="7125568" cy="515675"/>
          </a:xfrm>
          <a:prstGeom prst="flowChartProcess">
            <a:avLst/>
          </a:prstGeom>
          <a:solidFill>
            <a:srgbClr val="E5219F"/>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Operating a </a:t>
            </a:r>
            <a:r>
              <a:rPr lang="fi-FI" sz="1000" b="1" dirty="0" err="1" smtClean="0">
                <a:solidFill>
                  <a:schemeClr val="tx1"/>
                </a:solidFill>
                <a:latin typeface="Tahoma" pitchFamily="34" charset="0"/>
                <a:ea typeface="Tahoma" pitchFamily="34" charset="0"/>
                <a:cs typeface="Tahoma" pitchFamily="34" charset="0"/>
              </a:rPr>
              <a:t>Successful</a:t>
            </a:r>
            <a:r>
              <a:rPr lang="fi-FI" sz="1000" b="1" dirty="0" smtClean="0">
                <a:solidFill>
                  <a:schemeClr val="tx1"/>
                </a:solidFill>
                <a:latin typeface="Tahoma" pitchFamily="34" charset="0"/>
                <a:ea typeface="Tahoma" pitchFamily="34" charset="0"/>
                <a:cs typeface="Tahoma" pitchFamily="34" charset="0"/>
              </a:rPr>
              <a:t> Business</a:t>
            </a:r>
          </a:p>
          <a:p>
            <a:pPr algn="ctr"/>
            <a:r>
              <a:rPr lang="fi-FI" sz="1000" b="1" dirty="0" smtClean="0">
                <a:solidFill>
                  <a:schemeClr val="tx1"/>
                </a:solidFill>
                <a:latin typeface="Tahoma" pitchFamily="34" charset="0"/>
                <a:ea typeface="Tahoma" pitchFamily="34" charset="0"/>
                <a:cs typeface="Tahoma" pitchFamily="34" charset="0"/>
              </a:rPr>
              <a:t>Planning and </a:t>
            </a:r>
            <a:r>
              <a:rPr lang="fi-FI" sz="1000" b="1" dirty="0" err="1" smtClean="0">
                <a:solidFill>
                  <a:schemeClr val="tx1"/>
                </a:solidFill>
                <a:latin typeface="Tahoma" pitchFamily="34" charset="0"/>
                <a:ea typeface="Tahoma" pitchFamily="34" charset="0"/>
                <a:cs typeface="Tahoma" pitchFamily="34" charset="0"/>
              </a:rPr>
              <a:t>Starting</a:t>
            </a:r>
            <a:r>
              <a:rPr lang="fi-FI" sz="1000" b="1" dirty="0" smtClean="0">
                <a:solidFill>
                  <a:schemeClr val="tx1"/>
                </a:solidFill>
                <a:latin typeface="Tahoma" pitchFamily="34" charset="0"/>
                <a:ea typeface="Tahoma" pitchFamily="34" charset="0"/>
                <a:cs typeface="Tahoma" pitchFamily="34" charset="0"/>
              </a:rPr>
              <a:t> a Business</a:t>
            </a:r>
          </a:p>
          <a:p>
            <a:pPr algn="ctr"/>
            <a:r>
              <a:rPr lang="fi-FI" sz="1000" b="1" dirty="0" smtClean="0">
                <a:solidFill>
                  <a:schemeClr val="tx1"/>
                </a:solidFill>
                <a:latin typeface="Tahoma" pitchFamily="34" charset="0"/>
                <a:ea typeface="Tahoma" pitchFamily="34" charset="0"/>
                <a:cs typeface="Tahoma" pitchFamily="34" charset="0"/>
              </a:rPr>
              <a:t>60 cr</a:t>
            </a:r>
            <a:endParaRPr lang="fi-FI" sz="1000" b="1" dirty="0">
              <a:solidFill>
                <a:schemeClr val="tx1"/>
              </a:solidFill>
              <a:latin typeface="Tahoma" pitchFamily="34" charset="0"/>
              <a:ea typeface="Tahoma" pitchFamily="34" charset="0"/>
              <a:cs typeface="Tahoma" pitchFamily="34" charset="0"/>
            </a:endParaRPr>
          </a:p>
        </p:txBody>
      </p:sp>
      <p:sp>
        <p:nvSpPr>
          <p:cNvPr id="109" name="Flowchart: Process 53"/>
          <p:cNvSpPr/>
          <p:nvPr/>
        </p:nvSpPr>
        <p:spPr>
          <a:xfrm>
            <a:off x="7014597" y="5036043"/>
            <a:ext cx="1162800" cy="378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5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
        <p:nvSpPr>
          <p:cNvPr id="114" name="Flowchart: Process 53"/>
          <p:cNvSpPr/>
          <p:nvPr/>
        </p:nvSpPr>
        <p:spPr>
          <a:xfrm>
            <a:off x="7014771" y="3950479"/>
            <a:ext cx="1162800" cy="756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10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
        <p:nvSpPr>
          <p:cNvPr id="115" name="Flowchart: Process 53"/>
          <p:cNvSpPr/>
          <p:nvPr/>
        </p:nvSpPr>
        <p:spPr>
          <a:xfrm>
            <a:off x="7014975" y="2886070"/>
            <a:ext cx="1162800" cy="756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10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
        <p:nvSpPr>
          <p:cNvPr id="116" name="Flowchart: Process 53"/>
          <p:cNvSpPr/>
          <p:nvPr/>
        </p:nvSpPr>
        <p:spPr>
          <a:xfrm>
            <a:off x="7025665" y="1892274"/>
            <a:ext cx="1162800" cy="378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5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
        <p:nvSpPr>
          <p:cNvPr id="63" name="Flowchart: Process 49"/>
          <p:cNvSpPr/>
          <p:nvPr/>
        </p:nvSpPr>
        <p:spPr>
          <a:xfrm>
            <a:off x="3530142" y="5036043"/>
            <a:ext cx="1905953" cy="841229"/>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
            </a:r>
            <a:br>
              <a:rPr lang="fi-FI" sz="1000" b="1" dirty="0" smtClean="0">
                <a:solidFill>
                  <a:schemeClr val="tx1"/>
                </a:solidFill>
                <a:latin typeface="Tahoma" pitchFamily="34" charset="0"/>
                <a:ea typeface="Tahoma" pitchFamily="34" charset="0"/>
                <a:cs typeface="Tahoma" pitchFamily="34" charset="0"/>
              </a:rPr>
            </a:br>
            <a:r>
              <a:rPr lang="fi-FI" sz="1000" b="1" dirty="0" smtClean="0">
                <a:solidFill>
                  <a:schemeClr val="tx1"/>
                </a:solidFill>
                <a:latin typeface="Tahoma" pitchFamily="34" charset="0"/>
                <a:ea typeface="Tahoma" pitchFamily="34" charset="0"/>
                <a:cs typeface="Tahoma" pitchFamily="34" charset="0"/>
              </a:rPr>
              <a:t>Tools for International Business</a:t>
            </a:r>
            <a:endParaRPr lang="fi-FI" sz="1000" b="1" dirty="0">
              <a:solidFill>
                <a:schemeClr val="tx1"/>
              </a:solidFill>
              <a:latin typeface="Tahoma" pitchFamily="34" charset="0"/>
              <a:ea typeface="Tahoma" pitchFamily="34" charset="0"/>
              <a:cs typeface="Tahoma" pitchFamily="34" charset="0"/>
            </a:endParaRPr>
          </a:p>
          <a:p>
            <a:pPr algn="ctr"/>
            <a:endParaRPr lang="fi-FI" sz="1000" b="1" dirty="0">
              <a:solidFill>
                <a:schemeClr val="tx1"/>
              </a:solidFill>
              <a:latin typeface="Tahoma" pitchFamily="34" charset="0"/>
              <a:ea typeface="Tahoma" pitchFamily="34" charset="0"/>
              <a:cs typeface="Tahoma" pitchFamily="34" charset="0"/>
            </a:endParaRPr>
          </a:p>
        </p:txBody>
      </p:sp>
      <p:sp>
        <p:nvSpPr>
          <p:cNvPr id="67" name="Flowchart: Process 45"/>
          <p:cNvSpPr/>
          <p:nvPr/>
        </p:nvSpPr>
        <p:spPr>
          <a:xfrm>
            <a:off x="625040" y="3844966"/>
            <a:ext cx="1528183" cy="2032306"/>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Essentials of </a:t>
            </a:r>
            <a:r>
              <a:rPr lang="fi-FI" sz="900" b="1" dirty="0" err="1" smtClean="0">
                <a:solidFill>
                  <a:schemeClr val="tx1"/>
                </a:solidFill>
                <a:latin typeface="Tahoma" pitchFamily="34" charset="0"/>
                <a:ea typeface="Tahoma" pitchFamily="34" charset="0"/>
                <a:cs typeface="Tahoma" pitchFamily="34" charset="0"/>
              </a:rPr>
              <a:t>Internationalisation</a:t>
            </a:r>
            <a:r>
              <a:rPr lang="fi-FI" sz="900" b="1" dirty="0" smtClean="0">
                <a:solidFill>
                  <a:schemeClr val="tx1"/>
                </a:solidFill>
                <a:latin typeface="Tahoma" pitchFamily="34" charset="0"/>
                <a:ea typeface="Tahoma" pitchFamily="34" charset="0"/>
                <a:cs typeface="Tahoma" pitchFamily="34" charset="0"/>
              </a:rPr>
              <a:t> </a:t>
            </a:r>
            <a:endParaRPr lang="fi-FI" sz="900" b="1" dirty="0">
              <a:solidFill>
                <a:schemeClr val="tx1"/>
              </a:solidFill>
              <a:latin typeface="Tahoma" pitchFamily="34" charset="0"/>
              <a:ea typeface="Tahoma" pitchFamily="34" charset="0"/>
              <a:cs typeface="Tahoma" pitchFamily="34" charset="0"/>
            </a:endParaRPr>
          </a:p>
        </p:txBody>
      </p:sp>
      <p:sp>
        <p:nvSpPr>
          <p:cNvPr id="68" name="Flowchart: Process 45"/>
          <p:cNvSpPr/>
          <p:nvPr/>
        </p:nvSpPr>
        <p:spPr>
          <a:xfrm>
            <a:off x="625040" y="1484784"/>
            <a:ext cx="1528183" cy="1963689"/>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Managing</a:t>
            </a:r>
            <a:r>
              <a:rPr lang="fi-FI" sz="900" b="1" dirty="0" smtClean="0">
                <a:solidFill>
                  <a:schemeClr val="tx1"/>
                </a:solidFill>
                <a:latin typeface="Tahoma" pitchFamily="34" charset="0"/>
                <a:ea typeface="Tahoma" pitchFamily="34" charset="0"/>
                <a:cs typeface="Tahoma" pitchFamily="34" charset="0"/>
              </a:rPr>
              <a:t> </a:t>
            </a:r>
            <a:r>
              <a:rPr lang="fi-FI" sz="900" b="1" dirty="0" err="1" smtClean="0">
                <a:solidFill>
                  <a:schemeClr val="tx1"/>
                </a:solidFill>
                <a:latin typeface="Tahoma" pitchFamily="34" charset="0"/>
                <a:ea typeface="Tahoma" pitchFamily="34" charset="0"/>
                <a:cs typeface="Tahoma" pitchFamily="34" charset="0"/>
              </a:rPr>
              <a:t>Internationalisation</a:t>
            </a:r>
            <a:endParaRPr lang="fi-FI" sz="900" b="1" dirty="0">
              <a:solidFill>
                <a:schemeClr val="tx1"/>
              </a:solidFill>
              <a:latin typeface="Tahoma" pitchFamily="34" charset="0"/>
              <a:ea typeface="Tahoma" pitchFamily="34" charset="0"/>
              <a:cs typeface="Tahoma" pitchFamily="34" charset="0"/>
            </a:endParaRPr>
          </a:p>
        </p:txBody>
      </p:sp>
      <p:sp>
        <p:nvSpPr>
          <p:cNvPr id="69" name="Flowchart: Process 49"/>
          <p:cNvSpPr/>
          <p:nvPr/>
        </p:nvSpPr>
        <p:spPr>
          <a:xfrm>
            <a:off x="3530143" y="3844966"/>
            <a:ext cx="1905953" cy="861513"/>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
            </a:r>
            <a:br>
              <a:rPr lang="fi-FI" sz="1000" b="1" dirty="0" smtClean="0">
                <a:solidFill>
                  <a:schemeClr val="tx1"/>
                </a:solidFill>
                <a:latin typeface="Tahoma" pitchFamily="34" charset="0"/>
                <a:ea typeface="Tahoma" pitchFamily="34" charset="0"/>
                <a:cs typeface="Tahoma" pitchFamily="34" charset="0"/>
              </a:rPr>
            </a:br>
            <a:r>
              <a:rPr lang="fi-FI" sz="1000" b="1" dirty="0" err="1" smtClean="0">
                <a:solidFill>
                  <a:schemeClr val="tx1"/>
                </a:solidFill>
                <a:latin typeface="Tahoma" pitchFamily="34" charset="0"/>
                <a:ea typeface="Tahoma" pitchFamily="34" charset="0"/>
                <a:cs typeface="Tahoma" pitchFamily="34" charset="0"/>
              </a:rPr>
              <a:t>Preparing</a:t>
            </a:r>
            <a:r>
              <a:rPr lang="fi-FI" sz="1000" b="1" dirty="0" smtClean="0">
                <a:solidFill>
                  <a:schemeClr val="tx1"/>
                </a:solidFill>
                <a:latin typeface="Tahoma" pitchFamily="34" charset="0"/>
                <a:ea typeface="Tahoma" pitchFamily="34" charset="0"/>
                <a:cs typeface="Tahoma" pitchFamily="34" charset="0"/>
              </a:rPr>
              <a:t> for </a:t>
            </a:r>
            <a:r>
              <a:rPr lang="fi-FI" sz="1000" b="1" dirty="0" err="1" smtClean="0">
                <a:solidFill>
                  <a:schemeClr val="tx1"/>
                </a:solidFill>
                <a:latin typeface="Tahoma" pitchFamily="34" charset="0"/>
                <a:ea typeface="Tahoma" pitchFamily="34" charset="0"/>
                <a:cs typeface="Tahoma" pitchFamily="34" charset="0"/>
              </a:rPr>
              <a:t>Internationalisation</a:t>
            </a:r>
            <a:endParaRPr lang="fi-FI" sz="1000" b="1" dirty="0">
              <a:solidFill>
                <a:schemeClr val="tx1"/>
              </a:solidFill>
              <a:latin typeface="Tahoma" pitchFamily="34" charset="0"/>
              <a:ea typeface="Tahoma" pitchFamily="34" charset="0"/>
              <a:cs typeface="Tahoma" pitchFamily="34" charset="0"/>
            </a:endParaRPr>
          </a:p>
          <a:p>
            <a:pPr algn="ctr"/>
            <a:endParaRPr lang="fi-FI" sz="1000" b="1" dirty="0">
              <a:solidFill>
                <a:schemeClr val="tx1"/>
              </a:solidFill>
              <a:latin typeface="Tahoma" pitchFamily="34" charset="0"/>
              <a:ea typeface="Tahoma" pitchFamily="34" charset="0"/>
              <a:cs typeface="Tahoma" pitchFamily="34" charset="0"/>
            </a:endParaRPr>
          </a:p>
        </p:txBody>
      </p:sp>
      <p:sp>
        <p:nvSpPr>
          <p:cNvPr id="73" name="Flowchart: Process 49"/>
          <p:cNvSpPr/>
          <p:nvPr/>
        </p:nvSpPr>
        <p:spPr>
          <a:xfrm>
            <a:off x="3530143" y="2532018"/>
            <a:ext cx="1905953" cy="981845"/>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1000" b="1" dirty="0" smtClean="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Operating International Business</a:t>
            </a:r>
            <a:endParaRPr lang="fi-FI" sz="1000" b="1" dirty="0">
              <a:solidFill>
                <a:schemeClr val="tx1"/>
              </a:solidFill>
              <a:latin typeface="Tahoma" pitchFamily="34" charset="0"/>
              <a:ea typeface="Tahoma" pitchFamily="34" charset="0"/>
              <a:cs typeface="Tahoma" pitchFamily="34" charset="0"/>
            </a:endParaRPr>
          </a:p>
          <a:p>
            <a:pPr algn="ctr"/>
            <a:endParaRPr lang="fi-FI" sz="1000" b="1" dirty="0">
              <a:solidFill>
                <a:schemeClr val="tx1"/>
              </a:solidFill>
              <a:latin typeface="Tahoma" pitchFamily="34" charset="0"/>
              <a:ea typeface="Tahoma" pitchFamily="34" charset="0"/>
              <a:cs typeface="Tahoma" pitchFamily="34" charset="0"/>
            </a:endParaRPr>
          </a:p>
        </p:txBody>
      </p:sp>
      <p:sp>
        <p:nvSpPr>
          <p:cNvPr id="74" name="Flowchart: Process 49"/>
          <p:cNvSpPr/>
          <p:nvPr/>
        </p:nvSpPr>
        <p:spPr>
          <a:xfrm>
            <a:off x="3530143" y="1484784"/>
            <a:ext cx="1905953" cy="785490"/>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
            </a:r>
            <a:br>
              <a:rPr lang="fi-FI" sz="1000" b="1" dirty="0" smtClean="0">
                <a:solidFill>
                  <a:schemeClr val="tx1"/>
                </a:solidFill>
                <a:latin typeface="Tahoma" pitchFamily="34" charset="0"/>
                <a:ea typeface="Tahoma" pitchFamily="34" charset="0"/>
                <a:cs typeface="Tahoma" pitchFamily="34" charset="0"/>
              </a:rPr>
            </a:br>
            <a:r>
              <a:rPr lang="fi-FI" sz="1000" b="1" dirty="0" err="1" smtClean="0">
                <a:solidFill>
                  <a:schemeClr val="tx1"/>
                </a:solidFill>
                <a:latin typeface="Tahoma" pitchFamily="34" charset="0"/>
                <a:ea typeface="Tahoma" pitchFamily="34" charset="0"/>
                <a:cs typeface="Tahoma" pitchFamily="34" charset="0"/>
              </a:rPr>
              <a:t>Developing</a:t>
            </a:r>
            <a:r>
              <a:rPr lang="fi-FI" sz="1000" b="1" dirty="0" smtClean="0">
                <a:solidFill>
                  <a:schemeClr val="tx1"/>
                </a:solidFill>
                <a:latin typeface="Tahoma" pitchFamily="34" charset="0"/>
                <a:ea typeface="Tahoma" pitchFamily="34" charset="0"/>
                <a:cs typeface="Tahoma" pitchFamily="34" charset="0"/>
              </a:rPr>
              <a:t> International Business</a:t>
            </a:r>
            <a:endParaRPr lang="fi-FI" sz="1000" b="1" dirty="0">
              <a:solidFill>
                <a:schemeClr val="tx1"/>
              </a:solidFill>
              <a:latin typeface="Tahoma" pitchFamily="34" charset="0"/>
              <a:ea typeface="Tahoma" pitchFamily="34" charset="0"/>
              <a:cs typeface="Tahoma" pitchFamily="34" charset="0"/>
            </a:endParaRPr>
          </a:p>
          <a:p>
            <a:pPr algn="ctr"/>
            <a:endParaRPr lang="fi-FI" sz="1000" b="1" dirty="0">
              <a:solidFill>
                <a:schemeClr val="tx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367490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Box 62"/>
          <p:cNvSpPr txBox="1"/>
          <p:nvPr/>
        </p:nvSpPr>
        <p:spPr>
          <a:xfrm>
            <a:off x="5796136" y="1078668"/>
            <a:ext cx="763159" cy="3129301"/>
          </a:xfrm>
          <a:prstGeom prst="rect">
            <a:avLst/>
          </a:prstGeom>
          <a:solidFill>
            <a:srgbClr val="E1CCF0">
              <a:alpha val="65882"/>
            </a:srgbClr>
          </a:solidFill>
          <a:ln w="3175">
            <a:solidFill>
              <a:srgbClr val="BA8CDC"/>
            </a:solidFill>
          </a:ln>
          <a:effectLst/>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defPPr>
              <a:defRPr lang="fi-FI"/>
            </a:defPPr>
            <a:lvl1pPr algn="ctr">
              <a:defRPr sz="1300" b="1"/>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i-FI" sz="1000" dirty="0" smtClean="0">
                <a:solidFill>
                  <a:schemeClr val="tx1"/>
                </a:solidFill>
                <a:latin typeface="Tahoma" pitchFamily="34" charset="0"/>
                <a:ea typeface="Tahoma" pitchFamily="34" charset="0"/>
                <a:cs typeface="Tahoma" pitchFamily="34" charset="0"/>
              </a:rPr>
              <a:t>THESIS</a:t>
            </a:r>
          </a:p>
          <a:p>
            <a:r>
              <a:rPr lang="fi-FI" sz="1000" dirty="0" smtClean="0">
                <a:solidFill>
                  <a:schemeClr val="tx1"/>
                </a:solidFill>
                <a:latin typeface="Tahoma" pitchFamily="34" charset="0"/>
                <a:ea typeface="Tahoma" pitchFamily="34" charset="0"/>
                <a:cs typeface="Tahoma" pitchFamily="34" charset="0"/>
              </a:rPr>
              <a:t>15 CR</a:t>
            </a:r>
            <a:endParaRPr lang="fi-FI" dirty="0"/>
          </a:p>
        </p:txBody>
      </p:sp>
      <p:sp>
        <p:nvSpPr>
          <p:cNvPr id="56" name="Pyöristetty suorakulmio 55"/>
          <p:cNvSpPr/>
          <p:nvPr/>
        </p:nvSpPr>
        <p:spPr>
          <a:xfrm>
            <a:off x="551696" y="3696376"/>
            <a:ext cx="7655954" cy="2252904"/>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864000" rtlCol="0" anchor="t" anchorCtr="0"/>
          <a:lstStyle/>
          <a:p>
            <a:pPr lvl="6" algn="ctr"/>
            <a:endParaRPr lang="fi-FI" sz="1200" b="1" dirty="0">
              <a:solidFill>
                <a:schemeClr val="bg1"/>
              </a:solidFill>
              <a:latin typeface="Tahoma" pitchFamily="34" charset="0"/>
              <a:ea typeface="Tahoma" pitchFamily="34" charset="0"/>
              <a:cs typeface="Tahoma" pitchFamily="34" charset="0"/>
            </a:endParaRPr>
          </a:p>
          <a:p>
            <a:pPr lvl="6" algn="ctr"/>
            <a:r>
              <a:rPr lang="fi-FI" sz="1200" b="1" dirty="0" smtClean="0">
                <a:solidFill>
                  <a:schemeClr val="bg1"/>
                </a:solidFill>
                <a:latin typeface="Tahoma" pitchFamily="34" charset="0"/>
                <a:ea typeface="Tahoma" pitchFamily="34" charset="0"/>
                <a:cs typeface="Tahoma" pitchFamily="34" charset="0"/>
              </a:rPr>
              <a:t> Exchange 30-60 cr</a:t>
            </a:r>
            <a:endParaRPr lang="fi-FI" sz="1200" b="1" dirty="0">
              <a:solidFill>
                <a:schemeClr val="bg1"/>
              </a:solidFill>
              <a:latin typeface="Tahoma" pitchFamily="34" charset="0"/>
              <a:ea typeface="Tahoma" pitchFamily="34" charset="0"/>
              <a:cs typeface="Tahoma" pitchFamily="34" charset="0"/>
            </a:endParaRPr>
          </a:p>
        </p:txBody>
      </p:sp>
      <p:sp>
        <p:nvSpPr>
          <p:cNvPr id="98" name="Tekstiruutu 97"/>
          <p:cNvSpPr txBox="1"/>
          <p:nvPr/>
        </p:nvSpPr>
        <p:spPr>
          <a:xfrm>
            <a:off x="2438919" y="1078767"/>
            <a:ext cx="954107" cy="4870513"/>
          </a:xfrm>
          <a:prstGeom prst="rect">
            <a:avLst/>
          </a:prstGeom>
          <a:solidFill>
            <a:srgbClr val="61CAFF">
              <a:alpha val="60000"/>
            </a:srgbClr>
          </a:solidFill>
          <a:ln>
            <a:solidFill>
              <a:schemeClr val="accent1">
                <a:lumMod val="60000"/>
                <a:lumOff val="40000"/>
              </a:schemeClr>
            </a:solidFill>
          </a:ln>
        </p:spPr>
        <p:txBody>
          <a:bodyPr vert="vert" wrap="square" rtlCol="0">
            <a:spAutoFit/>
          </a:bodyPr>
          <a:lstStyle/>
          <a:p>
            <a:pPr algn="ctr"/>
            <a:endParaRPr lang="fi-FI" sz="1000" b="1" dirty="0">
              <a:latin typeface="Tahoma" panose="020B0604030504040204" pitchFamily="34" charset="0"/>
              <a:ea typeface="Tahoma" panose="020B0604030504040204" pitchFamily="34" charset="0"/>
              <a:cs typeface="Tahoma" panose="020B0604030504040204" pitchFamily="34" charset="0"/>
            </a:endParaRPr>
          </a:p>
          <a:p>
            <a:r>
              <a:rPr lang="fi-FI" sz="1000" b="1" dirty="0" smtClean="0">
                <a:latin typeface="Tahoma" panose="020B0604030504040204" pitchFamily="34" charset="0"/>
                <a:ea typeface="Tahoma" panose="020B0604030504040204" pitchFamily="34" charset="0"/>
                <a:cs typeface="Tahoma" panose="020B0604030504040204" pitchFamily="34" charset="0"/>
              </a:rPr>
              <a:t>                                        INTERNSHIP  18/30 CR </a:t>
            </a:r>
            <a:endParaRPr lang="fi-FI" sz="1000" b="1" dirty="0">
              <a:latin typeface="Tahoma" panose="020B0604030504040204" pitchFamily="34" charset="0"/>
              <a:ea typeface="Tahoma" panose="020B0604030504040204" pitchFamily="34" charset="0"/>
              <a:cs typeface="Tahoma" panose="020B0604030504040204" pitchFamily="34" charset="0"/>
            </a:endParaRPr>
          </a:p>
          <a:p>
            <a:pPr algn="ctr"/>
            <a:endParaRPr lang="fi-FI" sz="1000" b="1" dirty="0" smtClean="0">
              <a:latin typeface="Tahoma" panose="020B0604030504040204" pitchFamily="34" charset="0"/>
              <a:ea typeface="Tahoma" panose="020B0604030504040204" pitchFamily="34" charset="0"/>
              <a:cs typeface="Tahoma" panose="020B0604030504040204" pitchFamily="34" charset="0"/>
            </a:endParaRPr>
          </a:p>
          <a:p>
            <a:pPr algn="ctr"/>
            <a:endParaRPr lang="fi-FI" sz="1000" b="1" dirty="0" smtClean="0">
              <a:latin typeface="Tahoma" panose="020B0604030504040204" pitchFamily="34" charset="0"/>
              <a:ea typeface="Tahoma" panose="020B0604030504040204" pitchFamily="34" charset="0"/>
              <a:cs typeface="Tahoma" panose="020B0604030504040204" pitchFamily="34" charset="0"/>
            </a:endParaRPr>
          </a:p>
          <a:p>
            <a:pPr algn="ctr"/>
            <a:endParaRPr lang="fi-FI" sz="1000" b="1"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0" y="5229200"/>
            <a:ext cx="684265" cy="405811"/>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a:t>2 </a:t>
            </a:r>
            <a:r>
              <a:rPr lang="fi-FI" dirty="0" smtClean="0"/>
              <a:t>A</a:t>
            </a:r>
            <a:endParaRPr lang="fi-FI" dirty="0"/>
          </a:p>
        </p:txBody>
      </p:sp>
      <p:sp>
        <p:nvSpPr>
          <p:cNvPr id="7" name="TextBox 6"/>
          <p:cNvSpPr txBox="1"/>
          <p:nvPr/>
        </p:nvSpPr>
        <p:spPr>
          <a:xfrm>
            <a:off x="0" y="4005064"/>
            <a:ext cx="649838" cy="405811"/>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a:t>2 </a:t>
            </a:r>
            <a:r>
              <a:rPr lang="fi-FI" dirty="0" smtClean="0"/>
              <a:t>S</a:t>
            </a:r>
            <a:endParaRPr lang="fi-FI" dirty="0"/>
          </a:p>
        </p:txBody>
      </p:sp>
      <p:sp>
        <p:nvSpPr>
          <p:cNvPr id="8" name="TextBox 7"/>
          <p:cNvSpPr txBox="1"/>
          <p:nvPr/>
        </p:nvSpPr>
        <p:spPr>
          <a:xfrm>
            <a:off x="0" y="2708920"/>
            <a:ext cx="594848" cy="405811"/>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a:t>3 </a:t>
            </a:r>
            <a:r>
              <a:rPr lang="fi-FI" dirty="0" smtClean="0"/>
              <a:t>A</a:t>
            </a:r>
            <a:endParaRPr lang="fi-FI" dirty="0"/>
          </a:p>
        </p:txBody>
      </p:sp>
      <p:sp>
        <p:nvSpPr>
          <p:cNvPr id="9" name="TextBox 8"/>
          <p:cNvSpPr txBox="1"/>
          <p:nvPr/>
        </p:nvSpPr>
        <p:spPr>
          <a:xfrm>
            <a:off x="0" y="1700808"/>
            <a:ext cx="719904" cy="405811"/>
          </a:xfrm>
          <a:prstGeom prst="rect">
            <a:avLst/>
          </a:prstGeom>
          <a:noFill/>
        </p:spPr>
        <p:txBody>
          <a:bodyPr wrap="square" lIns="87691" tIns="43845" rIns="87691" bIns="43845" rtlCol="0">
            <a:spAutoFit/>
          </a:bodyPr>
          <a:lstStyle/>
          <a:p>
            <a:r>
              <a:rPr lang="fi-FI" sz="2000" dirty="0">
                <a:latin typeface="Tahoma" pitchFamily="34" charset="0"/>
                <a:ea typeface="Tahoma" pitchFamily="34" charset="0"/>
                <a:cs typeface="Tahoma" pitchFamily="34" charset="0"/>
              </a:rPr>
              <a:t>3 </a:t>
            </a:r>
            <a:r>
              <a:rPr lang="fi-FI" sz="2000" dirty="0" smtClean="0">
                <a:latin typeface="Tahoma" pitchFamily="34" charset="0"/>
                <a:ea typeface="Tahoma" pitchFamily="34" charset="0"/>
                <a:cs typeface="Tahoma" pitchFamily="34" charset="0"/>
              </a:rPr>
              <a:t>S</a:t>
            </a:r>
            <a:endParaRPr lang="fi-FI" sz="2000" dirty="0">
              <a:latin typeface="Tahoma" pitchFamily="34" charset="0"/>
              <a:ea typeface="Tahoma" pitchFamily="34" charset="0"/>
              <a:cs typeface="Tahoma" pitchFamily="34" charset="0"/>
            </a:endParaRPr>
          </a:p>
        </p:txBody>
      </p:sp>
      <p:cxnSp>
        <p:nvCxnSpPr>
          <p:cNvPr id="51" name="Straight Connector 50"/>
          <p:cNvCxnSpPr/>
          <p:nvPr/>
        </p:nvCxnSpPr>
        <p:spPr>
          <a:xfrm>
            <a:off x="-9207" y="2331628"/>
            <a:ext cx="9162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66146" y="3696376"/>
            <a:ext cx="90883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 y="4867384"/>
            <a:ext cx="9162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3910" y="1370945"/>
            <a:ext cx="9162413"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0" y="980728"/>
            <a:ext cx="719904" cy="405811"/>
          </a:xfrm>
          <a:prstGeom prst="rect">
            <a:avLst/>
          </a:prstGeom>
          <a:noFill/>
        </p:spPr>
        <p:txBody>
          <a:bodyPr wrap="square" lIns="87691" tIns="43845" rIns="87691" bIns="43845" rtlCol="0">
            <a:spAutoFit/>
          </a:bodyPr>
          <a:lstStyle/>
          <a:p>
            <a:r>
              <a:rPr lang="fi-FI" sz="2000" dirty="0">
                <a:latin typeface="Tahoma" pitchFamily="34" charset="0"/>
                <a:ea typeface="Tahoma" pitchFamily="34" charset="0"/>
                <a:cs typeface="Tahoma" pitchFamily="34" charset="0"/>
              </a:rPr>
              <a:t>4</a:t>
            </a:r>
            <a:r>
              <a:rPr lang="fi-FI" sz="2000" dirty="0" smtClean="0">
                <a:latin typeface="Tahoma" pitchFamily="34" charset="0"/>
                <a:ea typeface="Tahoma" pitchFamily="34" charset="0"/>
                <a:cs typeface="Tahoma" pitchFamily="34" charset="0"/>
              </a:rPr>
              <a:t> </a:t>
            </a:r>
            <a:r>
              <a:rPr lang="fi-FI" sz="2000" dirty="0">
                <a:latin typeface="Tahoma" pitchFamily="34" charset="0"/>
                <a:ea typeface="Tahoma" pitchFamily="34" charset="0"/>
                <a:cs typeface="Tahoma" pitchFamily="34" charset="0"/>
              </a:rPr>
              <a:t>A</a:t>
            </a:r>
          </a:p>
        </p:txBody>
      </p:sp>
      <p:sp>
        <p:nvSpPr>
          <p:cNvPr id="2" name="TextBox 1"/>
          <p:cNvSpPr txBox="1"/>
          <p:nvPr/>
        </p:nvSpPr>
        <p:spPr>
          <a:xfrm>
            <a:off x="2571082" y="1686586"/>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sp>
        <p:nvSpPr>
          <p:cNvPr id="60" name="TextBox 59"/>
          <p:cNvSpPr txBox="1"/>
          <p:nvPr/>
        </p:nvSpPr>
        <p:spPr>
          <a:xfrm>
            <a:off x="2552373" y="4039436"/>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sp>
        <p:nvSpPr>
          <p:cNvPr id="61" name="TextBox 60"/>
          <p:cNvSpPr txBox="1"/>
          <p:nvPr/>
        </p:nvSpPr>
        <p:spPr>
          <a:xfrm>
            <a:off x="2571082" y="2822886"/>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sp>
        <p:nvSpPr>
          <p:cNvPr id="62" name="TextBox 61"/>
          <p:cNvSpPr txBox="1"/>
          <p:nvPr/>
        </p:nvSpPr>
        <p:spPr>
          <a:xfrm>
            <a:off x="2585370" y="5275363"/>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cxnSp>
        <p:nvCxnSpPr>
          <p:cNvPr id="65" name="Straight Connector 64"/>
          <p:cNvCxnSpPr/>
          <p:nvPr/>
        </p:nvCxnSpPr>
        <p:spPr>
          <a:xfrm>
            <a:off x="2" y="5949280"/>
            <a:ext cx="9162413" cy="0"/>
          </a:xfrm>
          <a:prstGeom prst="line">
            <a:avLst/>
          </a:prstGeom>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8067" y="6093296"/>
            <a:ext cx="1059895" cy="396323"/>
          </a:xfrm>
          <a:prstGeom prst="rect">
            <a:avLst/>
          </a:prstGeom>
          <a:noFill/>
        </p:spPr>
        <p:txBody>
          <a:bodyPr wrap="square" lIns="87691" tIns="43845" rIns="87691" bIns="43845" rtlCol="0">
            <a:spAutoFit/>
          </a:bodyPr>
          <a:lstStyle>
            <a:defPPr>
              <a:defRPr lang="fi-FI"/>
            </a:defPPr>
            <a:lvl1pPr>
              <a:defRPr sz="2000">
                <a:latin typeface="Tahoma" pitchFamily="34" charset="0"/>
                <a:ea typeface="Tahoma" pitchFamily="34" charset="0"/>
                <a:cs typeface="Tahoma" pitchFamily="34" charset="0"/>
              </a:defRPr>
            </a:lvl1pPr>
          </a:lstStyle>
          <a:p>
            <a:r>
              <a:rPr lang="fi-FI" dirty="0" smtClean="0"/>
              <a:t>1 YEAR</a:t>
            </a:r>
            <a:endParaRPr lang="fi-FI" dirty="0"/>
          </a:p>
        </p:txBody>
      </p:sp>
      <p:grpSp>
        <p:nvGrpSpPr>
          <p:cNvPr id="20" name="Ryhmä 19"/>
          <p:cNvGrpSpPr/>
          <p:nvPr/>
        </p:nvGrpSpPr>
        <p:grpSpPr>
          <a:xfrm>
            <a:off x="8326301" y="980728"/>
            <a:ext cx="946054" cy="5488717"/>
            <a:chOff x="8172400" y="980728"/>
            <a:chExt cx="946054" cy="5488717"/>
          </a:xfrm>
        </p:grpSpPr>
        <p:grpSp>
          <p:nvGrpSpPr>
            <p:cNvPr id="18" name="Ryhmä 17"/>
            <p:cNvGrpSpPr/>
            <p:nvPr/>
          </p:nvGrpSpPr>
          <p:grpSpPr>
            <a:xfrm>
              <a:off x="8177571" y="980728"/>
              <a:ext cx="940883" cy="4608512"/>
              <a:chOff x="8177571" y="980728"/>
              <a:chExt cx="940883" cy="4608512"/>
            </a:xfrm>
          </p:grpSpPr>
          <p:sp>
            <p:nvSpPr>
              <p:cNvPr id="6" name="TextBox 5"/>
              <p:cNvSpPr txBox="1"/>
              <p:nvPr/>
            </p:nvSpPr>
            <p:spPr>
              <a:xfrm>
                <a:off x="8177571" y="5219908"/>
                <a:ext cx="910804" cy="369332"/>
              </a:xfrm>
              <a:prstGeom prst="rect">
                <a:avLst/>
              </a:prstGeom>
              <a:noFill/>
            </p:spPr>
            <p:txBody>
              <a:bodyPr wrap="square" lIns="87691" tIns="43845" rIns="87691" bIns="43845" rtlCol="0">
                <a:spAutoFit/>
              </a:bodyPr>
              <a:lstStyle>
                <a:defPPr>
                  <a:defRPr lang="fi-FI"/>
                </a:defPPr>
                <a:lvl1pPr>
                  <a:defRPr>
                    <a:latin typeface="Tahoma" pitchFamily="34" charset="0"/>
                    <a:ea typeface="Tahoma" pitchFamily="34" charset="0"/>
                    <a:cs typeface="Tahoma" pitchFamily="34" charset="0"/>
                  </a:defRPr>
                </a:lvl1pPr>
              </a:lstStyle>
              <a:p>
                <a:r>
                  <a:rPr lang="fi-FI" dirty="0" smtClean="0"/>
                  <a:t>30 cr</a:t>
                </a:r>
                <a:endParaRPr lang="fi-FI" dirty="0"/>
              </a:p>
            </p:txBody>
          </p:sp>
          <p:sp>
            <p:nvSpPr>
              <p:cNvPr id="29" name="TextBox 28"/>
              <p:cNvSpPr txBox="1"/>
              <p:nvPr/>
            </p:nvSpPr>
            <p:spPr>
              <a:xfrm>
                <a:off x="8177571" y="4067780"/>
                <a:ext cx="910804" cy="369332"/>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a:t>
                </a:r>
                <a:endParaRPr lang="fi-FI" dirty="0">
                  <a:latin typeface="Tahoma" pitchFamily="34" charset="0"/>
                  <a:ea typeface="Tahoma" pitchFamily="34" charset="0"/>
                  <a:cs typeface="Tahoma" pitchFamily="34" charset="0"/>
                </a:endParaRPr>
              </a:p>
            </p:txBody>
          </p:sp>
          <p:sp>
            <p:nvSpPr>
              <p:cNvPr id="30" name="TextBox 29"/>
              <p:cNvSpPr txBox="1"/>
              <p:nvPr/>
            </p:nvSpPr>
            <p:spPr>
              <a:xfrm>
                <a:off x="8207650" y="2924944"/>
                <a:ext cx="910804" cy="365545"/>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a:t>
                </a:r>
                <a:endParaRPr lang="fi-FI" dirty="0"/>
              </a:p>
            </p:txBody>
          </p:sp>
          <p:sp>
            <p:nvSpPr>
              <p:cNvPr id="32" name="TextBox 31"/>
              <p:cNvSpPr txBox="1"/>
              <p:nvPr/>
            </p:nvSpPr>
            <p:spPr>
              <a:xfrm>
                <a:off x="8197700" y="1700808"/>
                <a:ext cx="910804" cy="642544"/>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a:t>
                </a:r>
              </a:p>
              <a:p>
                <a:r>
                  <a:rPr lang="fi-FI" sz="1000" dirty="0" smtClean="0">
                    <a:latin typeface="Tahoma" pitchFamily="34" charset="0"/>
                    <a:ea typeface="Tahoma" pitchFamily="34" charset="0"/>
                    <a:cs typeface="Tahoma" pitchFamily="34" charset="0"/>
                  </a:rPr>
                  <a:t>(15+     )</a:t>
                </a:r>
                <a:r>
                  <a:rPr lang="fi-FI" dirty="0" smtClean="0"/>
                  <a:t> </a:t>
                </a:r>
                <a:endParaRPr lang="fi-FI" dirty="0"/>
              </a:p>
            </p:txBody>
          </p:sp>
          <p:sp>
            <p:nvSpPr>
              <p:cNvPr id="64" name="TextBox 63"/>
              <p:cNvSpPr txBox="1"/>
              <p:nvPr/>
            </p:nvSpPr>
            <p:spPr>
              <a:xfrm>
                <a:off x="8177775" y="980728"/>
                <a:ext cx="786713" cy="365545"/>
              </a:xfrm>
              <a:prstGeom prst="rect">
                <a:avLst/>
              </a:prstGeom>
              <a:noFill/>
            </p:spPr>
            <p:txBody>
              <a:bodyPr wrap="square" lIns="87691" tIns="43845" rIns="87691" bIns="43845" rtlCol="0">
                <a:spAutoFit/>
              </a:bodyPr>
              <a:lstStyle/>
              <a:p>
                <a:r>
                  <a:rPr lang="fi-FI" dirty="0" smtClean="0">
                    <a:latin typeface="Tahoma" pitchFamily="34" charset="0"/>
                    <a:ea typeface="Tahoma" pitchFamily="34" charset="0"/>
                    <a:cs typeface="Tahoma" pitchFamily="34" charset="0"/>
                  </a:rPr>
                  <a:t>30 cr  </a:t>
                </a:r>
                <a:endParaRPr lang="fi-FI" dirty="0">
                  <a:latin typeface="Tahoma" pitchFamily="34" charset="0"/>
                  <a:ea typeface="Tahoma" pitchFamily="34" charset="0"/>
                  <a:cs typeface="Tahoma" pitchFamily="34" charset="0"/>
                </a:endParaRPr>
              </a:p>
            </p:txBody>
          </p:sp>
        </p:grpSp>
        <p:sp>
          <p:nvSpPr>
            <p:cNvPr id="87" name="TextBox 86"/>
            <p:cNvSpPr txBox="1"/>
            <p:nvPr/>
          </p:nvSpPr>
          <p:spPr>
            <a:xfrm>
              <a:off x="8172400" y="6100113"/>
              <a:ext cx="910804" cy="369332"/>
            </a:xfrm>
            <a:prstGeom prst="rect">
              <a:avLst/>
            </a:prstGeom>
            <a:noFill/>
          </p:spPr>
          <p:txBody>
            <a:bodyPr wrap="square" lIns="87691" tIns="43845" rIns="87691" bIns="43845" rtlCol="0">
              <a:spAutoFit/>
            </a:bodyPr>
            <a:lstStyle>
              <a:defPPr>
                <a:defRPr lang="fi-FI"/>
              </a:defPPr>
              <a:lvl1pPr>
                <a:defRPr>
                  <a:latin typeface="Tahoma" pitchFamily="34" charset="0"/>
                  <a:ea typeface="Tahoma" pitchFamily="34" charset="0"/>
                  <a:cs typeface="Tahoma" pitchFamily="34" charset="0"/>
                </a:defRPr>
              </a:lvl1pPr>
            </a:lstStyle>
            <a:p>
              <a:r>
                <a:rPr lang="fi-FI" dirty="0"/>
                <a:t>60 </a:t>
              </a:r>
              <a:r>
                <a:rPr lang="fi-FI" dirty="0" smtClean="0"/>
                <a:t>cr</a:t>
              </a:r>
              <a:endParaRPr lang="fi-FI" dirty="0"/>
            </a:p>
          </p:txBody>
        </p:sp>
      </p:grpSp>
      <p:sp>
        <p:nvSpPr>
          <p:cNvPr id="58" name="TextBox 57"/>
          <p:cNvSpPr txBox="1"/>
          <p:nvPr/>
        </p:nvSpPr>
        <p:spPr>
          <a:xfrm>
            <a:off x="4285865" y="5216795"/>
            <a:ext cx="370614" cy="400110"/>
          </a:xfrm>
          <a:prstGeom prst="rect">
            <a:avLst/>
          </a:prstGeom>
          <a:noFill/>
        </p:spPr>
        <p:txBody>
          <a:bodyPr wrap="none" rtlCol="0">
            <a:spAutoFit/>
          </a:bodyPr>
          <a:lstStyle/>
          <a:p>
            <a:r>
              <a:rPr lang="fi-FI" sz="2000" dirty="0" smtClean="0">
                <a:latin typeface="Tahoma" pitchFamily="34" charset="0"/>
                <a:ea typeface="Tahoma" pitchFamily="34" charset="0"/>
                <a:cs typeface="Tahoma" pitchFamily="34" charset="0"/>
              </a:rPr>
              <a:t>+</a:t>
            </a:r>
            <a:endParaRPr lang="fi-FI" sz="2000" dirty="0">
              <a:latin typeface="Tahoma" pitchFamily="34" charset="0"/>
              <a:ea typeface="Tahoma" pitchFamily="34" charset="0"/>
              <a:cs typeface="Tahoma" pitchFamily="34" charset="0"/>
            </a:endParaRPr>
          </a:p>
        </p:txBody>
      </p:sp>
      <p:grpSp>
        <p:nvGrpSpPr>
          <p:cNvPr id="22" name="Ryhmä 21"/>
          <p:cNvGrpSpPr/>
          <p:nvPr/>
        </p:nvGrpSpPr>
        <p:grpSpPr>
          <a:xfrm>
            <a:off x="620197" y="1556792"/>
            <a:ext cx="1994614" cy="4306226"/>
            <a:chOff x="620197" y="1556792"/>
            <a:chExt cx="1994614" cy="4306226"/>
          </a:xfrm>
        </p:grpSpPr>
        <p:sp>
          <p:nvSpPr>
            <p:cNvPr id="45" name="Flowchart: Process 44"/>
            <p:cNvSpPr/>
            <p:nvPr/>
          </p:nvSpPr>
          <p:spPr>
            <a:xfrm>
              <a:off x="620197" y="5519887"/>
              <a:ext cx="1987200" cy="343131"/>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International </a:t>
              </a:r>
              <a:r>
                <a:rPr lang="fi-FI" sz="900" b="1" dirty="0" err="1" smtClean="0">
                  <a:solidFill>
                    <a:schemeClr val="tx1"/>
                  </a:solidFill>
                  <a:latin typeface="Tahoma" pitchFamily="34" charset="0"/>
                  <a:ea typeface="Tahoma" pitchFamily="34" charset="0"/>
                  <a:cs typeface="Tahoma" pitchFamily="34" charset="0"/>
                </a:rPr>
                <a:t>Economy</a:t>
              </a:r>
              <a:endParaRPr lang="fi-FI" sz="900" b="1" dirty="0" smtClean="0">
                <a:solidFill>
                  <a:schemeClr val="tx1"/>
                </a:solidFill>
                <a:latin typeface="Tahoma" pitchFamily="34" charset="0"/>
                <a:ea typeface="Tahoma" pitchFamily="34" charset="0"/>
                <a:cs typeface="Tahoma" pitchFamily="34" charset="0"/>
              </a:endParaRPr>
            </a:p>
            <a:p>
              <a:pPr algn="ctr"/>
              <a:r>
                <a:rPr lang="fi-FI" sz="900" b="1" dirty="0" smtClean="0">
                  <a:solidFill>
                    <a:schemeClr val="tx1"/>
                  </a:solidFill>
                  <a:latin typeface="Tahoma" pitchFamily="34" charset="0"/>
                  <a:ea typeface="Tahoma" pitchFamily="34" charset="0"/>
                  <a:cs typeface="Tahoma" pitchFamily="34" charset="0"/>
                </a:rPr>
                <a:t>5 cr</a:t>
              </a:r>
              <a:endParaRPr lang="fi-FI" sz="900" b="1" dirty="0">
                <a:solidFill>
                  <a:schemeClr val="tx1"/>
                </a:solidFill>
                <a:latin typeface="Tahoma" pitchFamily="34" charset="0"/>
                <a:ea typeface="Tahoma" pitchFamily="34" charset="0"/>
                <a:cs typeface="Tahoma" pitchFamily="34" charset="0"/>
              </a:endParaRPr>
            </a:p>
          </p:txBody>
        </p:sp>
        <p:grpSp>
          <p:nvGrpSpPr>
            <p:cNvPr id="21" name="Ryhmä 20"/>
            <p:cNvGrpSpPr/>
            <p:nvPr/>
          </p:nvGrpSpPr>
          <p:grpSpPr>
            <a:xfrm>
              <a:off x="622679" y="1556792"/>
              <a:ext cx="1992132" cy="3901841"/>
              <a:chOff x="622679" y="1556792"/>
              <a:chExt cx="1992132" cy="3901841"/>
            </a:xfrm>
          </p:grpSpPr>
          <p:sp>
            <p:nvSpPr>
              <p:cNvPr id="40" name="Flowchart: Process 39"/>
              <p:cNvSpPr/>
              <p:nvPr/>
            </p:nvSpPr>
            <p:spPr>
              <a:xfrm>
                <a:off x="627388" y="1556792"/>
                <a:ext cx="1987423" cy="332271"/>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Strategic Management 5 cr </a:t>
                </a:r>
                <a:endParaRPr lang="fi-FI" sz="900" b="1" dirty="0">
                  <a:solidFill>
                    <a:schemeClr val="tx1"/>
                  </a:solidFill>
                  <a:latin typeface="Tahoma" pitchFamily="34" charset="0"/>
                  <a:ea typeface="Tahoma" pitchFamily="34" charset="0"/>
                  <a:cs typeface="Tahoma" pitchFamily="34" charset="0"/>
                </a:endParaRPr>
              </a:p>
            </p:txBody>
          </p:sp>
          <p:sp>
            <p:nvSpPr>
              <p:cNvPr id="19" name="Flowchart: Process 18"/>
              <p:cNvSpPr/>
              <p:nvPr/>
            </p:nvSpPr>
            <p:spPr>
              <a:xfrm>
                <a:off x="622679" y="2886070"/>
                <a:ext cx="1987200" cy="317362"/>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Supply Chain Management </a:t>
                </a:r>
                <a:br>
                  <a:rPr lang="fi-FI" sz="900" b="1" dirty="0" smtClean="0">
                    <a:solidFill>
                      <a:schemeClr val="tx1"/>
                    </a:solidFill>
                    <a:latin typeface="Tahoma" pitchFamily="34" charset="0"/>
                    <a:ea typeface="Tahoma" pitchFamily="34" charset="0"/>
                    <a:cs typeface="Tahoma" pitchFamily="34" charset="0"/>
                  </a:rPr>
                </a:br>
                <a:r>
                  <a:rPr lang="fi-FI" sz="900" b="1" dirty="0" smtClean="0">
                    <a:solidFill>
                      <a:schemeClr val="tx1"/>
                    </a:solidFill>
                    <a:latin typeface="Tahoma" pitchFamily="34" charset="0"/>
                    <a:ea typeface="Tahoma" pitchFamily="34" charset="0"/>
                    <a:cs typeface="Tahoma" pitchFamily="34" charset="0"/>
                  </a:rPr>
                  <a:t>5 cr </a:t>
                </a:r>
                <a:endParaRPr lang="fi-FI" sz="900" b="1" dirty="0">
                  <a:solidFill>
                    <a:schemeClr val="tx1"/>
                  </a:solidFill>
                  <a:latin typeface="Tahoma" pitchFamily="34" charset="0"/>
                  <a:ea typeface="Tahoma" pitchFamily="34" charset="0"/>
                  <a:cs typeface="Tahoma" pitchFamily="34" charset="0"/>
                </a:endParaRPr>
              </a:p>
            </p:txBody>
          </p:sp>
          <p:sp>
            <p:nvSpPr>
              <p:cNvPr id="66" name="Flowchart: Process 65"/>
              <p:cNvSpPr/>
              <p:nvPr/>
            </p:nvSpPr>
            <p:spPr>
              <a:xfrm>
                <a:off x="627387" y="2406107"/>
                <a:ext cx="1987200" cy="386345"/>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Internationalisation</a:t>
                </a:r>
                <a:r>
                  <a:rPr lang="fi-FI" sz="900" b="1" dirty="0" smtClean="0">
                    <a:solidFill>
                      <a:schemeClr val="tx1"/>
                    </a:solidFill>
                    <a:latin typeface="Tahoma" pitchFamily="34" charset="0"/>
                    <a:ea typeface="Tahoma" pitchFamily="34" charset="0"/>
                    <a:cs typeface="Tahoma" pitchFamily="34" charset="0"/>
                  </a:rPr>
                  <a:t>    5 cr  </a:t>
                </a:r>
                <a:endParaRPr lang="fi-FI" sz="900" b="1" dirty="0">
                  <a:solidFill>
                    <a:schemeClr val="tx1"/>
                  </a:solidFill>
                  <a:latin typeface="Tahoma" pitchFamily="34" charset="0"/>
                  <a:ea typeface="Tahoma" pitchFamily="34" charset="0"/>
                  <a:cs typeface="Tahoma" pitchFamily="34" charset="0"/>
                </a:endParaRPr>
              </a:p>
            </p:txBody>
          </p:sp>
          <p:sp>
            <p:nvSpPr>
              <p:cNvPr id="57" name="Flowchart: Process 56"/>
              <p:cNvSpPr/>
              <p:nvPr/>
            </p:nvSpPr>
            <p:spPr>
              <a:xfrm>
                <a:off x="627388" y="1940164"/>
                <a:ext cx="1987423" cy="342788"/>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Intl</a:t>
                </a:r>
                <a:r>
                  <a:rPr lang="fi-FI" sz="900" b="1" dirty="0" smtClean="0">
                    <a:solidFill>
                      <a:schemeClr val="tx1"/>
                    </a:solidFill>
                    <a:latin typeface="Tahoma" pitchFamily="34" charset="0"/>
                    <a:ea typeface="Tahoma" pitchFamily="34" charset="0"/>
                    <a:cs typeface="Tahoma" pitchFamily="34" charset="0"/>
                  </a:rPr>
                  <a:t> Trade </a:t>
                </a:r>
                <a:r>
                  <a:rPr lang="fi-FI" sz="900" b="1" dirty="0" err="1" smtClean="0">
                    <a:solidFill>
                      <a:schemeClr val="tx1"/>
                    </a:solidFill>
                    <a:latin typeface="Tahoma" pitchFamily="34" charset="0"/>
                    <a:ea typeface="Tahoma" pitchFamily="34" charset="0"/>
                    <a:cs typeface="Tahoma" pitchFamily="34" charset="0"/>
                  </a:rPr>
                  <a:t>Practices</a:t>
                </a:r>
                <a:r>
                  <a:rPr lang="fi-FI" sz="900" b="1" dirty="0" smtClean="0">
                    <a:solidFill>
                      <a:schemeClr val="tx1"/>
                    </a:solidFill>
                    <a:latin typeface="Tahoma" pitchFamily="34" charset="0"/>
                    <a:ea typeface="Tahoma" pitchFamily="34" charset="0"/>
                    <a:cs typeface="Tahoma" pitchFamily="34" charset="0"/>
                  </a:rPr>
                  <a:t> 5 cr  </a:t>
                </a:r>
                <a:endParaRPr lang="fi-FI" sz="900" b="1" dirty="0">
                  <a:solidFill>
                    <a:schemeClr val="tx1"/>
                  </a:solidFill>
                  <a:latin typeface="Tahoma" pitchFamily="34" charset="0"/>
                  <a:ea typeface="Tahoma" pitchFamily="34" charset="0"/>
                  <a:cs typeface="Tahoma" pitchFamily="34" charset="0"/>
                </a:endParaRPr>
              </a:p>
            </p:txBody>
          </p:sp>
          <p:sp>
            <p:nvSpPr>
              <p:cNvPr id="59" name="Flowchart: Process 58"/>
              <p:cNvSpPr/>
              <p:nvPr/>
            </p:nvSpPr>
            <p:spPr>
              <a:xfrm>
                <a:off x="625041" y="4941168"/>
                <a:ext cx="1987200" cy="517465"/>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Multicultural</a:t>
                </a:r>
                <a:r>
                  <a:rPr lang="fi-FI" sz="900" b="1" dirty="0" smtClean="0">
                    <a:solidFill>
                      <a:schemeClr val="tx1"/>
                    </a:solidFill>
                    <a:latin typeface="Tahoma" pitchFamily="34" charset="0"/>
                    <a:ea typeface="Tahoma" pitchFamily="34" charset="0"/>
                    <a:cs typeface="Tahoma" pitchFamily="34" charset="0"/>
                  </a:rPr>
                  <a:t> </a:t>
                </a:r>
                <a:r>
                  <a:rPr lang="fi-FI" sz="900" b="1" dirty="0" err="1" smtClean="0">
                    <a:solidFill>
                      <a:schemeClr val="tx1"/>
                    </a:solidFill>
                    <a:latin typeface="Tahoma" pitchFamily="34" charset="0"/>
                    <a:ea typeface="Tahoma" pitchFamily="34" charset="0"/>
                    <a:cs typeface="Tahoma" pitchFamily="34" charset="0"/>
                  </a:rPr>
                  <a:t>Sales</a:t>
                </a:r>
                <a:r>
                  <a:rPr lang="fi-FI" sz="900" b="1" dirty="0" smtClean="0">
                    <a:solidFill>
                      <a:schemeClr val="tx1"/>
                    </a:solidFill>
                    <a:latin typeface="Tahoma" pitchFamily="34" charset="0"/>
                    <a:ea typeface="Tahoma" pitchFamily="34" charset="0"/>
                    <a:cs typeface="Tahoma" pitchFamily="34" charset="0"/>
                  </a:rPr>
                  <a:t> and </a:t>
                </a:r>
                <a:r>
                  <a:rPr lang="fi-FI" sz="900" b="1" dirty="0" err="1" smtClean="0">
                    <a:solidFill>
                      <a:schemeClr val="tx1"/>
                    </a:solidFill>
                    <a:latin typeface="Tahoma" pitchFamily="34" charset="0"/>
                    <a:ea typeface="Tahoma" pitchFamily="34" charset="0"/>
                    <a:cs typeface="Tahoma" pitchFamily="34" charset="0"/>
                  </a:rPr>
                  <a:t>Organisations</a:t>
                </a:r>
                <a:r>
                  <a:rPr lang="fi-FI" sz="900" b="1" dirty="0" smtClean="0">
                    <a:solidFill>
                      <a:schemeClr val="tx1"/>
                    </a:solidFill>
                    <a:latin typeface="Tahoma" pitchFamily="34" charset="0"/>
                    <a:ea typeface="Tahoma" pitchFamily="34" charset="0"/>
                    <a:cs typeface="Tahoma" pitchFamily="34" charset="0"/>
                  </a:rPr>
                  <a:t> </a:t>
                </a:r>
              </a:p>
              <a:p>
                <a:pPr algn="ctr"/>
                <a:r>
                  <a:rPr lang="fi-FI" sz="900" b="1" dirty="0" smtClean="0">
                    <a:solidFill>
                      <a:schemeClr val="tx1"/>
                    </a:solidFill>
                    <a:latin typeface="Tahoma" pitchFamily="34" charset="0"/>
                    <a:ea typeface="Tahoma" pitchFamily="34" charset="0"/>
                    <a:cs typeface="Tahoma" pitchFamily="34" charset="0"/>
                  </a:rPr>
                  <a:t>5 cr</a:t>
                </a:r>
                <a:endParaRPr lang="fi-FI" sz="900" b="1" dirty="0">
                  <a:solidFill>
                    <a:schemeClr val="tx1"/>
                  </a:solidFill>
                  <a:latin typeface="Tahoma" pitchFamily="34" charset="0"/>
                  <a:ea typeface="Tahoma" pitchFamily="34" charset="0"/>
                  <a:cs typeface="Tahoma" pitchFamily="34" charset="0"/>
                </a:endParaRPr>
              </a:p>
            </p:txBody>
          </p:sp>
          <p:sp>
            <p:nvSpPr>
              <p:cNvPr id="70" name="Flowchart: Process 18"/>
              <p:cNvSpPr/>
              <p:nvPr/>
            </p:nvSpPr>
            <p:spPr>
              <a:xfrm>
                <a:off x="627388" y="3259575"/>
                <a:ext cx="1987200" cy="360040"/>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International Marketing 5 cr  </a:t>
                </a:r>
                <a:endParaRPr lang="fi-FI" sz="900" b="1" dirty="0">
                  <a:solidFill>
                    <a:schemeClr val="tx1"/>
                  </a:solidFill>
                  <a:latin typeface="Tahoma" pitchFamily="34" charset="0"/>
                  <a:ea typeface="Tahoma" pitchFamily="34" charset="0"/>
                  <a:cs typeface="Tahoma" pitchFamily="34" charset="0"/>
                </a:endParaRPr>
              </a:p>
            </p:txBody>
          </p:sp>
          <p:sp>
            <p:nvSpPr>
              <p:cNvPr id="71" name="Flowchart: Process 45"/>
              <p:cNvSpPr/>
              <p:nvPr/>
            </p:nvSpPr>
            <p:spPr>
              <a:xfrm>
                <a:off x="625040" y="3844966"/>
                <a:ext cx="1987200" cy="936105"/>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Business Environment  5 cr</a:t>
                </a:r>
                <a:endParaRPr lang="fi-FI" sz="900" b="1" dirty="0">
                  <a:solidFill>
                    <a:schemeClr val="tx1"/>
                  </a:solidFill>
                  <a:latin typeface="Tahoma" pitchFamily="34" charset="0"/>
                  <a:ea typeface="Tahoma" pitchFamily="34" charset="0"/>
                  <a:cs typeface="Tahoma" pitchFamily="34" charset="0"/>
                </a:endParaRPr>
              </a:p>
            </p:txBody>
          </p:sp>
        </p:grpSp>
      </p:grpSp>
      <p:grpSp>
        <p:nvGrpSpPr>
          <p:cNvPr id="11" name="Ryhmä 10"/>
          <p:cNvGrpSpPr/>
          <p:nvPr/>
        </p:nvGrpSpPr>
        <p:grpSpPr>
          <a:xfrm>
            <a:off x="71692" y="393411"/>
            <a:ext cx="9036811" cy="587317"/>
            <a:chOff x="71692" y="908720"/>
            <a:chExt cx="9036811" cy="587317"/>
          </a:xfrm>
        </p:grpSpPr>
        <p:sp>
          <p:nvSpPr>
            <p:cNvPr id="72" name="Chevron 74"/>
            <p:cNvSpPr/>
            <p:nvPr/>
          </p:nvSpPr>
          <p:spPr>
            <a:xfrm>
              <a:off x="7890118" y="919973"/>
              <a:ext cx="1218385" cy="576064"/>
            </a:xfrm>
            <a:prstGeom prst="chevron">
              <a:avLst/>
            </a:prstGeom>
            <a:solidFill>
              <a:srgbClr val="BA8CDC"/>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THE</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15 cr</a:t>
              </a:r>
              <a:endParaRPr lang="fi-FI" sz="1000" b="1" dirty="0">
                <a:solidFill>
                  <a:schemeClr val="tx1"/>
                </a:solidFill>
                <a:latin typeface="Tahoma" pitchFamily="34" charset="0"/>
                <a:ea typeface="Tahoma" pitchFamily="34" charset="0"/>
                <a:cs typeface="Tahoma" pitchFamily="34" charset="0"/>
              </a:endParaRPr>
            </a:p>
            <a:p>
              <a:pPr algn="r"/>
              <a:endParaRPr lang="fi-FI" sz="1300" b="1" dirty="0">
                <a:solidFill>
                  <a:schemeClr val="tx1"/>
                </a:solidFill>
              </a:endParaRPr>
            </a:p>
          </p:txBody>
        </p:sp>
        <p:grpSp>
          <p:nvGrpSpPr>
            <p:cNvPr id="3" name="Ryhmä 2"/>
            <p:cNvGrpSpPr/>
            <p:nvPr/>
          </p:nvGrpSpPr>
          <p:grpSpPr>
            <a:xfrm>
              <a:off x="71692" y="908720"/>
              <a:ext cx="8105879" cy="576064"/>
              <a:chOff x="71692" y="919973"/>
              <a:chExt cx="8105879" cy="576064"/>
            </a:xfrm>
          </p:grpSpPr>
          <p:sp>
            <p:nvSpPr>
              <p:cNvPr id="76" name="Chevron 73"/>
              <p:cNvSpPr/>
              <p:nvPr/>
            </p:nvSpPr>
            <p:spPr>
              <a:xfrm>
                <a:off x="6444208" y="919973"/>
                <a:ext cx="1733363" cy="576064"/>
              </a:xfrm>
              <a:prstGeom prst="chevron">
                <a:avLst/>
              </a:prstGeom>
              <a:solidFill>
                <a:srgbClr val="61CAFF"/>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INT</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30 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79" name="Chevron 72"/>
              <p:cNvSpPr/>
              <p:nvPr/>
            </p:nvSpPr>
            <p:spPr>
              <a:xfrm>
                <a:off x="5081044" y="919973"/>
                <a:ext cx="1618516" cy="576064"/>
              </a:xfrm>
              <a:prstGeom prst="chevron">
                <a:avLst/>
              </a:prstGeom>
              <a:solidFill>
                <a:srgbClr val="FFCB05"/>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AS</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30 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80" name="Chevron 76"/>
              <p:cNvSpPr/>
              <p:nvPr/>
            </p:nvSpPr>
            <p:spPr>
              <a:xfrm>
                <a:off x="3614752" y="919973"/>
                <a:ext cx="1733136" cy="576064"/>
              </a:xfrm>
              <a:prstGeom prst="chevron">
                <a:avLst/>
              </a:prstGeom>
              <a:solidFill>
                <a:srgbClr val="FFFF97"/>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fi-FI" sz="1300" b="1" dirty="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PS </a:t>
                </a:r>
              </a:p>
              <a:p>
                <a:pPr algn="ctr"/>
                <a:r>
                  <a:rPr lang="fi-FI" sz="1000" b="1" dirty="0" smtClean="0">
                    <a:solidFill>
                      <a:schemeClr val="tx1"/>
                    </a:solidFill>
                    <a:latin typeface="Tahoma" pitchFamily="34" charset="0"/>
                    <a:ea typeface="Tahoma" pitchFamily="34" charset="0"/>
                    <a:cs typeface="Tahoma" pitchFamily="34" charset="0"/>
                  </a:rPr>
                  <a:t>35 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81" name="Chevron 4"/>
              <p:cNvSpPr/>
              <p:nvPr/>
            </p:nvSpPr>
            <p:spPr>
              <a:xfrm>
                <a:off x="1889183" y="919973"/>
                <a:ext cx="1984925" cy="576064"/>
              </a:xfrm>
              <a:prstGeom prst="chevron">
                <a:avLst/>
              </a:prstGeom>
              <a:solidFill>
                <a:srgbClr val="8DC63F"/>
              </a:solid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PS</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40 cr</a:t>
                </a:r>
                <a:endParaRPr lang="fi-FI" sz="1000" b="1" dirty="0">
                  <a:solidFill>
                    <a:schemeClr val="tx1"/>
                  </a:solidFill>
                  <a:latin typeface="Tahoma" pitchFamily="34" charset="0"/>
                  <a:ea typeface="Tahoma" pitchFamily="34" charset="0"/>
                  <a:cs typeface="Tahoma" pitchFamily="34" charset="0"/>
                </a:endParaRPr>
              </a:p>
              <a:p>
                <a:pPr algn="r"/>
                <a:endParaRPr lang="fi-FI" sz="1300" b="1" dirty="0">
                  <a:solidFill>
                    <a:schemeClr val="tx1"/>
                  </a:solidFill>
                </a:endParaRPr>
              </a:p>
            </p:txBody>
          </p:sp>
          <p:sp>
            <p:nvSpPr>
              <p:cNvPr id="82" name="Chevron 77"/>
              <p:cNvSpPr/>
              <p:nvPr/>
            </p:nvSpPr>
            <p:spPr>
              <a:xfrm>
                <a:off x="71692" y="919973"/>
                <a:ext cx="2081531" cy="576064"/>
              </a:xfrm>
              <a:prstGeom prst="chevron">
                <a:avLst/>
              </a:prstGeom>
              <a:solidFill>
                <a:srgbClr val="E5219F"/>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fi-FI" sz="1300" b="1" dirty="0" smtClean="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BS</a:t>
                </a:r>
                <a:endParaRPr lang="fi-FI" sz="1000" b="1" dirty="0">
                  <a:solidFill>
                    <a:schemeClr val="tx1"/>
                  </a:solidFill>
                  <a:latin typeface="Tahoma" pitchFamily="34" charset="0"/>
                  <a:ea typeface="Tahoma" pitchFamily="34" charset="0"/>
                  <a:cs typeface="Tahoma" pitchFamily="34" charset="0"/>
                </a:endParaRPr>
              </a:p>
              <a:p>
                <a:pPr algn="ctr"/>
                <a:r>
                  <a:rPr lang="fi-FI" sz="1000" b="1" dirty="0">
                    <a:solidFill>
                      <a:schemeClr val="tx1"/>
                    </a:solidFill>
                    <a:latin typeface="Tahoma" pitchFamily="34" charset="0"/>
                    <a:ea typeface="Tahoma" pitchFamily="34" charset="0"/>
                    <a:cs typeface="Tahoma" pitchFamily="34" charset="0"/>
                  </a:rPr>
                  <a:t>6</a:t>
                </a:r>
                <a:r>
                  <a:rPr lang="fi-FI" sz="1000" b="1" dirty="0" smtClean="0">
                    <a:solidFill>
                      <a:schemeClr val="tx1"/>
                    </a:solidFill>
                    <a:latin typeface="Tahoma" pitchFamily="34" charset="0"/>
                    <a:ea typeface="Tahoma" pitchFamily="34" charset="0"/>
                    <a:cs typeface="Tahoma" pitchFamily="34" charset="0"/>
                  </a:rPr>
                  <a:t>0 cr</a:t>
                </a:r>
                <a:endParaRPr lang="fi-FI" sz="1000" b="1" dirty="0">
                  <a:solidFill>
                    <a:schemeClr val="tx1"/>
                  </a:solidFill>
                  <a:latin typeface="Tahoma" pitchFamily="34" charset="0"/>
                  <a:ea typeface="Tahoma" pitchFamily="34" charset="0"/>
                  <a:cs typeface="Tahoma" pitchFamily="34" charset="0"/>
                </a:endParaRPr>
              </a:p>
              <a:p>
                <a:pPr algn="r"/>
                <a:endParaRPr lang="fi-FI" sz="1300" b="1" dirty="0">
                  <a:solidFill>
                    <a:schemeClr val="tx1"/>
                  </a:solidFill>
                </a:endParaRPr>
              </a:p>
            </p:txBody>
          </p:sp>
        </p:grpSp>
      </p:grpSp>
      <p:pic>
        <p:nvPicPr>
          <p:cNvPr id="83" name="Kuva 8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064" y="90305"/>
            <a:ext cx="938494" cy="251732"/>
          </a:xfrm>
          <a:prstGeom prst="rect">
            <a:avLst/>
          </a:prstGeom>
        </p:spPr>
      </p:pic>
      <p:sp>
        <p:nvSpPr>
          <p:cNvPr id="84" name="Tekstiruutu 83"/>
          <p:cNvSpPr txBox="1"/>
          <p:nvPr/>
        </p:nvSpPr>
        <p:spPr>
          <a:xfrm>
            <a:off x="4190533" y="8602"/>
            <a:ext cx="581570" cy="369332"/>
          </a:xfrm>
          <a:prstGeom prst="rect">
            <a:avLst/>
          </a:prstGeom>
          <a:noFill/>
        </p:spPr>
        <p:txBody>
          <a:bodyPr wrap="none" rtlCol="0">
            <a:spAutoFit/>
          </a:bodyPr>
          <a:lstStyle/>
          <a:p>
            <a:pPr algn="ctr"/>
            <a:r>
              <a:rPr lang="fi-FI" b="1" dirty="0" smtClean="0"/>
              <a:t>BBA</a:t>
            </a:r>
            <a:endParaRPr lang="fi-FI" b="1" dirty="0"/>
          </a:p>
        </p:txBody>
      </p:sp>
      <p:sp>
        <p:nvSpPr>
          <p:cNvPr id="100" name="Flowchart: Process 48"/>
          <p:cNvSpPr/>
          <p:nvPr/>
        </p:nvSpPr>
        <p:spPr>
          <a:xfrm>
            <a:off x="3568077" y="1786720"/>
            <a:ext cx="1822358" cy="406800"/>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Human Resources 5 cr </a:t>
            </a:r>
            <a:endParaRPr lang="fi-FI" sz="1000" b="1" dirty="0">
              <a:solidFill>
                <a:schemeClr val="tx1"/>
              </a:solidFill>
              <a:latin typeface="Tahoma" pitchFamily="34" charset="0"/>
              <a:ea typeface="Tahoma" pitchFamily="34" charset="0"/>
              <a:cs typeface="Tahoma" pitchFamily="34" charset="0"/>
            </a:endParaRPr>
          </a:p>
        </p:txBody>
      </p:sp>
      <p:grpSp>
        <p:nvGrpSpPr>
          <p:cNvPr id="14" name="Ryhmä 13"/>
          <p:cNvGrpSpPr/>
          <p:nvPr/>
        </p:nvGrpSpPr>
        <p:grpSpPr>
          <a:xfrm>
            <a:off x="3563888" y="3861048"/>
            <a:ext cx="1822358" cy="2067187"/>
            <a:chOff x="3563888" y="3861048"/>
            <a:chExt cx="1822358" cy="2067187"/>
          </a:xfrm>
        </p:grpSpPr>
        <p:sp>
          <p:nvSpPr>
            <p:cNvPr id="101" name="Flowchart: Process 49"/>
            <p:cNvSpPr/>
            <p:nvPr/>
          </p:nvSpPr>
          <p:spPr>
            <a:xfrm>
              <a:off x="3563888" y="3861048"/>
              <a:ext cx="1822358" cy="936000"/>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
              </a:r>
              <a:br>
                <a:rPr lang="fi-FI" sz="1000" b="1" dirty="0" smtClean="0">
                  <a:solidFill>
                    <a:schemeClr val="tx1"/>
                  </a:solidFill>
                  <a:latin typeface="Tahoma" pitchFamily="34" charset="0"/>
                  <a:ea typeface="Tahoma" pitchFamily="34" charset="0"/>
                  <a:cs typeface="Tahoma" pitchFamily="34" charset="0"/>
                </a:rPr>
              </a:br>
              <a:r>
                <a:rPr lang="fi-FI" sz="1000" b="1" dirty="0">
                  <a:solidFill>
                    <a:schemeClr val="tx1"/>
                  </a:solidFill>
                  <a:latin typeface="Tahoma" pitchFamily="34" charset="0"/>
                  <a:ea typeface="Tahoma" pitchFamily="34" charset="0"/>
                  <a:cs typeface="Tahoma" pitchFamily="34" charset="0"/>
                </a:rPr>
                <a:t>Business Project  </a:t>
              </a:r>
              <a:r>
                <a:rPr lang="fi-FI" sz="1000" b="1" dirty="0" smtClean="0">
                  <a:solidFill>
                    <a:schemeClr val="tx1"/>
                  </a:solidFill>
                  <a:latin typeface="Tahoma" pitchFamily="34" charset="0"/>
                  <a:ea typeface="Tahoma" pitchFamily="34" charset="0"/>
                  <a:cs typeface="Tahoma" pitchFamily="34" charset="0"/>
                </a:rPr>
                <a:t>10 cr </a:t>
              </a:r>
              <a:r>
                <a:rPr lang="fi-FI" sz="1000" b="1" dirty="0" err="1">
                  <a:solidFill>
                    <a:schemeClr val="tx1"/>
                  </a:solidFill>
                  <a:latin typeface="Tahoma" pitchFamily="34" charset="0"/>
                  <a:ea typeface="Tahoma" pitchFamily="34" charset="0"/>
                  <a:cs typeface="Tahoma" pitchFamily="34" charset="0"/>
                </a:rPr>
                <a:t>together</a:t>
              </a:r>
              <a:r>
                <a:rPr lang="fi-FI" sz="1000" b="1" dirty="0">
                  <a:solidFill>
                    <a:schemeClr val="tx1"/>
                  </a:solidFill>
                  <a:latin typeface="Tahoma" pitchFamily="34" charset="0"/>
                  <a:ea typeface="Tahoma" pitchFamily="34" charset="0"/>
                  <a:cs typeface="Tahoma" pitchFamily="34" charset="0"/>
                </a:rPr>
                <a:t> with </a:t>
              </a:r>
            </a:p>
            <a:p>
              <a:pPr algn="ctr"/>
              <a:r>
                <a:rPr lang="fi-FI" sz="1000" b="1" dirty="0">
                  <a:solidFill>
                    <a:schemeClr val="tx1"/>
                  </a:solidFill>
                  <a:latin typeface="Tahoma" pitchFamily="34" charset="0"/>
                  <a:ea typeface="Tahoma" pitchFamily="34" charset="0"/>
                  <a:cs typeface="Tahoma" pitchFamily="34" charset="0"/>
                </a:rPr>
                <a:t> Business Environment </a:t>
              </a:r>
            </a:p>
          </p:txBody>
        </p:sp>
        <p:sp>
          <p:nvSpPr>
            <p:cNvPr id="102" name="Flowchart: Process 55"/>
            <p:cNvSpPr/>
            <p:nvPr/>
          </p:nvSpPr>
          <p:spPr>
            <a:xfrm>
              <a:off x="3563888" y="5519887"/>
              <a:ext cx="1822358" cy="408348"/>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b="1" dirty="0">
                  <a:solidFill>
                    <a:schemeClr val="tx1"/>
                  </a:solidFill>
                  <a:latin typeface="Tahoma" pitchFamily="34" charset="0"/>
                  <a:ea typeface="Tahoma" pitchFamily="34" charset="0"/>
                  <a:cs typeface="Tahoma" pitchFamily="34" charset="0"/>
                </a:rPr>
                <a:t>Business </a:t>
              </a:r>
              <a:r>
                <a:rPr lang="fi-FI" sz="1000" b="1" dirty="0" err="1">
                  <a:solidFill>
                    <a:schemeClr val="tx1"/>
                  </a:solidFill>
                  <a:latin typeface="Tahoma" pitchFamily="34" charset="0"/>
                  <a:ea typeface="Tahoma" pitchFamily="34" charset="0"/>
                  <a:cs typeface="Tahoma" pitchFamily="34" charset="0"/>
                </a:rPr>
                <a:t>Research</a:t>
              </a:r>
              <a:r>
                <a:rPr lang="fi-FI" sz="1000" b="1" dirty="0">
                  <a:solidFill>
                    <a:schemeClr val="tx1"/>
                  </a:solidFill>
                  <a:latin typeface="Tahoma" pitchFamily="34" charset="0"/>
                  <a:ea typeface="Tahoma" pitchFamily="34" charset="0"/>
                  <a:cs typeface="Tahoma" pitchFamily="34" charset="0"/>
                </a:rPr>
                <a:t> </a:t>
              </a:r>
              <a:r>
                <a:rPr lang="fi-FI" sz="1000" b="1" dirty="0" smtClean="0">
                  <a:solidFill>
                    <a:schemeClr val="tx1"/>
                  </a:solidFill>
                  <a:latin typeface="Tahoma" pitchFamily="34" charset="0"/>
                  <a:ea typeface="Tahoma" pitchFamily="34" charset="0"/>
                  <a:cs typeface="Tahoma" pitchFamily="34" charset="0"/>
                </a:rPr>
                <a:t>5 cr </a:t>
              </a:r>
              <a:endParaRPr lang="fi-FI" sz="1000" b="1" dirty="0">
                <a:solidFill>
                  <a:schemeClr val="tx1"/>
                </a:solidFill>
                <a:latin typeface="Tahoma" pitchFamily="34" charset="0"/>
                <a:ea typeface="Tahoma" pitchFamily="34" charset="0"/>
                <a:cs typeface="Tahoma" pitchFamily="34" charset="0"/>
              </a:endParaRPr>
            </a:p>
          </p:txBody>
        </p:sp>
        <p:sp>
          <p:nvSpPr>
            <p:cNvPr id="103" name="Flowchart: Process 49"/>
            <p:cNvSpPr/>
            <p:nvPr/>
          </p:nvSpPr>
          <p:spPr>
            <a:xfrm>
              <a:off x="3563888" y="4907495"/>
              <a:ext cx="1822358" cy="406800"/>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b="1" dirty="0">
                  <a:solidFill>
                    <a:schemeClr val="tx1"/>
                  </a:solidFill>
                  <a:latin typeface="Tahoma" pitchFamily="34" charset="0"/>
                  <a:ea typeface="Tahoma" pitchFamily="34" charset="0"/>
                  <a:cs typeface="Tahoma" pitchFamily="34" charset="0"/>
                </a:rPr>
                <a:t>Financial Management </a:t>
              </a:r>
              <a:r>
                <a:rPr lang="fi-FI" sz="1000" b="1" dirty="0" smtClean="0">
                  <a:solidFill>
                    <a:schemeClr val="tx1"/>
                  </a:solidFill>
                  <a:latin typeface="Tahoma" pitchFamily="34" charset="0"/>
                  <a:ea typeface="Tahoma" pitchFamily="34" charset="0"/>
                  <a:cs typeface="Tahoma" pitchFamily="34" charset="0"/>
                </a:rPr>
                <a:t/>
              </a:r>
              <a:br>
                <a:rPr lang="fi-FI" sz="1000" b="1" dirty="0" smtClean="0">
                  <a:solidFill>
                    <a:schemeClr val="tx1"/>
                  </a:solidFill>
                  <a:latin typeface="Tahoma" pitchFamily="34" charset="0"/>
                  <a:ea typeface="Tahoma" pitchFamily="34" charset="0"/>
                  <a:cs typeface="Tahoma" pitchFamily="34" charset="0"/>
                </a:rPr>
              </a:br>
              <a:r>
                <a:rPr lang="fi-FI" sz="1000" b="1" dirty="0" smtClean="0">
                  <a:solidFill>
                    <a:schemeClr val="tx1"/>
                  </a:solidFill>
                  <a:latin typeface="Tahoma" pitchFamily="34" charset="0"/>
                  <a:ea typeface="Tahoma" pitchFamily="34" charset="0"/>
                  <a:cs typeface="Tahoma" pitchFamily="34" charset="0"/>
                </a:rPr>
                <a:t>5 cr</a:t>
              </a:r>
              <a:endParaRPr lang="fi-FI" sz="1000" b="1" dirty="0">
                <a:solidFill>
                  <a:schemeClr val="tx1"/>
                </a:solidFill>
                <a:latin typeface="Tahoma" pitchFamily="34" charset="0"/>
                <a:ea typeface="Tahoma" pitchFamily="34" charset="0"/>
                <a:cs typeface="Tahoma" pitchFamily="34" charset="0"/>
              </a:endParaRPr>
            </a:p>
          </p:txBody>
        </p:sp>
      </p:grpSp>
      <p:sp>
        <p:nvSpPr>
          <p:cNvPr id="104" name="Flowchart: Process 48"/>
          <p:cNvSpPr/>
          <p:nvPr/>
        </p:nvSpPr>
        <p:spPr>
          <a:xfrm>
            <a:off x="5466565" y="4391845"/>
            <a:ext cx="1394499" cy="406800"/>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000" dirty="0" smtClean="0">
                <a:solidFill>
                  <a:schemeClr val="tx1"/>
                </a:solidFill>
                <a:latin typeface="Tahoma" pitchFamily="34" charset="0"/>
                <a:ea typeface="Tahoma" pitchFamily="34" charset="0"/>
                <a:cs typeface="Tahoma" pitchFamily="34" charset="0"/>
              </a:rPr>
              <a:t>Professional Reporting 5 cr</a:t>
            </a:r>
            <a:r>
              <a:rPr lang="fi-FI" sz="1000" dirty="0" smtClean="0">
                <a:solidFill>
                  <a:schemeClr val="tx1"/>
                </a:solidFill>
                <a:ea typeface="Tahoma" pitchFamily="34" charset="0"/>
                <a:cs typeface="Tahoma" pitchFamily="34" charset="0"/>
              </a:rPr>
              <a:t> </a:t>
            </a:r>
            <a:endParaRPr lang="fi-FI" sz="1000" dirty="0">
              <a:solidFill>
                <a:schemeClr val="tx1"/>
              </a:solidFill>
              <a:ea typeface="Tahoma" pitchFamily="34" charset="0"/>
              <a:cs typeface="Tahoma" pitchFamily="34" charset="0"/>
            </a:endParaRPr>
          </a:p>
        </p:txBody>
      </p:sp>
      <p:sp>
        <p:nvSpPr>
          <p:cNvPr id="105" name="Flowchart: Process 48"/>
          <p:cNvSpPr/>
          <p:nvPr/>
        </p:nvSpPr>
        <p:spPr>
          <a:xfrm>
            <a:off x="5570358" y="5519886"/>
            <a:ext cx="1394499" cy="406800"/>
          </a:xfrm>
          <a:prstGeom prst="flowChartProcess">
            <a:avLst/>
          </a:prstGeom>
          <a:solidFill>
            <a:srgbClr val="FFFF97"/>
          </a:solidFill>
          <a:ln>
            <a:solidFill>
              <a:srgbClr val="CBBD0B"/>
            </a:solidFill>
          </a:ln>
        </p:spPr>
        <p:style>
          <a:lnRef idx="2">
            <a:schemeClr val="accent6"/>
          </a:lnRef>
          <a:fillRef idx="1">
            <a:schemeClr val="lt1"/>
          </a:fillRef>
          <a:effectRef idx="0">
            <a:schemeClr val="accent6"/>
          </a:effectRef>
          <a:fontRef idx="minor">
            <a:schemeClr val="dk1"/>
          </a:fontRef>
        </p:style>
        <p:txBody>
          <a:bodyPr rtlCol="0" anchor="ctr"/>
          <a:lstStyle/>
          <a:p>
            <a:r>
              <a:rPr lang="fi-FI" sz="1000" dirty="0">
                <a:solidFill>
                  <a:schemeClr val="tx1"/>
                </a:solidFill>
                <a:latin typeface="Tahoma" pitchFamily="34" charset="0"/>
                <a:ea typeface="Tahoma" pitchFamily="34" charset="0"/>
                <a:cs typeface="Tahoma" pitchFamily="34" charset="0"/>
              </a:rPr>
              <a:t>Business </a:t>
            </a:r>
            <a:r>
              <a:rPr lang="fi-FI" sz="1000" dirty="0" err="1">
                <a:solidFill>
                  <a:schemeClr val="tx1"/>
                </a:solidFill>
                <a:latin typeface="Tahoma" pitchFamily="34" charset="0"/>
                <a:ea typeface="Tahoma" pitchFamily="34" charset="0"/>
                <a:cs typeface="Tahoma" pitchFamily="34" charset="0"/>
              </a:rPr>
              <a:t>Communication</a:t>
            </a:r>
            <a:r>
              <a:rPr lang="fi-FI" sz="1000" dirty="0">
                <a:solidFill>
                  <a:schemeClr val="tx1"/>
                </a:solidFill>
                <a:latin typeface="Tahoma" pitchFamily="34" charset="0"/>
                <a:ea typeface="Tahoma" pitchFamily="34" charset="0"/>
                <a:cs typeface="Tahoma" pitchFamily="34" charset="0"/>
              </a:rPr>
              <a:t> </a:t>
            </a:r>
            <a:r>
              <a:rPr lang="fi-FI" sz="1000" dirty="0" smtClean="0">
                <a:solidFill>
                  <a:schemeClr val="tx1"/>
                </a:solidFill>
                <a:latin typeface="Tahoma" pitchFamily="34" charset="0"/>
                <a:ea typeface="Tahoma" pitchFamily="34" charset="0"/>
                <a:cs typeface="Tahoma" pitchFamily="34" charset="0"/>
              </a:rPr>
              <a:t>5 cr </a:t>
            </a:r>
            <a:endParaRPr lang="fi-FI" sz="1000" dirty="0">
              <a:solidFill>
                <a:schemeClr val="tx1"/>
              </a:solidFill>
              <a:latin typeface="Tahoma" pitchFamily="34" charset="0"/>
              <a:ea typeface="Tahoma" pitchFamily="34" charset="0"/>
              <a:cs typeface="Tahoma" pitchFamily="34" charset="0"/>
            </a:endParaRPr>
          </a:p>
        </p:txBody>
      </p:sp>
      <p:sp>
        <p:nvSpPr>
          <p:cNvPr id="107" name="Flowchart: Process 85"/>
          <p:cNvSpPr/>
          <p:nvPr/>
        </p:nvSpPr>
        <p:spPr>
          <a:xfrm>
            <a:off x="1051828" y="6062770"/>
            <a:ext cx="7125568" cy="515675"/>
          </a:xfrm>
          <a:prstGeom prst="flowChartProcess">
            <a:avLst/>
          </a:prstGeom>
          <a:solidFill>
            <a:srgbClr val="E5219F"/>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Basic </a:t>
            </a:r>
            <a:r>
              <a:rPr lang="fi-FI" sz="1000" b="1" dirty="0" err="1" smtClean="0">
                <a:solidFill>
                  <a:schemeClr val="tx1"/>
                </a:solidFill>
                <a:latin typeface="Tahoma" pitchFamily="34" charset="0"/>
                <a:ea typeface="Tahoma" pitchFamily="34" charset="0"/>
                <a:cs typeface="Tahoma" pitchFamily="34" charset="0"/>
              </a:rPr>
              <a:t>Studies</a:t>
            </a:r>
            <a:endParaRPr lang="fi-FI" sz="1000" b="1" dirty="0" smtClean="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60 cr</a:t>
            </a:r>
            <a:endParaRPr lang="fi-FI" sz="1000" b="1" dirty="0">
              <a:solidFill>
                <a:schemeClr val="tx1"/>
              </a:solidFill>
              <a:latin typeface="Tahoma" pitchFamily="34" charset="0"/>
              <a:ea typeface="Tahoma" pitchFamily="34" charset="0"/>
              <a:cs typeface="Tahoma" pitchFamily="34" charset="0"/>
            </a:endParaRPr>
          </a:p>
        </p:txBody>
      </p:sp>
      <p:sp>
        <p:nvSpPr>
          <p:cNvPr id="109" name="Flowchart: Process 53"/>
          <p:cNvSpPr/>
          <p:nvPr/>
        </p:nvSpPr>
        <p:spPr>
          <a:xfrm>
            <a:off x="7014597" y="5036043"/>
            <a:ext cx="1162800" cy="378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5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
        <p:nvSpPr>
          <p:cNvPr id="114" name="Flowchart: Process 53"/>
          <p:cNvSpPr/>
          <p:nvPr/>
        </p:nvSpPr>
        <p:spPr>
          <a:xfrm>
            <a:off x="7014771" y="3950479"/>
            <a:ext cx="1162800" cy="756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10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
        <p:nvSpPr>
          <p:cNvPr id="115" name="Flowchart: Process 53"/>
          <p:cNvSpPr/>
          <p:nvPr/>
        </p:nvSpPr>
        <p:spPr>
          <a:xfrm>
            <a:off x="7014975" y="2886070"/>
            <a:ext cx="1162800" cy="756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10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
        <p:nvSpPr>
          <p:cNvPr id="116" name="Flowchart: Process 53"/>
          <p:cNvSpPr/>
          <p:nvPr/>
        </p:nvSpPr>
        <p:spPr>
          <a:xfrm>
            <a:off x="7025665" y="1892274"/>
            <a:ext cx="1162800" cy="378000"/>
          </a:xfrm>
          <a:prstGeom prst="flowChartProcess">
            <a:avLst/>
          </a:prstGeom>
          <a:solidFill>
            <a:srgbClr val="FFCB05"/>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Alternative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5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cr</a:t>
            </a:r>
          </a:p>
        </p:txBody>
      </p:sp>
    </p:spTree>
    <p:extLst>
      <p:ext uri="{BB962C8B-B14F-4D97-AF65-F5344CB8AC3E}">
        <p14:creationId xmlns:p14="http://schemas.microsoft.com/office/powerpoint/2010/main" val="11397822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ounded Rectangle 23"/>
          <p:cNvSpPr/>
          <p:nvPr/>
        </p:nvSpPr>
        <p:spPr>
          <a:xfrm>
            <a:off x="179512" y="792560"/>
            <a:ext cx="8784976" cy="60654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000" b="1" dirty="0">
              <a:solidFill>
                <a:schemeClr val="tx1"/>
              </a:solidFill>
              <a:latin typeface="Tahoma" pitchFamily="34" charset="0"/>
              <a:ea typeface="Tahoma" pitchFamily="34" charset="0"/>
              <a:cs typeface="Tahoma" pitchFamily="34" charset="0"/>
            </a:endParaRPr>
          </a:p>
        </p:txBody>
      </p:sp>
      <p:sp>
        <p:nvSpPr>
          <p:cNvPr id="19" name="Flowchart: Process 18"/>
          <p:cNvSpPr/>
          <p:nvPr/>
        </p:nvSpPr>
        <p:spPr>
          <a:xfrm>
            <a:off x="683568" y="2996952"/>
            <a:ext cx="1980451" cy="520084"/>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Supply</a:t>
            </a:r>
            <a:r>
              <a:rPr lang="fi-FI" sz="900" b="1" dirty="0" smtClean="0">
                <a:solidFill>
                  <a:schemeClr val="tx1"/>
                </a:solidFill>
                <a:latin typeface="Tahoma" pitchFamily="34" charset="0"/>
                <a:ea typeface="Tahoma" pitchFamily="34" charset="0"/>
                <a:cs typeface="Tahoma" pitchFamily="34" charset="0"/>
              </a:rPr>
              <a:t> </a:t>
            </a:r>
            <a:r>
              <a:rPr lang="fi-FI" sz="900" b="1" dirty="0" err="1" smtClean="0">
                <a:solidFill>
                  <a:schemeClr val="tx1"/>
                </a:solidFill>
                <a:latin typeface="Tahoma" pitchFamily="34" charset="0"/>
                <a:ea typeface="Tahoma" pitchFamily="34" charset="0"/>
                <a:cs typeface="Tahoma" pitchFamily="34" charset="0"/>
              </a:rPr>
              <a:t>Chain</a:t>
            </a:r>
            <a:r>
              <a:rPr lang="fi-FI" sz="900" b="1" dirty="0" smtClean="0">
                <a:solidFill>
                  <a:schemeClr val="tx1"/>
                </a:solidFill>
                <a:latin typeface="Tahoma" pitchFamily="34" charset="0"/>
                <a:ea typeface="Tahoma" pitchFamily="34" charset="0"/>
                <a:cs typeface="Tahoma" pitchFamily="34" charset="0"/>
              </a:rPr>
              <a:t> Management 5cr</a:t>
            </a:r>
            <a:endParaRPr lang="fi-FI" sz="900" b="1" dirty="0">
              <a:solidFill>
                <a:schemeClr val="tx1"/>
              </a:solidFill>
              <a:latin typeface="Tahoma" pitchFamily="34" charset="0"/>
              <a:ea typeface="Tahoma" pitchFamily="34" charset="0"/>
              <a:cs typeface="Tahoma" pitchFamily="34" charset="0"/>
            </a:endParaRPr>
          </a:p>
        </p:txBody>
      </p:sp>
      <p:sp>
        <p:nvSpPr>
          <p:cNvPr id="40" name="Flowchart: Process 39"/>
          <p:cNvSpPr/>
          <p:nvPr/>
        </p:nvSpPr>
        <p:spPr>
          <a:xfrm>
            <a:off x="689475" y="908720"/>
            <a:ext cx="1987423" cy="426680"/>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Strategic</a:t>
            </a:r>
            <a:r>
              <a:rPr lang="fi-FI" sz="900" b="1" dirty="0" smtClean="0">
                <a:solidFill>
                  <a:schemeClr val="tx1"/>
                </a:solidFill>
                <a:latin typeface="Tahoma" pitchFamily="34" charset="0"/>
                <a:ea typeface="Tahoma" pitchFamily="34" charset="0"/>
                <a:cs typeface="Tahoma" pitchFamily="34" charset="0"/>
              </a:rPr>
              <a:t> Management 5cr</a:t>
            </a:r>
            <a:endParaRPr lang="fi-FI" sz="900" b="1" dirty="0">
              <a:solidFill>
                <a:schemeClr val="tx1"/>
              </a:solidFill>
              <a:latin typeface="Tahoma" pitchFamily="34" charset="0"/>
              <a:ea typeface="Tahoma" pitchFamily="34" charset="0"/>
              <a:cs typeface="Tahoma" pitchFamily="34" charset="0"/>
            </a:endParaRPr>
          </a:p>
        </p:txBody>
      </p:sp>
      <p:sp>
        <p:nvSpPr>
          <p:cNvPr id="45" name="Flowchart: Process 44"/>
          <p:cNvSpPr/>
          <p:nvPr/>
        </p:nvSpPr>
        <p:spPr>
          <a:xfrm>
            <a:off x="689475" y="6336314"/>
            <a:ext cx="1948929" cy="343131"/>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International Economics</a:t>
            </a:r>
          </a:p>
          <a:p>
            <a:pPr algn="ctr"/>
            <a:r>
              <a:rPr lang="fi-FI" sz="900" b="1" dirty="0" smtClean="0">
                <a:solidFill>
                  <a:schemeClr val="tx1"/>
                </a:solidFill>
                <a:latin typeface="Tahoma" pitchFamily="34" charset="0"/>
                <a:ea typeface="Tahoma" pitchFamily="34" charset="0"/>
                <a:cs typeface="Tahoma" pitchFamily="34" charset="0"/>
              </a:rPr>
              <a:t>5cr</a:t>
            </a:r>
            <a:endParaRPr lang="fi-FI" sz="900" b="1" dirty="0">
              <a:solidFill>
                <a:schemeClr val="tx1"/>
              </a:solidFill>
              <a:latin typeface="Tahoma" pitchFamily="34" charset="0"/>
              <a:ea typeface="Tahoma" pitchFamily="34" charset="0"/>
              <a:cs typeface="Tahoma" pitchFamily="34" charset="0"/>
            </a:endParaRPr>
          </a:p>
        </p:txBody>
      </p:sp>
      <p:sp>
        <p:nvSpPr>
          <p:cNvPr id="46" name="Flowchart: Process 45"/>
          <p:cNvSpPr/>
          <p:nvPr/>
        </p:nvSpPr>
        <p:spPr>
          <a:xfrm>
            <a:off x="699367" y="4375593"/>
            <a:ext cx="1967638" cy="1128988"/>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Business Environment5cr</a:t>
            </a:r>
            <a:endParaRPr lang="fi-FI" sz="900" b="1" dirty="0">
              <a:solidFill>
                <a:schemeClr val="tx1"/>
              </a:solidFill>
              <a:latin typeface="Tahoma" pitchFamily="34" charset="0"/>
              <a:ea typeface="Tahoma" pitchFamily="34" charset="0"/>
              <a:cs typeface="Tahoma" pitchFamily="34" charset="0"/>
            </a:endParaRPr>
          </a:p>
        </p:txBody>
      </p:sp>
      <p:sp>
        <p:nvSpPr>
          <p:cNvPr id="66" name="Flowchart: Process 65"/>
          <p:cNvSpPr/>
          <p:nvPr/>
        </p:nvSpPr>
        <p:spPr>
          <a:xfrm>
            <a:off x="683568" y="2276872"/>
            <a:ext cx="1957341" cy="379071"/>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Internationalisation</a:t>
            </a:r>
            <a:r>
              <a:rPr lang="fi-FI" sz="900" b="1" dirty="0" smtClean="0">
                <a:solidFill>
                  <a:schemeClr val="tx1"/>
                </a:solidFill>
                <a:latin typeface="Tahoma" pitchFamily="34" charset="0"/>
                <a:ea typeface="Tahoma" pitchFamily="34" charset="0"/>
                <a:cs typeface="Tahoma" pitchFamily="34" charset="0"/>
              </a:rPr>
              <a:t>  5cr </a:t>
            </a:r>
            <a:endParaRPr lang="fi-FI" sz="900" b="1" dirty="0">
              <a:solidFill>
                <a:schemeClr val="tx1"/>
              </a:solidFill>
              <a:latin typeface="Tahoma" pitchFamily="34" charset="0"/>
              <a:ea typeface="Tahoma" pitchFamily="34" charset="0"/>
              <a:cs typeface="Tahoma" pitchFamily="34" charset="0"/>
            </a:endParaRPr>
          </a:p>
        </p:txBody>
      </p:sp>
      <p:sp>
        <p:nvSpPr>
          <p:cNvPr id="57" name="Chevron 56"/>
          <p:cNvSpPr/>
          <p:nvPr/>
        </p:nvSpPr>
        <p:spPr>
          <a:xfrm>
            <a:off x="611561" y="216496"/>
            <a:ext cx="8064896" cy="576064"/>
          </a:xfrm>
          <a:prstGeom prst="chevron">
            <a:avLst/>
          </a:prstGeom>
          <a:solidFill>
            <a:srgbClr val="92D050"/>
          </a:solidFill>
          <a:ln w="12700">
            <a:solidFill>
              <a:schemeClr val="bg1">
                <a:lumMod val="95000"/>
              </a:schemeClr>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b="1" dirty="0" smtClean="0">
              <a:solidFill>
                <a:schemeClr val="tx1"/>
              </a:solidFill>
            </a:endParaRPr>
          </a:p>
          <a:p>
            <a:pPr algn="ctr"/>
            <a:r>
              <a:rPr lang="fi-FI" sz="1300" b="1" dirty="0" smtClean="0">
                <a:solidFill>
                  <a:schemeClr val="tx1"/>
                </a:solidFill>
              </a:rPr>
              <a:t>Professional </a:t>
            </a:r>
            <a:r>
              <a:rPr lang="fi-FI" sz="1300" b="1" dirty="0" err="1" smtClean="0">
                <a:solidFill>
                  <a:schemeClr val="tx1"/>
                </a:solidFill>
              </a:rPr>
              <a:t>Studies</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40 </a:t>
            </a:r>
            <a:r>
              <a:rPr lang="fi-FI" sz="1000" b="1" dirty="0" err="1" smtClean="0">
                <a:solidFill>
                  <a:schemeClr val="tx1"/>
                </a:solidFill>
                <a:latin typeface="Tahoma" pitchFamily="34" charset="0"/>
                <a:ea typeface="Tahoma" pitchFamily="34" charset="0"/>
                <a:cs typeface="Tahoma" pitchFamily="34" charset="0"/>
              </a:rPr>
              <a:t>cr</a:t>
            </a:r>
            <a:endParaRPr lang="fi-FI" sz="1000" b="1" dirty="0">
              <a:solidFill>
                <a:schemeClr val="tx1"/>
              </a:solidFill>
              <a:latin typeface="Tahoma" pitchFamily="34" charset="0"/>
              <a:ea typeface="Tahoma" pitchFamily="34" charset="0"/>
              <a:cs typeface="Tahoma" pitchFamily="34" charset="0"/>
            </a:endParaRPr>
          </a:p>
          <a:p>
            <a:pPr algn="r"/>
            <a:endParaRPr lang="fi-FI" sz="1300" b="1" dirty="0">
              <a:solidFill>
                <a:schemeClr val="tx1"/>
              </a:solidFill>
            </a:endParaRPr>
          </a:p>
        </p:txBody>
      </p:sp>
      <p:sp>
        <p:nvSpPr>
          <p:cNvPr id="3" name="Pentagon 2"/>
          <p:cNvSpPr/>
          <p:nvPr/>
        </p:nvSpPr>
        <p:spPr>
          <a:xfrm>
            <a:off x="3188813" y="2312479"/>
            <a:ext cx="4752528" cy="675788"/>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Internationalisation</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Process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Organisations</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Finpro</a:t>
            </a:r>
            <a:r>
              <a:rPr lang="fi-FI" sz="1000" b="1" dirty="0" smtClean="0">
                <a:solidFill>
                  <a:schemeClr val="tx1"/>
                </a:solidFill>
                <a:latin typeface="Tahoma" pitchFamily="34" charset="0"/>
                <a:ea typeface="Tahoma" pitchFamily="34" charset="0"/>
                <a:cs typeface="Tahoma" pitchFamily="34" charset="0"/>
              </a:rPr>
              <a:t>, EU, WTO etc.)</a:t>
            </a:r>
            <a:endParaRPr lang="fi-FI" sz="1000" b="1" dirty="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Strategies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Operational</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methods</a:t>
            </a:r>
            <a:endParaRPr lang="fi-FI" sz="1000" b="1" dirty="0">
              <a:solidFill>
                <a:schemeClr val="tx1"/>
              </a:solidFill>
              <a:latin typeface="Tahoma" pitchFamily="34" charset="0"/>
              <a:ea typeface="Tahoma" pitchFamily="34" charset="0"/>
              <a:cs typeface="Tahoma" pitchFamily="34" charset="0"/>
            </a:endParaRPr>
          </a:p>
        </p:txBody>
      </p:sp>
      <p:sp>
        <p:nvSpPr>
          <p:cNvPr id="58" name="Pentagon 57"/>
          <p:cNvSpPr/>
          <p:nvPr/>
        </p:nvSpPr>
        <p:spPr>
          <a:xfrm>
            <a:off x="3202749" y="908719"/>
            <a:ext cx="4752528" cy="426681"/>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Developing</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Intl</a:t>
            </a:r>
            <a:r>
              <a:rPr lang="fi-FI" sz="1000" b="1" dirty="0" smtClean="0">
                <a:solidFill>
                  <a:schemeClr val="tx1"/>
                </a:solidFill>
                <a:latin typeface="Tahoma" pitchFamily="34" charset="0"/>
                <a:ea typeface="Tahoma" pitchFamily="34" charset="0"/>
                <a:cs typeface="Tahoma" pitchFamily="34" charset="0"/>
              </a:rPr>
              <a:t> Business</a:t>
            </a:r>
          </a:p>
          <a:p>
            <a:r>
              <a:rPr lang="fi-FI" sz="1000" b="1" dirty="0" smtClean="0">
                <a:solidFill>
                  <a:schemeClr val="tx1"/>
                </a:solidFill>
                <a:latin typeface="Tahoma" pitchFamily="34" charset="0"/>
                <a:ea typeface="Tahoma" pitchFamily="34" charset="0"/>
                <a:cs typeface="Tahoma" pitchFamily="34" charset="0"/>
              </a:rPr>
              <a:t>Analysis, Planning and Control </a:t>
            </a:r>
            <a:endParaRPr lang="fi-FI" sz="1000" b="1" dirty="0">
              <a:solidFill>
                <a:schemeClr val="tx1"/>
              </a:solidFill>
              <a:latin typeface="Tahoma" pitchFamily="34" charset="0"/>
              <a:ea typeface="Tahoma" pitchFamily="34" charset="0"/>
              <a:cs typeface="Tahoma" pitchFamily="34" charset="0"/>
            </a:endParaRPr>
          </a:p>
        </p:txBody>
      </p:sp>
      <p:sp>
        <p:nvSpPr>
          <p:cNvPr id="59" name="Pentagon 58"/>
          <p:cNvSpPr/>
          <p:nvPr/>
        </p:nvSpPr>
        <p:spPr>
          <a:xfrm>
            <a:off x="3200329" y="1493194"/>
            <a:ext cx="4752528" cy="648860"/>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Export-Import</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Processes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Documentation</a:t>
            </a:r>
            <a:r>
              <a:rPr lang="fi-FI" sz="1000" b="1" dirty="0" smtClean="0">
                <a:solidFill>
                  <a:schemeClr val="tx1"/>
                </a:solidFill>
                <a:latin typeface="Tahoma" pitchFamily="34" charset="0"/>
                <a:ea typeface="Tahoma" pitchFamily="34" charset="0"/>
                <a:cs typeface="Tahoma" pitchFamily="34" charset="0"/>
              </a:rPr>
              <a:t>, </a:t>
            </a:r>
            <a:r>
              <a:rPr lang="fi-FI" sz="1000" b="1" dirty="0" err="1">
                <a:solidFill>
                  <a:schemeClr val="tx1"/>
                </a:solidFill>
                <a:latin typeface="Tahoma" pitchFamily="34" charset="0"/>
                <a:ea typeface="Tahoma" pitchFamily="34" charset="0"/>
                <a:cs typeface="Tahoma" pitchFamily="34" charset="0"/>
              </a:rPr>
              <a:t>F</a:t>
            </a:r>
            <a:r>
              <a:rPr lang="fi-FI" sz="1000" b="1" dirty="0" err="1" smtClean="0">
                <a:solidFill>
                  <a:schemeClr val="tx1"/>
                </a:solidFill>
                <a:latin typeface="Tahoma" pitchFamily="34" charset="0"/>
                <a:ea typeface="Tahoma" pitchFamily="34" charset="0"/>
                <a:cs typeface="Tahoma" pitchFamily="34" charset="0"/>
              </a:rPr>
              <a:t>orwarding</a:t>
            </a:r>
            <a:r>
              <a:rPr lang="fi-FI" sz="1000" b="1" dirty="0" smtClean="0">
                <a:solidFill>
                  <a:schemeClr val="tx1"/>
                </a:solidFill>
                <a:latin typeface="Tahoma" pitchFamily="34" charset="0"/>
                <a:ea typeface="Tahoma" pitchFamily="34" charset="0"/>
                <a:cs typeface="Tahoma" pitchFamily="34" charset="0"/>
              </a:rPr>
              <a:t> and </a:t>
            </a:r>
            <a:r>
              <a:rPr lang="fi-FI" sz="1000" b="1" dirty="0" err="1" smtClean="0">
                <a:solidFill>
                  <a:schemeClr val="tx1"/>
                </a:solidFill>
                <a:latin typeface="Tahoma" pitchFamily="34" charset="0"/>
                <a:ea typeface="Tahoma" pitchFamily="34" charset="0"/>
                <a:cs typeface="Tahoma" pitchFamily="34" charset="0"/>
              </a:rPr>
              <a:t>other</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Tasks</a:t>
            </a:r>
            <a:endParaRPr lang="fi-FI" sz="1000" b="1" dirty="0" smtClean="0">
              <a:solidFill>
                <a:schemeClr val="tx1"/>
              </a:solidFill>
              <a:latin typeface="Tahoma" pitchFamily="34" charset="0"/>
              <a:ea typeface="Tahoma" pitchFamily="34" charset="0"/>
              <a:cs typeface="Tahoma" pitchFamily="34" charset="0"/>
            </a:endParaRPr>
          </a:p>
          <a:p>
            <a:r>
              <a:rPr lang="fi-FI" sz="1000" b="1" dirty="0" smtClean="0">
                <a:solidFill>
                  <a:schemeClr val="tx1"/>
                </a:solidFill>
                <a:latin typeface="Tahoma" pitchFamily="34" charset="0"/>
                <a:ea typeface="Tahoma" pitchFamily="34" charset="0"/>
                <a:cs typeface="Tahoma" pitchFamily="34" charset="0"/>
              </a:rPr>
              <a:t>VAT and International Trade </a:t>
            </a:r>
            <a:r>
              <a:rPr lang="fi-FI" sz="1000" b="1" dirty="0" err="1" smtClean="0">
                <a:solidFill>
                  <a:schemeClr val="tx1"/>
                </a:solidFill>
                <a:latin typeface="Tahoma" pitchFamily="34" charset="0"/>
                <a:ea typeface="Tahoma" pitchFamily="34" charset="0"/>
                <a:cs typeface="Tahoma" pitchFamily="34" charset="0"/>
              </a:rPr>
              <a:t>Law</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ePractices</a:t>
            </a:r>
            <a:r>
              <a:rPr lang="fi-FI" sz="1000" b="1" dirty="0" smtClean="0">
                <a:solidFill>
                  <a:schemeClr val="tx1"/>
                </a:solidFill>
                <a:latin typeface="Tahoma" pitchFamily="34" charset="0"/>
                <a:ea typeface="Tahoma" pitchFamily="34" charset="0"/>
                <a:cs typeface="Tahoma" pitchFamily="34" charset="0"/>
              </a:rPr>
              <a:t> in </a:t>
            </a:r>
            <a:r>
              <a:rPr lang="fi-FI" sz="1000" b="1" dirty="0" err="1" smtClean="0">
                <a:solidFill>
                  <a:schemeClr val="tx1"/>
                </a:solidFill>
                <a:latin typeface="Tahoma" pitchFamily="34" charset="0"/>
                <a:ea typeface="Tahoma" pitchFamily="34" charset="0"/>
                <a:cs typeface="Tahoma" pitchFamily="34" charset="0"/>
              </a:rPr>
              <a:t>Intl</a:t>
            </a:r>
            <a:r>
              <a:rPr lang="fi-FI" sz="1000" b="1" dirty="0" smtClean="0">
                <a:solidFill>
                  <a:schemeClr val="tx1"/>
                </a:solidFill>
                <a:latin typeface="Tahoma" pitchFamily="34" charset="0"/>
                <a:ea typeface="Tahoma" pitchFamily="34" charset="0"/>
                <a:cs typeface="Tahoma" pitchFamily="34" charset="0"/>
              </a:rPr>
              <a:t> Trade</a:t>
            </a:r>
            <a:endParaRPr lang="fi-FI" sz="1000" b="1" dirty="0">
              <a:solidFill>
                <a:schemeClr val="tx1"/>
              </a:solidFill>
              <a:latin typeface="Tahoma" pitchFamily="34" charset="0"/>
              <a:ea typeface="Tahoma" pitchFamily="34" charset="0"/>
              <a:cs typeface="Tahoma" pitchFamily="34" charset="0"/>
            </a:endParaRPr>
          </a:p>
        </p:txBody>
      </p:sp>
      <p:sp>
        <p:nvSpPr>
          <p:cNvPr id="70" name="Pentagon 69"/>
          <p:cNvSpPr/>
          <p:nvPr/>
        </p:nvSpPr>
        <p:spPr>
          <a:xfrm>
            <a:off x="3203848" y="3068960"/>
            <a:ext cx="4752528" cy="504056"/>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smtClean="0">
                <a:solidFill>
                  <a:schemeClr val="tx1"/>
                </a:solidFill>
                <a:latin typeface="Tahoma" pitchFamily="34" charset="0"/>
                <a:ea typeface="Tahoma" pitchFamily="34" charset="0"/>
                <a:cs typeface="Tahoma" pitchFamily="34" charset="0"/>
              </a:rPr>
              <a:t>Supply Chain Management</a:t>
            </a:r>
          </a:p>
          <a:p>
            <a:r>
              <a:rPr lang="fi-FI" sz="1000" b="1" dirty="0" smtClean="0">
                <a:solidFill>
                  <a:schemeClr val="tx1"/>
                </a:solidFill>
                <a:latin typeface="Tahoma" pitchFamily="34" charset="0"/>
                <a:ea typeface="Tahoma" pitchFamily="34" charset="0"/>
                <a:cs typeface="Tahoma" pitchFamily="34" charset="0"/>
              </a:rPr>
              <a:t>	- </a:t>
            </a:r>
            <a:r>
              <a:rPr lang="fi-FI" sz="1000" b="1" dirty="0" err="1" smtClean="0">
                <a:solidFill>
                  <a:schemeClr val="tx1"/>
                </a:solidFill>
                <a:latin typeface="Tahoma" pitchFamily="34" charset="0"/>
                <a:ea typeface="Tahoma" pitchFamily="34" charset="0"/>
                <a:cs typeface="Tahoma" pitchFamily="34" charset="0"/>
              </a:rPr>
              <a:t>incl</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Purchasing</a:t>
            </a:r>
            <a:r>
              <a:rPr lang="fi-FI" sz="1000" b="1" dirty="0" smtClean="0">
                <a:solidFill>
                  <a:schemeClr val="tx1"/>
                </a:solidFill>
                <a:latin typeface="Tahoma" pitchFamily="34" charset="0"/>
                <a:ea typeface="Tahoma" pitchFamily="34" charset="0"/>
                <a:cs typeface="Tahoma" pitchFamily="34" charset="0"/>
              </a:rPr>
              <a:t> &amp; </a:t>
            </a:r>
            <a:r>
              <a:rPr lang="fi-FI" sz="1000" b="1" dirty="0" err="1" smtClean="0">
                <a:solidFill>
                  <a:schemeClr val="tx1"/>
                </a:solidFill>
                <a:latin typeface="Tahoma" pitchFamily="34" charset="0"/>
                <a:ea typeface="Tahoma" pitchFamily="34" charset="0"/>
                <a:cs typeface="Tahoma" pitchFamily="34" charset="0"/>
              </a:rPr>
              <a:t>Logistics</a:t>
            </a:r>
            <a:endParaRPr lang="fi-FI" sz="1000" b="1" dirty="0" smtClean="0">
              <a:solidFill>
                <a:schemeClr val="tx1"/>
              </a:solidFill>
              <a:latin typeface="Tahoma" pitchFamily="34" charset="0"/>
              <a:ea typeface="Tahoma" pitchFamily="34" charset="0"/>
              <a:cs typeface="Tahoma" pitchFamily="34" charset="0"/>
            </a:endParaRPr>
          </a:p>
          <a:p>
            <a:endParaRPr lang="fi-FI" sz="1000" b="1" dirty="0">
              <a:solidFill>
                <a:schemeClr val="tx1"/>
              </a:solidFill>
              <a:latin typeface="Tahoma" pitchFamily="34" charset="0"/>
              <a:ea typeface="Tahoma" pitchFamily="34" charset="0"/>
              <a:cs typeface="Tahoma" pitchFamily="34" charset="0"/>
            </a:endParaRPr>
          </a:p>
        </p:txBody>
      </p:sp>
      <p:sp>
        <p:nvSpPr>
          <p:cNvPr id="71" name="Pentagon 70"/>
          <p:cNvSpPr/>
          <p:nvPr/>
        </p:nvSpPr>
        <p:spPr>
          <a:xfrm>
            <a:off x="3131840" y="4581128"/>
            <a:ext cx="4896544" cy="732619"/>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Export</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readiness</a:t>
            </a:r>
            <a:r>
              <a:rPr lang="fi-FI" sz="1000" b="1" dirty="0" smtClean="0">
                <a:solidFill>
                  <a:schemeClr val="tx1"/>
                </a:solidFill>
                <a:latin typeface="Tahoma" pitchFamily="34" charset="0"/>
                <a:ea typeface="Tahoma" pitchFamily="34" charset="0"/>
                <a:cs typeface="Tahoma" pitchFamily="34" charset="0"/>
              </a:rPr>
              <a:t>  </a:t>
            </a:r>
            <a:r>
              <a:rPr lang="fi-FI" sz="800" dirty="0" smtClean="0">
                <a:solidFill>
                  <a:schemeClr val="tx1"/>
                </a:solidFill>
                <a:latin typeface="Tahoma" pitchFamily="34" charset="0"/>
                <a:ea typeface="Tahoma" pitchFamily="34" charset="0"/>
                <a:cs typeface="Tahoma" pitchFamily="34" charset="0"/>
              </a:rPr>
              <a:t>(</a:t>
            </a:r>
            <a:r>
              <a:rPr lang="fi-FI" sz="800" dirty="0" err="1" smtClean="0">
                <a:solidFill>
                  <a:schemeClr val="tx1"/>
                </a:solidFill>
                <a:latin typeface="Tahoma" pitchFamily="34" charset="0"/>
                <a:ea typeface="Tahoma" pitchFamily="34" charset="0"/>
                <a:cs typeface="Tahoma" pitchFamily="34" charset="0"/>
              </a:rPr>
              <a:t>product</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finances</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organisation</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operations</a:t>
            </a:r>
            <a:r>
              <a:rPr lang="fi-FI" sz="800" dirty="0" smtClean="0">
                <a:solidFill>
                  <a:schemeClr val="tx1"/>
                </a:solidFill>
                <a:latin typeface="Tahoma" pitchFamily="34" charset="0"/>
                <a:ea typeface="Tahoma" pitchFamily="34" charset="0"/>
                <a:cs typeface="Tahoma" pitchFamily="34" charset="0"/>
              </a:rPr>
              <a:t>) </a:t>
            </a:r>
            <a:endParaRPr lang="fi-FI" sz="1000" b="1" dirty="0" smtClean="0">
              <a:solidFill>
                <a:schemeClr val="tx1"/>
              </a:solidFill>
              <a:latin typeface="Tahoma" pitchFamily="34" charset="0"/>
              <a:ea typeface="Tahoma" pitchFamily="34" charset="0"/>
              <a:cs typeface="Tahoma" pitchFamily="34" charset="0"/>
            </a:endParaRPr>
          </a:p>
          <a:p>
            <a:r>
              <a:rPr lang="fi-FI" sz="1000" b="1" dirty="0" smtClean="0">
                <a:solidFill>
                  <a:schemeClr val="tx1"/>
                </a:solidFill>
                <a:latin typeface="Tahoma" pitchFamily="34" charset="0"/>
                <a:ea typeface="Tahoma" pitchFamily="34" charset="0"/>
                <a:cs typeface="Tahoma" pitchFamily="34" charset="0"/>
              </a:rPr>
              <a:t>Macro </a:t>
            </a:r>
            <a:r>
              <a:rPr lang="fi-FI" sz="1000" b="1" dirty="0" err="1" smtClean="0">
                <a:solidFill>
                  <a:schemeClr val="tx1"/>
                </a:solidFill>
                <a:latin typeface="Tahoma" pitchFamily="34" charset="0"/>
                <a:ea typeface="Tahoma" pitchFamily="34" charset="0"/>
                <a:cs typeface="Tahoma" pitchFamily="34" charset="0"/>
              </a:rPr>
              <a:t>environment</a:t>
            </a:r>
            <a:r>
              <a:rPr lang="fi-FI" sz="1000" b="1" dirty="0" smtClean="0">
                <a:solidFill>
                  <a:schemeClr val="tx1"/>
                </a:solidFill>
                <a:latin typeface="Tahoma" pitchFamily="34" charset="0"/>
                <a:ea typeface="Tahoma" pitchFamily="34" charset="0"/>
                <a:cs typeface="Tahoma" pitchFamily="34" charset="0"/>
              </a:rPr>
              <a:t> </a:t>
            </a:r>
            <a:r>
              <a:rPr lang="fi-FI" sz="800" dirty="0" smtClean="0">
                <a:solidFill>
                  <a:schemeClr val="tx1"/>
                </a:solidFill>
                <a:latin typeface="Tahoma" pitchFamily="34" charset="0"/>
                <a:ea typeface="Tahoma" pitchFamily="34" charset="0"/>
                <a:cs typeface="Tahoma" pitchFamily="34" charset="0"/>
              </a:rPr>
              <a:t>(</a:t>
            </a:r>
            <a:r>
              <a:rPr lang="fi-FI" sz="800" dirty="0" err="1" smtClean="0">
                <a:solidFill>
                  <a:schemeClr val="tx1"/>
                </a:solidFill>
                <a:latin typeface="Tahoma" pitchFamily="34" charset="0"/>
                <a:ea typeface="Tahoma" pitchFamily="34" charset="0"/>
                <a:cs typeface="Tahoma" pitchFamily="34" charset="0"/>
              </a:rPr>
              <a:t>political</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legal</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risks</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barriers</a:t>
            </a:r>
            <a:r>
              <a:rPr lang="fi-FI" sz="800" dirty="0" smtClean="0">
                <a:solidFill>
                  <a:schemeClr val="tx1"/>
                </a:solidFill>
                <a:latin typeface="Tahoma" pitchFamily="34" charset="0"/>
                <a:ea typeface="Tahoma" pitchFamily="34" charset="0"/>
                <a:cs typeface="Tahoma" pitchFamily="34" charset="0"/>
              </a:rPr>
              <a:t>) </a:t>
            </a:r>
            <a:r>
              <a:rPr lang="fi-FI" sz="1000" b="1" dirty="0" smtClean="0">
                <a:solidFill>
                  <a:schemeClr val="tx1"/>
                </a:solidFill>
                <a:latin typeface="Tahoma" pitchFamily="34" charset="0"/>
                <a:ea typeface="Tahoma" pitchFamily="34" charset="0"/>
                <a:cs typeface="Tahoma" pitchFamily="34" charset="0"/>
              </a:rPr>
              <a:t> </a:t>
            </a:r>
          </a:p>
          <a:p>
            <a:r>
              <a:rPr lang="fi-FI" sz="1000" b="1" dirty="0" smtClean="0">
                <a:solidFill>
                  <a:schemeClr val="tx1"/>
                </a:solidFill>
                <a:latin typeface="Tahoma" pitchFamily="34" charset="0"/>
                <a:ea typeface="Tahoma" pitchFamily="34" charset="0"/>
                <a:cs typeface="Tahoma" pitchFamily="34" charset="0"/>
              </a:rPr>
              <a:t>Target Market </a:t>
            </a:r>
            <a:r>
              <a:rPr lang="fi-FI" sz="1000" b="1" dirty="0" err="1" smtClean="0">
                <a:solidFill>
                  <a:schemeClr val="tx1"/>
                </a:solidFill>
                <a:latin typeface="Tahoma" pitchFamily="34" charset="0"/>
                <a:ea typeface="Tahoma" pitchFamily="34" charset="0"/>
                <a:cs typeface="Tahoma" pitchFamily="34" charset="0"/>
              </a:rPr>
              <a:t>Research</a:t>
            </a:r>
            <a:r>
              <a:rPr lang="fi-FI" sz="1000" b="1" dirty="0" smtClean="0">
                <a:solidFill>
                  <a:schemeClr val="tx1"/>
                </a:solidFill>
                <a:latin typeface="Tahoma" pitchFamily="34" charset="0"/>
                <a:ea typeface="Tahoma" pitchFamily="34" charset="0"/>
                <a:cs typeface="Tahoma" pitchFamily="34" charset="0"/>
              </a:rPr>
              <a:t> </a:t>
            </a:r>
            <a:r>
              <a:rPr lang="fi-FI" sz="800" dirty="0" smtClean="0">
                <a:solidFill>
                  <a:schemeClr val="tx1"/>
                </a:solidFill>
                <a:latin typeface="Tahoma" pitchFamily="34" charset="0"/>
                <a:ea typeface="Tahoma" pitchFamily="34" charset="0"/>
                <a:cs typeface="Tahoma" pitchFamily="34" charset="0"/>
              </a:rPr>
              <a:t>(</a:t>
            </a:r>
            <a:r>
              <a:rPr lang="fi-FI" sz="800" dirty="0" err="1" smtClean="0">
                <a:solidFill>
                  <a:schemeClr val="tx1"/>
                </a:solidFill>
                <a:latin typeface="Tahoma" pitchFamily="34" charset="0"/>
                <a:ea typeface="Tahoma" pitchFamily="34" charset="0"/>
                <a:cs typeface="Tahoma" pitchFamily="34" charset="0"/>
              </a:rPr>
              <a:t>offer</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fitting</a:t>
            </a:r>
            <a:r>
              <a:rPr lang="fi-FI" sz="800" dirty="0" smtClean="0">
                <a:solidFill>
                  <a:schemeClr val="tx1"/>
                </a:solidFill>
                <a:latin typeface="Tahoma" pitchFamily="34" charset="0"/>
                <a:ea typeface="Tahoma" pitchFamily="34" charset="0"/>
                <a:cs typeface="Tahoma" pitchFamily="34" charset="0"/>
              </a:rPr>
              <a:t> to new </a:t>
            </a:r>
            <a:r>
              <a:rPr lang="fi-FI" sz="800" dirty="0" err="1" smtClean="0">
                <a:solidFill>
                  <a:schemeClr val="tx1"/>
                </a:solidFill>
                <a:latin typeface="Tahoma" pitchFamily="34" charset="0"/>
                <a:ea typeface="Tahoma" pitchFamily="34" charset="0"/>
                <a:cs typeface="Tahoma" pitchFamily="34" charset="0"/>
              </a:rPr>
              <a:t>market</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customers</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competitors</a:t>
            </a:r>
            <a:r>
              <a:rPr lang="fi-FI" sz="800" dirty="0" smtClean="0">
                <a:solidFill>
                  <a:schemeClr val="tx1"/>
                </a:solidFill>
                <a:latin typeface="Tahoma" pitchFamily="34" charset="0"/>
                <a:ea typeface="Tahoma" pitchFamily="34" charset="0"/>
                <a:cs typeface="Tahoma" pitchFamily="34" charset="0"/>
              </a:rPr>
              <a:t>, </a:t>
            </a:r>
            <a:r>
              <a:rPr lang="fi-FI" sz="800" dirty="0" err="1" smtClean="0">
                <a:solidFill>
                  <a:schemeClr val="tx1"/>
                </a:solidFill>
                <a:latin typeface="Tahoma" pitchFamily="34" charset="0"/>
                <a:ea typeface="Tahoma" pitchFamily="34" charset="0"/>
                <a:cs typeface="Tahoma" pitchFamily="34" charset="0"/>
              </a:rPr>
              <a:t>partners</a:t>
            </a:r>
            <a:r>
              <a:rPr lang="fi-FI" sz="800" dirty="0" smtClean="0">
                <a:solidFill>
                  <a:schemeClr val="tx1"/>
                </a:solidFill>
                <a:latin typeface="Tahoma" pitchFamily="34" charset="0"/>
                <a:ea typeface="Tahoma" pitchFamily="34" charset="0"/>
                <a:cs typeface="Tahoma" pitchFamily="34" charset="0"/>
              </a:rPr>
              <a:t>)</a:t>
            </a:r>
            <a:endParaRPr lang="fi-FI" sz="800" dirty="0">
              <a:solidFill>
                <a:schemeClr val="tx1"/>
              </a:solidFill>
              <a:latin typeface="Tahoma" pitchFamily="34" charset="0"/>
              <a:ea typeface="Tahoma" pitchFamily="34" charset="0"/>
              <a:cs typeface="Tahoma" pitchFamily="34" charset="0"/>
            </a:endParaRPr>
          </a:p>
        </p:txBody>
      </p:sp>
      <p:sp>
        <p:nvSpPr>
          <p:cNvPr id="72" name="Pentagon 71"/>
          <p:cNvSpPr/>
          <p:nvPr/>
        </p:nvSpPr>
        <p:spPr>
          <a:xfrm>
            <a:off x="3131840" y="6165304"/>
            <a:ext cx="4752528" cy="553673"/>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smtClean="0">
                <a:solidFill>
                  <a:schemeClr val="tx1"/>
                </a:solidFill>
                <a:latin typeface="Tahoma" pitchFamily="34" charset="0"/>
                <a:ea typeface="Tahoma" pitchFamily="34" charset="0"/>
                <a:cs typeface="Tahoma" pitchFamily="34" charset="0"/>
              </a:rPr>
              <a:t>Trade </a:t>
            </a:r>
            <a:r>
              <a:rPr lang="fi-FI" sz="1000" b="1" dirty="0" err="1" smtClean="0">
                <a:solidFill>
                  <a:schemeClr val="tx1"/>
                </a:solidFill>
                <a:latin typeface="Tahoma" pitchFamily="34" charset="0"/>
                <a:ea typeface="Tahoma" pitchFamily="34" charset="0"/>
                <a:cs typeface="Tahoma" pitchFamily="34" charset="0"/>
              </a:rPr>
              <a:t>Theories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Currencies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Balance</a:t>
            </a:r>
            <a:r>
              <a:rPr lang="fi-FI" sz="1000" b="1" dirty="0" smtClean="0">
                <a:solidFill>
                  <a:schemeClr val="tx1"/>
                </a:solidFill>
                <a:latin typeface="Tahoma" pitchFamily="34" charset="0"/>
                <a:ea typeface="Tahoma" pitchFamily="34" charset="0"/>
                <a:cs typeface="Tahoma" pitchFamily="34" charset="0"/>
              </a:rPr>
              <a:t> of </a:t>
            </a:r>
            <a:r>
              <a:rPr lang="fi-FI" sz="1000" b="1" dirty="0" err="1" smtClean="0">
                <a:solidFill>
                  <a:schemeClr val="tx1"/>
                </a:solidFill>
                <a:latin typeface="Tahoma" pitchFamily="34" charset="0"/>
                <a:ea typeface="Tahoma" pitchFamily="34" charset="0"/>
                <a:cs typeface="Tahoma" pitchFamily="34" charset="0"/>
              </a:rPr>
              <a:t>Payment</a:t>
            </a:r>
            <a:endParaRPr lang="fi-FI" sz="1000" b="1" dirty="0">
              <a:solidFill>
                <a:schemeClr val="tx1"/>
              </a:solidFill>
              <a:latin typeface="Tahoma" pitchFamily="34" charset="0"/>
              <a:ea typeface="Tahoma" pitchFamily="34" charset="0"/>
              <a:cs typeface="Tahoma" pitchFamily="34" charset="0"/>
            </a:endParaRPr>
          </a:p>
        </p:txBody>
      </p:sp>
      <p:sp>
        <p:nvSpPr>
          <p:cNvPr id="76" name="Flowchart: Process 75"/>
          <p:cNvSpPr/>
          <p:nvPr/>
        </p:nvSpPr>
        <p:spPr>
          <a:xfrm>
            <a:off x="689474" y="1604284"/>
            <a:ext cx="1987423" cy="426680"/>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International Trade  </a:t>
            </a:r>
            <a:r>
              <a:rPr lang="fi-FI" sz="900" b="1" dirty="0" err="1" smtClean="0">
                <a:solidFill>
                  <a:schemeClr val="tx1"/>
                </a:solidFill>
                <a:latin typeface="Tahoma" pitchFamily="34" charset="0"/>
                <a:ea typeface="Tahoma" pitchFamily="34" charset="0"/>
                <a:cs typeface="Tahoma" pitchFamily="34" charset="0"/>
              </a:rPr>
              <a:t>Practices</a:t>
            </a:r>
            <a:r>
              <a:rPr lang="fi-FI" sz="900" b="1" dirty="0" smtClean="0">
                <a:solidFill>
                  <a:schemeClr val="tx1"/>
                </a:solidFill>
                <a:latin typeface="Tahoma" pitchFamily="34" charset="0"/>
                <a:ea typeface="Tahoma" pitchFamily="34" charset="0"/>
                <a:cs typeface="Tahoma" pitchFamily="34" charset="0"/>
              </a:rPr>
              <a:t> 5cr</a:t>
            </a:r>
            <a:endParaRPr lang="fi-FI" sz="900" b="1" dirty="0">
              <a:solidFill>
                <a:schemeClr val="tx1"/>
              </a:solidFill>
              <a:latin typeface="Tahoma" pitchFamily="34" charset="0"/>
              <a:ea typeface="Tahoma" pitchFamily="34" charset="0"/>
              <a:cs typeface="Tahoma" pitchFamily="34" charset="0"/>
            </a:endParaRPr>
          </a:p>
        </p:txBody>
      </p:sp>
      <p:sp>
        <p:nvSpPr>
          <p:cNvPr id="11" name="TextBox 10"/>
          <p:cNvSpPr txBox="1"/>
          <p:nvPr/>
        </p:nvSpPr>
        <p:spPr>
          <a:xfrm>
            <a:off x="2665990" y="6336314"/>
            <a:ext cx="465850" cy="369332"/>
          </a:xfrm>
          <a:prstGeom prst="rect">
            <a:avLst/>
          </a:prstGeom>
          <a:noFill/>
        </p:spPr>
        <p:txBody>
          <a:bodyPr wrap="square" rtlCol="0">
            <a:spAutoFit/>
          </a:bodyPr>
          <a:lstStyle/>
          <a:p>
            <a:pPr algn="ctr"/>
            <a:r>
              <a:rPr lang="fi-FI" dirty="0" smtClean="0"/>
              <a:t>=</a:t>
            </a:r>
            <a:endParaRPr lang="fi-FI" dirty="0"/>
          </a:p>
        </p:txBody>
      </p:sp>
      <p:sp>
        <p:nvSpPr>
          <p:cNvPr id="79" name="TextBox 78"/>
          <p:cNvSpPr txBox="1"/>
          <p:nvPr/>
        </p:nvSpPr>
        <p:spPr>
          <a:xfrm>
            <a:off x="2708888" y="4768016"/>
            <a:ext cx="465850" cy="369332"/>
          </a:xfrm>
          <a:prstGeom prst="rect">
            <a:avLst/>
          </a:prstGeom>
          <a:noFill/>
        </p:spPr>
        <p:txBody>
          <a:bodyPr wrap="square" rtlCol="0">
            <a:spAutoFit/>
          </a:bodyPr>
          <a:lstStyle/>
          <a:p>
            <a:pPr algn="ctr"/>
            <a:r>
              <a:rPr lang="fi-FI" dirty="0" smtClean="0"/>
              <a:t>=</a:t>
            </a:r>
            <a:endParaRPr lang="fi-FI" dirty="0"/>
          </a:p>
        </p:txBody>
      </p:sp>
      <p:sp>
        <p:nvSpPr>
          <p:cNvPr id="80" name="TextBox 79"/>
          <p:cNvSpPr txBox="1"/>
          <p:nvPr/>
        </p:nvSpPr>
        <p:spPr>
          <a:xfrm>
            <a:off x="2699792" y="3789040"/>
            <a:ext cx="465850" cy="369332"/>
          </a:xfrm>
          <a:prstGeom prst="rect">
            <a:avLst/>
          </a:prstGeom>
          <a:noFill/>
        </p:spPr>
        <p:txBody>
          <a:bodyPr wrap="square" rtlCol="0">
            <a:spAutoFit/>
          </a:bodyPr>
          <a:lstStyle/>
          <a:p>
            <a:pPr algn="ctr"/>
            <a:r>
              <a:rPr lang="fi-FI" dirty="0" smtClean="0"/>
              <a:t>=</a:t>
            </a:r>
            <a:endParaRPr lang="fi-FI" dirty="0"/>
          </a:p>
        </p:txBody>
      </p:sp>
      <p:sp>
        <p:nvSpPr>
          <p:cNvPr id="81" name="TextBox 80"/>
          <p:cNvSpPr txBox="1"/>
          <p:nvPr/>
        </p:nvSpPr>
        <p:spPr>
          <a:xfrm>
            <a:off x="2699792" y="2276872"/>
            <a:ext cx="465850" cy="369332"/>
          </a:xfrm>
          <a:prstGeom prst="rect">
            <a:avLst/>
          </a:prstGeom>
          <a:noFill/>
        </p:spPr>
        <p:txBody>
          <a:bodyPr wrap="square" rtlCol="0">
            <a:spAutoFit/>
          </a:bodyPr>
          <a:lstStyle/>
          <a:p>
            <a:pPr algn="ctr"/>
            <a:r>
              <a:rPr lang="fi-FI" dirty="0" smtClean="0"/>
              <a:t>=</a:t>
            </a:r>
            <a:endParaRPr lang="fi-FI" dirty="0"/>
          </a:p>
        </p:txBody>
      </p:sp>
      <p:sp>
        <p:nvSpPr>
          <p:cNvPr id="82" name="TextBox 81"/>
          <p:cNvSpPr txBox="1"/>
          <p:nvPr/>
        </p:nvSpPr>
        <p:spPr>
          <a:xfrm>
            <a:off x="2720720" y="1601124"/>
            <a:ext cx="465850" cy="369332"/>
          </a:xfrm>
          <a:prstGeom prst="rect">
            <a:avLst/>
          </a:prstGeom>
          <a:noFill/>
        </p:spPr>
        <p:txBody>
          <a:bodyPr wrap="square" rtlCol="0">
            <a:spAutoFit/>
          </a:bodyPr>
          <a:lstStyle/>
          <a:p>
            <a:pPr algn="ctr"/>
            <a:r>
              <a:rPr lang="fi-FI" dirty="0" smtClean="0"/>
              <a:t>=</a:t>
            </a:r>
            <a:endParaRPr lang="fi-FI" dirty="0"/>
          </a:p>
        </p:txBody>
      </p:sp>
      <p:sp>
        <p:nvSpPr>
          <p:cNvPr id="83" name="TextBox 82"/>
          <p:cNvSpPr txBox="1"/>
          <p:nvPr/>
        </p:nvSpPr>
        <p:spPr>
          <a:xfrm>
            <a:off x="2691360" y="937393"/>
            <a:ext cx="465850" cy="369332"/>
          </a:xfrm>
          <a:prstGeom prst="rect">
            <a:avLst/>
          </a:prstGeom>
          <a:noFill/>
        </p:spPr>
        <p:txBody>
          <a:bodyPr wrap="square" rtlCol="0">
            <a:spAutoFit/>
          </a:bodyPr>
          <a:lstStyle/>
          <a:p>
            <a:pPr algn="ctr"/>
            <a:r>
              <a:rPr lang="fi-FI" dirty="0" smtClean="0"/>
              <a:t>=</a:t>
            </a:r>
            <a:endParaRPr lang="fi-FI" dirty="0"/>
          </a:p>
        </p:txBody>
      </p:sp>
      <p:sp>
        <p:nvSpPr>
          <p:cNvPr id="84" name="Flowchart: Process 83"/>
          <p:cNvSpPr/>
          <p:nvPr/>
        </p:nvSpPr>
        <p:spPr>
          <a:xfrm>
            <a:off x="679582" y="5646564"/>
            <a:ext cx="1987423" cy="426680"/>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err="1" smtClean="0">
                <a:solidFill>
                  <a:schemeClr val="tx1"/>
                </a:solidFill>
                <a:latin typeface="Tahoma" pitchFamily="34" charset="0"/>
                <a:ea typeface="Tahoma" pitchFamily="34" charset="0"/>
                <a:cs typeface="Tahoma" pitchFamily="34" charset="0"/>
              </a:rPr>
              <a:t>Multicultural</a:t>
            </a:r>
            <a:r>
              <a:rPr lang="fi-FI" sz="900" b="1" dirty="0" smtClean="0">
                <a:solidFill>
                  <a:schemeClr val="tx1"/>
                </a:solidFill>
                <a:latin typeface="Tahoma" pitchFamily="34" charset="0"/>
                <a:ea typeface="Tahoma" pitchFamily="34" charset="0"/>
                <a:cs typeface="Tahoma" pitchFamily="34" charset="0"/>
              </a:rPr>
              <a:t>  </a:t>
            </a:r>
            <a:r>
              <a:rPr lang="fi-FI" sz="900" b="1" dirty="0" err="1" smtClean="0">
                <a:solidFill>
                  <a:schemeClr val="tx1"/>
                </a:solidFill>
                <a:latin typeface="Tahoma" pitchFamily="34" charset="0"/>
                <a:ea typeface="Tahoma" pitchFamily="34" charset="0"/>
                <a:cs typeface="Tahoma" pitchFamily="34" charset="0"/>
              </a:rPr>
              <a:t>Organisations</a:t>
            </a:r>
            <a:r>
              <a:rPr lang="fi-FI" sz="900" b="1" dirty="0" smtClean="0">
                <a:solidFill>
                  <a:schemeClr val="tx1"/>
                </a:solidFill>
                <a:latin typeface="Tahoma" pitchFamily="34" charset="0"/>
                <a:ea typeface="Tahoma" pitchFamily="34" charset="0"/>
                <a:cs typeface="Tahoma" pitchFamily="34" charset="0"/>
              </a:rPr>
              <a:t> 5cr</a:t>
            </a:r>
            <a:endParaRPr lang="fi-FI" sz="900" b="1" dirty="0">
              <a:solidFill>
                <a:schemeClr val="tx1"/>
              </a:solidFill>
              <a:latin typeface="Tahoma" pitchFamily="34" charset="0"/>
              <a:ea typeface="Tahoma" pitchFamily="34" charset="0"/>
              <a:cs typeface="Tahoma" pitchFamily="34" charset="0"/>
            </a:endParaRPr>
          </a:p>
        </p:txBody>
      </p:sp>
      <p:sp>
        <p:nvSpPr>
          <p:cNvPr id="88" name="Pentagon 87"/>
          <p:cNvSpPr/>
          <p:nvPr/>
        </p:nvSpPr>
        <p:spPr>
          <a:xfrm>
            <a:off x="3120844" y="5504581"/>
            <a:ext cx="4752528" cy="558875"/>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smtClean="0">
                <a:solidFill>
                  <a:schemeClr val="tx1"/>
                </a:solidFill>
                <a:latin typeface="Tahoma" pitchFamily="34" charset="0"/>
                <a:ea typeface="Tahoma" pitchFamily="34" charset="0"/>
                <a:cs typeface="Tahoma" pitchFamily="34" charset="0"/>
              </a:rPr>
              <a:t>3cr </a:t>
            </a:r>
            <a:r>
              <a:rPr lang="fi-FI" sz="1000" b="1" dirty="0" err="1" smtClean="0">
                <a:solidFill>
                  <a:schemeClr val="tx1"/>
                </a:solidFill>
                <a:latin typeface="Tahoma" pitchFamily="34" charset="0"/>
                <a:ea typeface="Tahoma" pitchFamily="34" charset="0"/>
                <a:cs typeface="Tahoma" pitchFamily="34" charset="0"/>
              </a:rPr>
              <a:t>Co</a:t>
            </a:r>
            <a:r>
              <a:rPr lang="fi-FI" sz="1000" b="1" dirty="0" smtClean="0">
                <a:solidFill>
                  <a:schemeClr val="tx1"/>
                </a:solidFill>
                <a:latin typeface="Tahoma" pitchFamily="34" charset="0"/>
                <a:ea typeface="Tahoma" pitchFamily="34" charset="0"/>
                <a:cs typeface="Tahoma" pitchFamily="34" charset="0"/>
              </a:rPr>
              <a:t> op with </a:t>
            </a:r>
            <a:r>
              <a:rPr lang="fi-FI" sz="1000" b="1" dirty="0" err="1" smtClean="0">
                <a:solidFill>
                  <a:schemeClr val="tx1"/>
                </a:solidFill>
                <a:latin typeface="Tahoma" pitchFamily="34" charset="0"/>
                <a:ea typeface="Tahoma" pitchFamily="34" charset="0"/>
                <a:cs typeface="Tahoma" pitchFamily="34" charset="0"/>
              </a:rPr>
              <a:t>Finnish</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Sales</a:t>
            </a:r>
            <a:r>
              <a:rPr lang="fi-FI" sz="1000" b="1" dirty="0" smtClean="0">
                <a:solidFill>
                  <a:schemeClr val="tx1"/>
                </a:solidFill>
                <a:latin typeface="Tahoma" pitchFamily="34" charset="0"/>
                <a:ea typeface="Tahoma" pitchFamily="34" charset="0"/>
                <a:cs typeface="Tahoma" pitchFamily="34" charset="0"/>
              </a:rPr>
              <a:t> and Marketing </a:t>
            </a:r>
          </a:p>
          <a:p>
            <a:r>
              <a:rPr lang="fi-FI" sz="1000" b="1" dirty="0" err="1" smtClean="0">
                <a:solidFill>
                  <a:schemeClr val="tx1"/>
                </a:solidFill>
                <a:latin typeface="Tahoma" pitchFamily="34" charset="0"/>
                <a:ea typeface="Tahoma" pitchFamily="34" charset="0"/>
                <a:cs typeface="Tahoma" pitchFamily="34" charset="0"/>
              </a:rPr>
              <a:t>Team</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work</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Diversity</a:t>
            </a:r>
            <a:r>
              <a:rPr lang="fi-FI" sz="1000" b="1" dirty="0" smtClean="0">
                <a:solidFill>
                  <a:schemeClr val="tx1"/>
                </a:solidFill>
                <a:latin typeface="Tahoma" pitchFamily="34" charset="0"/>
                <a:ea typeface="Tahoma" pitchFamily="34" charset="0"/>
                <a:cs typeface="Tahoma" pitchFamily="34" charset="0"/>
              </a:rPr>
              <a:t> Management</a:t>
            </a:r>
          </a:p>
        </p:txBody>
      </p:sp>
      <p:sp>
        <p:nvSpPr>
          <p:cNvPr id="89" name="TextBox 88"/>
          <p:cNvSpPr txBox="1"/>
          <p:nvPr/>
        </p:nvSpPr>
        <p:spPr>
          <a:xfrm>
            <a:off x="2667005" y="5694124"/>
            <a:ext cx="465850" cy="369332"/>
          </a:xfrm>
          <a:prstGeom prst="rect">
            <a:avLst/>
          </a:prstGeom>
          <a:noFill/>
        </p:spPr>
        <p:txBody>
          <a:bodyPr wrap="square" rtlCol="0">
            <a:spAutoFit/>
          </a:bodyPr>
          <a:lstStyle/>
          <a:p>
            <a:pPr algn="ctr"/>
            <a:r>
              <a:rPr lang="fi-FI" dirty="0" smtClean="0"/>
              <a:t>=</a:t>
            </a:r>
            <a:endParaRPr lang="fi-FI" dirty="0"/>
          </a:p>
        </p:txBody>
      </p:sp>
      <p:sp>
        <p:nvSpPr>
          <p:cNvPr id="25" name="Flowchart: Process 18"/>
          <p:cNvSpPr/>
          <p:nvPr/>
        </p:nvSpPr>
        <p:spPr>
          <a:xfrm>
            <a:off x="683568" y="3645024"/>
            <a:ext cx="1980451" cy="645813"/>
          </a:xfrm>
          <a:prstGeom prst="flowChartProcess">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900" b="1" dirty="0" smtClean="0">
                <a:solidFill>
                  <a:schemeClr val="tx1"/>
                </a:solidFill>
                <a:latin typeface="Tahoma" pitchFamily="34" charset="0"/>
                <a:ea typeface="Tahoma" pitchFamily="34" charset="0"/>
                <a:cs typeface="Tahoma" pitchFamily="34" charset="0"/>
              </a:rPr>
              <a:t>International  Marketing 5cr</a:t>
            </a:r>
            <a:endParaRPr lang="fi-FI" sz="900" b="1" dirty="0">
              <a:solidFill>
                <a:schemeClr val="tx1"/>
              </a:solidFill>
              <a:latin typeface="Tahoma" pitchFamily="34" charset="0"/>
              <a:ea typeface="Tahoma" pitchFamily="34" charset="0"/>
              <a:cs typeface="Tahoma" pitchFamily="34" charset="0"/>
            </a:endParaRPr>
          </a:p>
        </p:txBody>
      </p:sp>
      <p:sp>
        <p:nvSpPr>
          <p:cNvPr id="26" name="Pentagon 69"/>
          <p:cNvSpPr/>
          <p:nvPr/>
        </p:nvSpPr>
        <p:spPr>
          <a:xfrm>
            <a:off x="3203848" y="3717032"/>
            <a:ext cx="4752528" cy="648072"/>
          </a:xfrm>
          <a:prstGeom prst="homePlate">
            <a:avLst/>
          </a:prstGeom>
          <a:solidFill>
            <a:srgbClr val="69A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Sales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Intl</a:t>
            </a:r>
            <a:r>
              <a:rPr lang="fi-FI" sz="1000" b="1" dirty="0" smtClean="0">
                <a:solidFill>
                  <a:schemeClr val="tx1"/>
                </a:solidFill>
                <a:latin typeface="Tahoma" pitchFamily="34" charset="0"/>
                <a:ea typeface="Tahoma" pitchFamily="34" charset="0"/>
                <a:cs typeface="Tahoma" pitchFamily="34" charset="0"/>
              </a:rPr>
              <a:t> Marketing</a:t>
            </a:r>
          </a:p>
          <a:p>
            <a:r>
              <a:rPr lang="fi-FI" sz="1000" b="1" dirty="0" err="1" smtClean="0">
                <a:solidFill>
                  <a:schemeClr val="tx1"/>
                </a:solidFill>
                <a:latin typeface="Tahoma" pitchFamily="34" charset="0"/>
                <a:ea typeface="Tahoma" pitchFamily="34" charset="0"/>
                <a:cs typeface="Tahoma" pitchFamily="34" charset="0"/>
              </a:rPr>
              <a:t>eMarketing</a:t>
            </a:r>
            <a:endParaRPr lang="fi-FI" sz="1000" b="1" dirty="0" smtClean="0">
              <a:solidFill>
                <a:schemeClr val="tx1"/>
              </a:solidFill>
              <a:latin typeface="Tahoma" pitchFamily="34" charset="0"/>
              <a:ea typeface="Tahoma" pitchFamily="34" charset="0"/>
              <a:cs typeface="Tahoma" pitchFamily="34" charset="0"/>
            </a:endParaRPr>
          </a:p>
          <a:p>
            <a:r>
              <a:rPr lang="fi-FI" sz="1000" b="1" dirty="0" smtClean="0">
                <a:solidFill>
                  <a:schemeClr val="tx1"/>
                </a:solidFill>
                <a:latin typeface="Tahoma" pitchFamily="34" charset="0"/>
                <a:ea typeface="Tahoma" pitchFamily="34" charset="0"/>
                <a:cs typeface="Tahoma" pitchFamily="34" charset="0"/>
              </a:rPr>
              <a:t>CRM</a:t>
            </a:r>
            <a:endParaRPr lang="fi-FI" sz="1000" b="1" dirty="0">
              <a:solidFill>
                <a:schemeClr val="tx1"/>
              </a:solidFill>
              <a:latin typeface="Tahoma" pitchFamily="34" charset="0"/>
              <a:ea typeface="Tahoma" pitchFamily="34" charset="0"/>
              <a:cs typeface="Tahoma" pitchFamily="34" charset="0"/>
            </a:endParaRPr>
          </a:p>
        </p:txBody>
      </p:sp>
      <p:sp>
        <p:nvSpPr>
          <p:cNvPr id="27" name="TextBox 80"/>
          <p:cNvSpPr txBox="1"/>
          <p:nvPr/>
        </p:nvSpPr>
        <p:spPr>
          <a:xfrm>
            <a:off x="2699792" y="3068960"/>
            <a:ext cx="465850" cy="369332"/>
          </a:xfrm>
          <a:prstGeom prst="rect">
            <a:avLst/>
          </a:prstGeom>
          <a:noFill/>
        </p:spPr>
        <p:txBody>
          <a:bodyPr wrap="square" rtlCol="0">
            <a:spAutoFit/>
          </a:bodyPr>
          <a:lstStyle/>
          <a:p>
            <a:pPr algn="ctr"/>
            <a:r>
              <a:rPr lang="fi-FI" dirty="0" smtClean="0"/>
              <a:t>=</a:t>
            </a:r>
            <a:endParaRPr lang="fi-FI" dirty="0"/>
          </a:p>
        </p:txBody>
      </p:sp>
    </p:spTree>
    <p:extLst>
      <p:ext uri="{BB962C8B-B14F-4D97-AF65-F5344CB8AC3E}">
        <p14:creationId xmlns:p14="http://schemas.microsoft.com/office/powerpoint/2010/main" val="1757795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evron 1"/>
          <p:cNvSpPr/>
          <p:nvPr/>
        </p:nvSpPr>
        <p:spPr>
          <a:xfrm>
            <a:off x="899592" y="187202"/>
            <a:ext cx="7920880" cy="576064"/>
          </a:xfrm>
          <a:prstGeom prst="chevron">
            <a:avLst/>
          </a:prstGeom>
          <a:solidFill>
            <a:srgbClr val="FFFF6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b="1" dirty="0">
              <a:solidFill>
                <a:schemeClr val="tx1"/>
              </a:solidFill>
            </a:endParaRPr>
          </a:p>
          <a:p>
            <a:pPr algn="ctr"/>
            <a:r>
              <a:rPr lang="fi-FI" sz="1000" b="1" dirty="0" smtClean="0">
                <a:solidFill>
                  <a:schemeClr val="tx1"/>
                </a:solidFill>
                <a:latin typeface="Tahoma" pitchFamily="34" charset="0"/>
                <a:ea typeface="Tahoma" pitchFamily="34" charset="0"/>
                <a:cs typeface="Tahoma" pitchFamily="34" charset="0"/>
              </a:rPr>
              <a:t>Professional </a:t>
            </a:r>
            <a:r>
              <a:rPr lang="fi-FI" sz="1000" b="1" dirty="0" err="1" smtClean="0">
                <a:solidFill>
                  <a:schemeClr val="tx1"/>
                </a:solidFill>
                <a:latin typeface="Tahoma" pitchFamily="34" charset="0"/>
                <a:ea typeface="Tahoma" pitchFamily="34" charset="0"/>
                <a:cs typeface="Tahoma" pitchFamily="34" charset="0"/>
              </a:rPr>
              <a:t>Studies</a:t>
            </a:r>
            <a:endParaRPr lang="fi-FI" sz="1000" b="1" dirty="0" smtClean="0">
              <a:solidFill>
                <a:schemeClr val="tx1"/>
              </a:solidFill>
              <a:latin typeface="Tahoma" pitchFamily="34" charset="0"/>
              <a:ea typeface="Tahoma" pitchFamily="34" charset="0"/>
              <a:cs typeface="Tahoma" pitchFamily="34" charset="0"/>
            </a:endParaRPr>
          </a:p>
          <a:p>
            <a:pPr algn="ctr"/>
            <a:r>
              <a:rPr lang="fi-FI" sz="1000" b="1" dirty="0">
                <a:solidFill>
                  <a:schemeClr val="tx1"/>
                </a:solidFill>
                <a:latin typeface="Tahoma" pitchFamily="34" charset="0"/>
                <a:ea typeface="Tahoma" pitchFamily="34" charset="0"/>
                <a:cs typeface="Tahoma" pitchFamily="34" charset="0"/>
              </a:rPr>
              <a:t>3</a:t>
            </a:r>
            <a:r>
              <a:rPr lang="fi-FI" sz="1000" b="1" dirty="0" smtClean="0">
                <a:solidFill>
                  <a:schemeClr val="tx1"/>
                </a:solidFill>
                <a:latin typeface="Tahoma" pitchFamily="34" charset="0"/>
                <a:ea typeface="Tahoma" pitchFamily="34" charset="0"/>
                <a:cs typeface="Tahoma" pitchFamily="34" charset="0"/>
              </a:rPr>
              <a:t>5 </a:t>
            </a:r>
            <a:r>
              <a:rPr lang="fi-FI" sz="1000" b="1" dirty="0" err="1" smtClean="0">
                <a:solidFill>
                  <a:schemeClr val="tx1"/>
                </a:solidFill>
                <a:latin typeface="Tahoma" pitchFamily="34" charset="0"/>
                <a:ea typeface="Tahoma" pitchFamily="34" charset="0"/>
                <a:cs typeface="Tahoma" pitchFamily="34" charset="0"/>
              </a:rPr>
              <a:t>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3" name="Flowchart: Process 2"/>
          <p:cNvSpPr/>
          <p:nvPr/>
        </p:nvSpPr>
        <p:spPr>
          <a:xfrm>
            <a:off x="1124258" y="1120555"/>
            <a:ext cx="1974604" cy="493040"/>
          </a:xfrm>
          <a:prstGeom prst="flowChartProcess">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Human Resources 5cr</a:t>
            </a:r>
            <a:endParaRPr lang="fi-FI" sz="1000" b="1" dirty="0">
              <a:solidFill>
                <a:schemeClr val="tx1"/>
              </a:solidFill>
              <a:latin typeface="Tahoma" pitchFamily="34" charset="0"/>
              <a:ea typeface="Tahoma" pitchFamily="34" charset="0"/>
              <a:cs typeface="Tahoma" pitchFamily="34" charset="0"/>
            </a:endParaRPr>
          </a:p>
        </p:txBody>
      </p:sp>
      <p:sp>
        <p:nvSpPr>
          <p:cNvPr id="4" name="Flowchart: Process 3"/>
          <p:cNvSpPr/>
          <p:nvPr/>
        </p:nvSpPr>
        <p:spPr>
          <a:xfrm>
            <a:off x="1096482" y="1981994"/>
            <a:ext cx="2011034" cy="1008112"/>
          </a:xfrm>
          <a:prstGeom prst="flowChartProcess">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Business Project 10cr</a:t>
            </a:r>
            <a:endParaRPr lang="fi-FI" sz="1000" b="1" dirty="0">
              <a:solidFill>
                <a:schemeClr val="tx1"/>
              </a:solidFill>
              <a:latin typeface="Tahoma" pitchFamily="34" charset="0"/>
              <a:ea typeface="Tahoma" pitchFamily="34" charset="0"/>
              <a:cs typeface="Tahoma" pitchFamily="34" charset="0"/>
            </a:endParaRPr>
          </a:p>
        </p:txBody>
      </p:sp>
      <p:sp>
        <p:nvSpPr>
          <p:cNvPr id="5" name="Flowchart: Process 4"/>
          <p:cNvSpPr/>
          <p:nvPr/>
        </p:nvSpPr>
        <p:spPr>
          <a:xfrm>
            <a:off x="1130641" y="4833156"/>
            <a:ext cx="2011899" cy="432048"/>
          </a:xfrm>
          <a:prstGeom prst="flowChartProcess">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Business </a:t>
            </a:r>
            <a:r>
              <a:rPr lang="fi-FI" sz="1000" b="1" dirty="0" err="1" smtClean="0">
                <a:solidFill>
                  <a:schemeClr val="tx1"/>
                </a:solidFill>
                <a:latin typeface="Tahoma" pitchFamily="34" charset="0"/>
                <a:ea typeface="Tahoma" pitchFamily="34" charset="0"/>
                <a:cs typeface="Tahoma" pitchFamily="34" charset="0"/>
              </a:rPr>
              <a:t>Research</a:t>
            </a:r>
            <a:r>
              <a:rPr lang="fi-FI" sz="1000" b="1" dirty="0" smtClean="0">
                <a:solidFill>
                  <a:schemeClr val="tx1"/>
                </a:solidFill>
                <a:latin typeface="Tahoma" pitchFamily="34" charset="0"/>
                <a:ea typeface="Tahoma" pitchFamily="34" charset="0"/>
                <a:cs typeface="Tahoma" pitchFamily="34" charset="0"/>
              </a:rPr>
              <a:t>  5cr </a:t>
            </a:r>
            <a:endParaRPr lang="fi-FI" sz="1000" b="1" dirty="0">
              <a:solidFill>
                <a:schemeClr val="tx1"/>
              </a:solidFill>
              <a:latin typeface="Tahoma" pitchFamily="34" charset="0"/>
              <a:ea typeface="Tahoma" pitchFamily="34" charset="0"/>
              <a:cs typeface="Tahoma" pitchFamily="34" charset="0"/>
            </a:endParaRPr>
          </a:p>
        </p:txBody>
      </p:sp>
      <p:sp>
        <p:nvSpPr>
          <p:cNvPr id="7" name="Rectangle 6"/>
          <p:cNvSpPr/>
          <p:nvPr/>
        </p:nvSpPr>
        <p:spPr>
          <a:xfrm>
            <a:off x="1069207" y="6271081"/>
            <a:ext cx="2011899" cy="422904"/>
          </a:xfrm>
          <a:prstGeom prst="rect">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b="1" dirty="0" smtClean="0">
                <a:solidFill>
                  <a:schemeClr val="tx1"/>
                </a:solidFill>
                <a:ea typeface="Tahoma" pitchFamily="34" charset="0"/>
                <a:cs typeface="Tahoma" pitchFamily="34" charset="0"/>
              </a:rPr>
              <a:t>Business </a:t>
            </a:r>
            <a:r>
              <a:rPr lang="fi-FI" sz="1100" b="1" dirty="0" err="1" smtClean="0">
                <a:solidFill>
                  <a:schemeClr val="tx1"/>
                </a:solidFill>
                <a:ea typeface="Tahoma" pitchFamily="34" charset="0"/>
                <a:cs typeface="Tahoma" pitchFamily="34" charset="0"/>
              </a:rPr>
              <a:t>Communication</a:t>
            </a:r>
            <a:r>
              <a:rPr lang="fi-FI" sz="1100" b="1" dirty="0" smtClean="0">
                <a:solidFill>
                  <a:schemeClr val="tx1"/>
                </a:solidFill>
                <a:ea typeface="Tahoma" pitchFamily="34" charset="0"/>
                <a:cs typeface="Tahoma" pitchFamily="34" charset="0"/>
              </a:rPr>
              <a:t> 5cr</a:t>
            </a:r>
            <a:endParaRPr lang="fi-FI" sz="1100" b="1" dirty="0">
              <a:solidFill>
                <a:schemeClr val="tx1"/>
              </a:solidFill>
              <a:ea typeface="Tahoma" pitchFamily="34" charset="0"/>
              <a:cs typeface="Tahoma" pitchFamily="34" charset="0"/>
            </a:endParaRPr>
          </a:p>
        </p:txBody>
      </p:sp>
      <p:sp>
        <p:nvSpPr>
          <p:cNvPr id="8" name="Pentagon 7"/>
          <p:cNvSpPr/>
          <p:nvPr/>
        </p:nvSpPr>
        <p:spPr>
          <a:xfrm>
            <a:off x="3764874" y="6163070"/>
            <a:ext cx="4320480" cy="542396"/>
          </a:xfrm>
          <a:prstGeom prst="homePlate">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Meetings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Negotiations</a:t>
            </a:r>
            <a:endParaRPr lang="fi-FI" sz="1000" b="1" dirty="0" smtClean="0">
              <a:solidFill>
                <a:schemeClr val="tx1"/>
              </a:solidFill>
              <a:latin typeface="Tahoma" pitchFamily="34" charset="0"/>
              <a:ea typeface="Tahoma" pitchFamily="34" charset="0"/>
              <a:cs typeface="Tahoma" pitchFamily="34" charset="0"/>
            </a:endParaRPr>
          </a:p>
          <a:p>
            <a:r>
              <a:rPr lang="fi-FI" sz="1000" b="1" dirty="0" smtClean="0">
                <a:solidFill>
                  <a:schemeClr val="tx1"/>
                </a:solidFill>
                <a:latin typeface="Tahoma" pitchFamily="34" charset="0"/>
                <a:ea typeface="Tahoma" pitchFamily="34" charset="0"/>
                <a:cs typeface="Tahoma" pitchFamily="34" charset="0"/>
              </a:rPr>
              <a:t>Business </a:t>
            </a:r>
            <a:r>
              <a:rPr lang="fi-FI" sz="1000" b="1" dirty="0" err="1" smtClean="0">
                <a:solidFill>
                  <a:schemeClr val="tx1"/>
                </a:solidFill>
                <a:latin typeface="Tahoma" pitchFamily="34" charset="0"/>
                <a:ea typeface="Tahoma" pitchFamily="34" charset="0"/>
                <a:cs typeface="Tahoma" pitchFamily="34" charset="0"/>
              </a:rPr>
              <a:t>Letters</a:t>
            </a:r>
            <a:endParaRPr lang="fi-FI" sz="1000" b="1" dirty="0">
              <a:solidFill>
                <a:schemeClr val="tx1"/>
              </a:solidFill>
              <a:latin typeface="Tahoma" pitchFamily="34" charset="0"/>
              <a:ea typeface="Tahoma" pitchFamily="34" charset="0"/>
              <a:cs typeface="Tahoma" pitchFamily="34" charset="0"/>
            </a:endParaRPr>
          </a:p>
        </p:txBody>
      </p:sp>
      <p:sp>
        <p:nvSpPr>
          <p:cNvPr id="10" name="Pentagon 9"/>
          <p:cNvSpPr/>
          <p:nvPr/>
        </p:nvSpPr>
        <p:spPr>
          <a:xfrm>
            <a:off x="3751011" y="4509120"/>
            <a:ext cx="4606781" cy="1512168"/>
          </a:xfrm>
          <a:prstGeom prst="homePlate">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Methodology</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Implementation</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Ethics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Research</a:t>
            </a:r>
            <a:r>
              <a:rPr lang="fi-FI" sz="1000" b="1" dirty="0" smtClean="0">
                <a:solidFill>
                  <a:schemeClr val="tx1"/>
                </a:solidFill>
                <a:latin typeface="Tahoma" pitchFamily="34" charset="0"/>
                <a:ea typeface="Tahoma" pitchFamily="34" charset="0"/>
                <a:cs typeface="Tahoma" pitchFamily="34" charset="0"/>
              </a:rPr>
              <a:t> in Business</a:t>
            </a:r>
          </a:p>
          <a:p>
            <a:r>
              <a:rPr lang="fi-FI" sz="1000" b="1" dirty="0" err="1" smtClean="0">
                <a:solidFill>
                  <a:schemeClr val="tx1"/>
                </a:solidFill>
                <a:latin typeface="Tahoma" pitchFamily="34" charset="0"/>
                <a:ea typeface="Tahoma" pitchFamily="34" charset="0"/>
                <a:cs typeface="Tahoma" pitchFamily="34" charset="0"/>
              </a:rPr>
              <a:t>Thesis</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Process</a:t>
            </a:r>
            <a:endParaRPr lang="fi-FI" sz="1000" b="1" dirty="0" smtClean="0">
              <a:solidFill>
                <a:schemeClr val="tx1"/>
              </a:solidFill>
              <a:latin typeface="Tahoma" pitchFamily="34" charset="0"/>
              <a:ea typeface="Tahoma" pitchFamily="34" charset="0"/>
              <a:cs typeface="Tahoma" pitchFamily="34" charset="0"/>
            </a:endParaRPr>
          </a:p>
          <a:p>
            <a:r>
              <a:rPr lang="fi-FI" sz="1000" b="1" dirty="0" smtClean="0">
                <a:solidFill>
                  <a:schemeClr val="tx1"/>
                </a:solidFill>
                <a:latin typeface="Tahoma" pitchFamily="34" charset="0"/>
                <a:ea typeface="Tahoma" pitchFamily="34" charset="0"/>
                <a:cs typeface="Tahoma" pitchFamily="34" charset="0"/>
              </a:rPr>
              <a:t>Basic </a:t>
            </a:r>
            <a:r>
              <a:rPr lang="fi-FI" sz="1000" b="1" dirty="0" err="1" smtClean="0">
                <a:solidFill>
                  <a:schemeClr val="tx1"/>
                </a:solidFill>
                <a:latin typeface="Tahoma" pitchFamily="34" charset="0"/>
                <a:ea typeface="Tahoma" pitchFamily="34" charset="0"/>
                <a:cs typeface="Tahoma" pitchFamily="34" charset="0"/>
              </a:rPr>
              <a:t>Concepts</a:t>
            </a:r>
            <a:endParaRPr lang="fi-FI" sz="1000" b="1" dirty="0" smtClean="0">
              <a:solidFill>
                <a:schemeClr val="tx1"/>
              </a:solidFill>
              <a:latin typeface="Tahoma" pitchFamily="34" charset="0"/>
              <a:ea typeface="Tahoma" pitchFamily="34" charset="0"/>
              <a:cs typeface="Tahoma" pitchFamily="34" charset="0"/>
            </a:endParaRPr>
          </a:p>
          <a:p>
            <a:r>
              <a:rPr lang="fi-FI" sz="1000" b="1" dirty="0" smtClean="0">
                <a:solidFill>
                  <a:schemeClr val="tx1"/>
                </a:solidFill>
                <a:latin typeface="Tahoma" pitchFamily="34" charset="0"/>
                <a:ea typeface="Tahoma" pitchFamily="34" charset="0"/>
                <a:cs typeface="Tahoma" pitchFamily="34" charset="0"/>
              </a:rPr>
              <a:t>Reading and </a:t>
            </a:r>
            <a:r>
              <a:rPr lang="fi-FI" sz="1000" b="1" dirty="0" err="1" smtClean="0">
                <a:solidFill>
                  <a:schemeClr val="tx1"/>
                </a:solidFill>
                <a:latin typeface="Tahoma" pitchFamily="34" charset="0"/>
                <a:ea typeface="Tahoma" pitchFamily="34" charset="0"/>
                <a:cs typeface="Tahoma" pitchFamily="34" charset="0"/>
              </a:rPr>
              <a:t>Interpreting</a:t>
            </a:r>
            <a:r>
              <a:rPr lang="fi-FI" sz="1000" b="1" dirty="0" smtClean="0">
                <a:solidFill>
                  <a:schemeClr val="tx1"/>
                </a:solidFill>
                <a:latin typeface="Tahoma" pitchFamily="34" charset="0"/>
                <a:ea typeface="Tahoma" pitchFamily="34" charset="0"/>
                <a:cs typeface="Tahoma" pitchFamily="34" charset="0"/>
              </a:rPr>
              <a:t> </a:t>
            </a:r>
            <a:r>
              <a:rPr lang="fi-FI" sz="1000" b="1" dirty="0" err="1">
                <a:solidFill>
                  <a:schemeClr val="tx1"/>
                </a:solidFill>
                <a:latin typeface="Tahoma" pitchFamily="34" charset="0"/>
                <a:ea typeface="Tahoma" pitchFamily="34" charset="0"/>
                <a:cs typeface="Tahoma" pitchFamily="34" charset="0"/>
              </a:rPr>
              <a:t>S</a:t>
            </a:r>
            <a:r>
              <a:rPr lang="fi-FI" sz="1000" b="1" dirty="0" err="1" smtClean="0">
                <a:solidFill>
                  <a:schemeClr val="tx1"/>
                </a:solidFill>
                <a:latin typeface="Tahoma" pitchFamily="34" charset="0"/>
                <a:ea typeface="Tahoma" pitchFamily="34" charset="0"/>
                <a:cs typeface="Tahoma" pitchFamily="34" charset="0"/>
              </a:rPr>
              <a:t>tatistics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Utilising</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Information</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Implementing</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Statistical</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Research</a:t>
            </a:r>
            <a:r>
              <a:rPr lang="fi-FI" sz="1000" b="1" dirty="0" smtClean="0">
                <a:solidFill>
                  <a:schemeClr val="tx1"/>
                </a:solidFill>
                <a:latin typeface="Tahoma" pitchFamily="34" charset="0"/>
                <a:ea typeface="Tahoma" pitchFamily="34" charset="0"/>
                <a:cs typeface="Tahoma" pitchFamily="34" charset="0"/>
              </a:rPr>
              <a:t> </a:t>
            </a:r>
          </a:p>
          <a:p>
            <a:endParaRPr lang="fi-FI" sz="1000" b="1" dirty="0">
              <a:solidFill>
                <a:schemeClr val="tx1"/>
              </a:solidFill>
              <a:latin typeface="Tahoma" pitchFamily="34" charset="0"/>
              <a:ea typeface="Tahoma" pitchFamily="34" charset="0"/>
              <a:cs typeface="Tahoma" pitchFamily="34" charset="0"/>
            </a:endParaRPr>
          </a:p>
        </p:txBody>
      </p:sp>
      <p:sp>
        <p:nvSpPr>
          <p:cNvPr id="11" name="Pentagon 10"/>
          <p:cNvSpPr/>
          <p:nvPr/>
        </p:nvSpPr>
        <p:spPr>
          <a:xfrm>
            <a:off x="3793359" y="2058897"/>
            <a:ext cx="4320480" cy="873388"/>
          </a:xfrm>
          <a:prstGeom prst="homePlate">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err="1" smtClean="0">
                <a:solidFill>
                  <a:schemeClr val="tx1"/>
                </a:solidFill>
                <a:latin typeface="Tahoma" pitchFamily="34" charset="0"/>
                <a:ea typeface="Tahoma" pitchFamily="34" charset="0"/>
                <a:cs typeface="Tahoma" pitchFamily="34" charset="0"/>
              </a:rPr>
              <a:t>Real-Life</a:t>
            </a:r>
            <a:r>
              <a:rPr lang="fi-FI" sz="1000" b="1" dirty="0" smtClean="0">
                <a:solidFill>
                  <a:schemeClr val="tx1"/>
                </a:solidFill>
                <a:latin typeface="Tahoma" pitchFamily="34" charset="0"/>
                <a:ea typeface="Tahoma" pitchFamily="34" charset="0"/>
                <a:cs typeface="Tahoma" pitchFamily="34" charset="0"/>
              </a:rPr>
              <a:t> Company Project</a:t>
            </a:r>
          </a:p>
          <a:p>
            <a:r>
              <a:rPr lang="fi-FI" sz="1000" b="1" dirty="0" smtClean="0">
                <a:solidFill>
                  <a:schemeClr val="tx1"/>
                </a:solidFill>
                <a:latin typeface="Tahoma" pitchFamily="34" charset="0"/>
                <a:ea typeface="Tahoma" pitchFamily="34" charset="0"/>
                <a:cs typeface="Tahoma" pitchFamily="34" charset="0"/>
              </a:rPr>
              <a:t>Planning, </a:t>
            </a:r>
            <a:r>
              <a:rPr lang="fi-FI" sz="1000" b="1" dirty="0" err="1" smtClean="0">
                <a:solidFill>
                  <a:schemeClr val="tx1"/>
                </a:solidFill>
                <a:latin typeface="Tahoma" pitchFamily="34" charset="0"/>
                <a:ea typeface="Tahoma" pitchFamily="34" charset="0"/>
                <a:cs typeface="Tahoma" pitchFamily="34" charset="0"/>
              </a:rPr>
              <a:t>Implementation</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Documentation</a:t>
            </a:r>
            <a:r>
              <a:rPr lang="fi-FI" sz="1000" b="1" dirty="0" smtClean="0">
                <a:solidFill>
                  <a:schemeClr val="tx1"/>
                </a:solidFill>
                <a:latin typeface="Tahoma" pitchFamily="34" charset="0"/>
                <a:ea typeface="Tahoma" pitchFamily="34" charset="0"/>
                <a:cs typeface="Tahoma" pitchFamily="34" charset="0"/>
              </a:rPr>
              <a:t> with </a:t>
            </a:r>
            <a:endParaRPr lang="fi-FI" sz="1000" b="1" dirty="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MS-Project</a:t>
            </a:r>
            <a:r>
              <a:rPr lang="fi-FI" sz="1000" b="1" dirty="0" smtClean="0">
                <a:solidFill>
                  <a:schemeClr val="tx1"/>
                </a:solidFill>
                <a:latin typeface="Tahoma" pitchFamily="34" charset="0"/>
                <a:ea typeface="Tahoma" pitchFamily="34" charset="0"/>
                <a:cs typeface="Tahoma" pitchFamily="34" charset="0"/>
              </a:rPr>
              <a:t> Software</a:t>
            </a:r>
          </a:p>
          <a:p>
            <a:r>
              <a:rPr lang="fi-FI" sz="1000" b="1" dirty="0" err="1" smtClean="0">
                <a:solidFill>
                  <a:schemeClr val="tx1"/>
                </a:solidFill>
                <a:latin typeface="Tahoma" pitchFamily="34" charset="0"/>
                <a:ea typeface="Tahoma" pitchFamily="34" charset="0"/>
                <a:cs typeface="Tahoma" pitchFamily="34" charset="0"/>
              </a:rPr>
              <a:t>Literary</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review</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Kielenhuolto/Language</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Clinic</a:t>
            </a:r>
            <a:endParaRPr lang="fi-FI" sz="1000" b="1" dirty="0">
              <a:solidFill>
                <a:schemeClr val="tx1"/>
              </a:solidFill>
              <a:latin typeface="Tahoma" pitchFamily="34" charset="0"/>
              <a:ea typeface="Tahoma" pitchFamily="34" charset="0"/>
              <a:cs typeface="Tahoma" pitchFamily="34" charset="0"/>
            </a:endParaRPr>
          </a:p>
        </p:txBody>
      </p:sp>
      <p:sp>
        <p:nvSpPr>
          <p:cNvPr id="12" name="Pentagon 11"/>
          <p:cNvSpPr/>
          <p:nvPr/>
        </p:nvSpPr>
        <p:spPr>
          <a:xfrm>
            <a:off x="3793359" y="908720"/>
            <a:ext cx="4263510" cy="1073274"/>
          </a:xfrm>
          <a:prstGeom prst="homePlate">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smtClean="0">
                <a:solidFill>
                  <a:schemeClr val="tx1"/>
                </a:solidFill>
                <a:latin typeface="Tahoma" pitchFamily="34" charset="0"/>
                <a:ea typeface="Tahoma" pitchFamily="34" charset="0"/>
                <a:cs typeface="Tahoma" pitchFamily="34" charset="0"/>
              </a:rPr>
              <a:t>HRP</a:t>
            </a:r>
          </a:p>
          <a:p>
            <a:r>
              <a:rPr lang="fi-FI" sz="1000" b="1" dirty="0" err="1" smtClean="0">
                <a:solidFill>
                  <a:schemeClr val="tx1"/>
                </a:solidFill>
                <a:latin typeface="Tahoma" pitchFamily="34" charset="0"/>
                <a:ea typeface="Tahoma" pitchFamily="34" charset="0"/>
                <a:cs typeface="Tahoma" pitchFamily="34" charset="0"/>
              </a:rPr>
              <a:t>Recruitment</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Selection</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Orientation</a:t>
            </a:r>
            <a:endParaRPr lang="fi-FI" sz="1000" b="1" dirty="0" smtClean="0">
              <a:solidFill>
                <a:schemeClr val="tx1"/>
              </a:solidFill>
              <a:latin typeface="Tahoma" pitchFamily="34" charset="0"/>
              <a:ea typeface="Tahoma" pitchFamily="34" charset="0"/>
              <a:cs typeface="Tahoma" pitchFamily="34" charset="0"/>
            </a:endParaRPr>
          </a:p>
          <a:p>
            <a:r>
              <a:rPr lang="fi-FI" sz="1000" b="1" dirty="0" smtClean="0">
                <a:solidFill>
                  <a:schemeClr val="tx1"/>
                </a:solidFill>
                <a:latin typeface="Tahoma" pitchFamily="34" charset="0"/>
                <a:ea typeface="Tahoma" pitchFamily="34" charset="0"/>
                <a:cs typeface="Tahoma" pitchFamily="34" charset="0"/>
              </a:rPr>
              <a:t>HRD (</a:t>
            </a:r>
            <a:r>
              <a:rPr lang="fi-FI" sz="1000" b="1" dirty="0" err="1" smtClean="0">
                <a:solidFill>
                  <a:schemeClr val="tx1"/>
                </a:solidFill>
                <a:latin typeface="Tahoma" pitchFamily="34" charset="0"/>
                <a:ea typeface="Tahoma" pitchFamily="34" charset="0"/>
                <a:cs typeface="Tahoma" pitchFamily="34" charset="0"/>
              </a:rPr>
              <a:t>incl</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Interaction</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motivation</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etc</a:t>
            </a:r>
            <a:r>
              <a:rPr lang="fi-FI" sz="1000" b="1" dirty="0" smtClean="0">
                <a:solidFill>
                  <a:schemeClr val="tx1"/>
                </a:solidFill>
                <a:latin typeface="Tahoma" pitchFamily="34" charset="0"/>
                <a:ea typeface="Tahoma" pitchFamily="34" charset="0"/>
                <a:cs typeface="Tahoma" pitchFamily="34" charset="0"/>
              </a:rPr>
              <a:t>), </a:t>
            </a:r>
            <a:r>
              <a:rPr lang="fi-FI" sz="1000" b="1" dirty="0">
                <a:solidFill>
                  <a:schemeClr val="tx1"/>
                </a:solidFill>
                <a:latin typeface="Tahoma" pitchFamily="34" charset="0"/>
                <a:ea typeface="Tahoma" pitchFamily="34" charset="0"/>
                <a:cs typeface="Tahoma" pitchFamily="34" charset="0"/>
              </a:rPr>
              <a:t>K</a:t>
            </a:r>
            <a:r>
              <a:rPr lang="fi-FI" sz="1000" b="1" dirty="0" smtClean="0">
                <a:solidFill>
                  <a:schemeClr val="tx1"/>
                </a:solidFill>
                <a:latin typeface="Tahoma" pitchFamily="34" charset="0"/>
                <a:ea typeface="Tahoma" pitchFamily="34" charset="0"/>
                <a:cs typeface="Tahoma" pitchFamily="34" charset="0"/>
              </a:rPr>
              <a:t>nowledge </a:t>
            </a:r>
            <a:r>
              <a:rPr lang="fi-FI" sz="1000" b="1" dirty="0">
                <a:solidFill>
                  <a:schemeClr val="tx1"/>
                </a:solidFill>
                <a:latin typeface="Tahoma" pitchFamily="34" charset="0"/>
                <a:ea typeface="Tahoma" pitchFamily="34" charset="0"/>
                <a:cs typeface="Tahoma" pitchFamily="34" charset="0"/>
              </a:rPr>
              <a:t>M</a:t>
            </a:r>
            <a:r>
              <a:rPr lang="fi-FI" sz="1000" b="1" dirty="0" smtClean="0">
                <a:solidFill>
                  <a:schemeClr val="tx1"/>
                </a:solidFill>
                <a:latin typeface="Tahoma" pitchFamily="34" charset="0"/>
                <a:ea typeface="Tahoma" pitchFamily="34" charset="0"/>
                <a:cs typeface="Tahoma" pitchFamily="34" charset="0"/>
              </a:rPr>
              <a:t>anagement, </a:t>
            </a:r>
            <a:r>
              <a:rPr lang="fi-FI" sz="1000" b="1" dirty="0" err="1">
                <a:solidFill>
                  <a:schemeClr val="tx1"/>
                </a:solidFill>
                <a:latin typeface="Tahoma" pitchFamily="34" charset="0"/>
                <a:ea typeface="Tahoma" pitchFamily="34" charset="0"/>
                <a:cs typeface="Tahoma" pitchFamily="34" charset="0"/>
              </a:rPr>
              <a:t>W</a:t>
            </a:r>
            <a:r>
              <a:rPr lang="fi-FI" sz="1000" b="1" dirty="0" err="1" smtClean="0">
                <a:solidFill>
                  <a:schemeClr val="tx1"/>
                </a:solidFill>
                <a:latin typeface="Tahoma" pitchFamily="34" charset="0"/>
                <a:ea typeface="Tahoma" pitchFamily="34" charset="0"/>
                <a:cs typeface="Tahoma" pitchFamily="34" charset="0"/>
              </a:rPr>
              <a:t>ell-being</a:t>
            </a:r>
            <a:r>
              <a:rPr lang="fi-FI" sz="1000" b="1" dirty="0" smtClean="0">
                <a:solidFill>
                  <a:schemeClr val="tx1"/>
                </a:solidFill>
                <a:latin typeface="Tahoma" pitchFamily="34" charset="0"/>
                <a:ea typeface="Tahoma" pitchFamily="34" charset="0"/>
                <a:cs typeface="Tahoma" pitchFamily="34" charset="0"/>
              </a:rPr>
              <a:t> at </a:t>
            </a:r>
            <a:r>
              <a:rPr lang="fi-FI" sz="1000" b="1" dirty="0" err="1">
                <a:solidFill>
                  <a:schemeClr val="tx1"/>
                </a:solidFill>
                <a:latin typeface="Tahoma" pitchFamily="34" charset="0"/>
                <a:ea typeface="Tahoma" pitchFamily="34" charset="0"/>
                <a:cs typeface="Tahoma" pitchFamily="34" charset="0"/>
              </a:rPr>
              <a:t>W</a:t>
            </a:r>
            <a:r>
              <a:rPr lang="fi-FI" sz="1000" b="1" dirty="0" err="1" smtClean="0">
                <a:solidFill>
                  <a:schemeClr val="tx1"/>
                </a:solidFill>
                <a:latin typeface="Tahoma" pitchFamily="34" charset="0"/>
                <a:ea typeface="Tahoma" pitchFamily="34" charset="0"/>
                <a:cs typeface="Tahoma" pitchFamily="34" charset="0"/>
              </a:rPr>
              <a:t>ork</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Redundancies</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Empowering</a:t>
            </a:r>
            <a:r>
              <a:rPr lang="fi-FI" sz="1000" b="1" dirty="0" smtClean="0">
                <a:solidFill>
                  <a:schemeClr val="tx1"/>
                </a:solidFill>
                <a:latin typeface="Tahoma" pitchFamily="34" charset="0"/>
                <a:ea typeface="Tahoma" pitchFamily="34" charset="0"/>
                <a:cs typeface="Tahoma" pitchFamily="34" charset="0"/>
              </a:rPr>
              <a:t> and </a:t>
            </a:r>
            <a:r>
              <a:rPr lang="fi-FI" sz="1000" b="1" dirty="0" err="1" smtClean="0">
                <a:solidFill>
                  <a:schemeClr val="tx1"/>
                </a:solidFill>
                <a:latin typeface="Tahoma" pitchFamily="34" charset="0"/>
                <a:ea typeface="Tahoma" pitchFamily="34" charset="0"/>
                <a:cs typeface="Tahoma" pitchFamily="34" charset="0"/>
              </a:rPr>
              <a:t>Team</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Leadership</a:t>
            </a:r>
            <a:endParaRPr lang="fi-FI" sz="1000" b="1" dirty="0">
              <a:solidFill>
                <a:schemeClr val="tx1"/>
              </a:solidFill>
              <a:latin typeface="Tahoma" pitchFamily="34" charset="0"/>
              <a:ea typeface="Tahoma" pitchFamily="34" charset="0"/>
              <a:cs typeface="Tahoma" pitchFamily="34" charset="0"/>
            </a:endParaRPr>
          </a:p>
        </p:txBody>
      </p:sp>
      <p:sp>
        <p:nvSpPr>
          <p:cNvPr id="13" name="TextBox 12"/>
          <p:cNvSpPr txBox="1"/>
          <p:nvPr/>
        </p:nvSpPr>
        <p:spPr>
          <a:xfrm>
            <a:off x="3142540" y="6306692"/>
            <a:ext cx="579524" cy="369332"/>
          </a:xfrm>
          <a:prstGeom prst="rect">
            <a:avLst/>
          </a:prstGeom>
          <a:noFill/>
        </p:spPr>
        <p:txBody>
          <a:bodyPr wrap="square" rtlCol="0">
            <a:spAutoFit/>
          </a:bodyPr>
          <a:lstStyle/>
          <a:p>
            <a:pPr algn="ctr"/>
            <a:r>
              <a:rPr lang="fi-FI" dirty="0" smtClean="0"/>
              <a:t>=</a:t>
            </a:r>
            <a:endParaRPr lang="fi-FI" dirty="0"/>
          </a:p>
        </p:txBody>
      </p:sp>
      <p:sp>
        <p:nvSpPr>
          <p:cNvPr id="14" name="TextBox 13"/>
          <p:cNvSpPr txBox="1"/>
          <p:nvPr/>
        </p:nvSpPr>
        <p:spPr>
          <a:xfrm>
            <a:off x="3142540" y="1244263"/>
            <a:ext cx="579524" cy="369332"/>
          </a:xfrm>
          <a:prstGeom prst="rect">
            <a:avLst/>
          </a:prstGeom>
          <a:noFill/>
        </p:spPr>
        <p:txBody>
          <a:bodyPr wrap="square" rtlCol="0">
            <a:spAutoFit/>
          </a:bodyPr>
          <a:lstStyle/>
          <a:p>
            <a:pPr algn="ctr"/>
            <a:r>
              <a:rPr lang="fi-FI" dirty="0" smtClean="0"/>
              <a:t>=</a:t>
            </a:r>
            <a:endParaRPr lang="fi-FI" dirty="0"/>
          </a:p>
        </p:txBody>
      </p:sp>
      <p:sp>
        <p:nvSpPr>
          <p:cNvPr id="15" name="TextBox 14"/>
          <p:cNvSpPr txBox="1"/>
          <p:nvPr/>
        </p:nvSpPr>
        <p:spPr>
          <a:xfrm>
            <a:off x="3109054" y="2305414"/>
            <a:ext cx="579524" cy="369332"/>
          </a:xfrm>
          <a:prstGeom prst="rect">
            <a:avLst/>
          </a:prstGeom>
          <a:noFill/>
        </p:spPr>
        <p:txBody>
          <a:bodyPr wrap="square" rtlCol="0">
            <a:spAutoFit/>
          </a:bodyPr>
          <a:lstStyle/>
          <a:p>
            <a:pPr algn="ctr"/>
            <a:r>
              <a:rPr lang="fi-FI" dirty="0" smtClean="0"/>
              <a:t>=</a:t>
            </a:r>
            <a:endParaRPr lang="fi-FI" dirty="0"/>
          </a:p>
        </p:txBody>
      </p:sp>
      <p:sp>
        <p:nvSpPr>
          <p:cNvPr id="17" name="TextBox 16"/>
          <p:cNvSpPr txBox="1"/>
          <p:nvPr/>
        </p:nvSpPr>
        <p:spPr>
          <a:xfrm>
            <a:off x="3171177" y="4876284"/>
            <a:ext cx="579524" cy="369332"/>
          </a:xfrm>
          <a:prstGeom prst="rect">
            <a:avLst/>
          </a:prstGeom>
          <a:noFill/>
        </p:spPr>
        <p:txBody>
          <a:bodyPr wrap="square" rtlCol="0">
            <a:spAutoFit/>
          </a:bodyPr>
          <a:lstStyle/>
          <a:p>
            <a:pPr algn="ctr"/>
            <a:r>
              <a:rPr lang="fi-FI" dirty="0" smtClean="0"/>
              <a:t>=</a:t>
            </a:r>
            <a:endParaRPr lang="fi-FI" dirty="0"/>
          </a:p>
        </p:txBody>
      </p:sp>
      <p:sp>
        <p:nvSpPr>
          <p:cNvPr id="16" name="Flowchart: Process 15"/>
          <p:cNvSpPr/>
          <p:nvPr/>
        </p:nvSpPr>
        <p:spPr>
          <a:xfrm>
            <a:off x="1095078" y="3154962"/>
            <a:ext cx="2011033" cy="493040"/>
          </a:xfrm>
          <a:prstGeom prst="flowChartProcess">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Professional Reporting 5cr</a:t>
            </a:r>
            <a:endParaRPr lang="fi-FI" sz="1000" b="1" dirty="0">
              <a:solidFill>
                <a:schemeClr val="tx1"/>
              </a:solidFill>
              <a:latin typeface="Tahoma" pitchFamily="34" charset="0"/>
              <a:ea typeface="Tahoma" pitchFamily="34" charset="0"/>
              <a:cs typeface="Tahoma" pitchFamily="34" charset="0"/>
            </a:endParaRPr>
          </a:p>
        </p:txBody>
      </p:sp>
      <p:sp>
        <p:nvSpPr>
          <p:cNvPr id="18" name="Flowchart: Process 17"/>
          <p:cNvSpPr/>
          <p:nvPr/>
        </p:nvSpPr>
        <p:spPr>
          <a:xfrm>
            <a:off x="1120807" y="3801722"/>
            <a:ext cx="2011033" cy="493040"/>
          </a:xfrm>
          <a:prstGeom prst="flowChartProcess">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Financial Management 5cr</a:t>
            </a:r>
            <a:endParaRPr lang="fi-FI" sz="1000" b="1" dirty="0">
              <a:solidFill>
                <a:schemeClr val="tx1"/>
              </a:solidFill>
              <a:latin typeface="Tahoma" pitchFamily="34" charset="0"/>
              <a:ea typeface="Tahoma" pitchFamily="34" charset="0"/>
              <a:cs typeface="Tahoma" pitchFamily="34" charset="0"/>
            </a:endParaRPr>
          </a:p>
        </p:txBody>
      </p:sp>
      <p:sp>
        <p:nvSpPr>
          <p:cNvPr id="19" name="Pentagon 18"/>
          <p:cNvSpPr/>
          <p:nvPr/>
        </p:nvSpPr>
        <p:spPr>
          <a:xfrm>
            <a:off x="3786578" y="2990106"/>
            <a:ext cx="4320480" cy="657896"/>
          </a:xfrm>
          <a:prstGeom prst="homePlate">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smtClean="0">
                <a:solidFill>
                  <a:schemeClr val="tx1"/>
                </a:solidFill>
                <a:latin typeface="Tahoma" pitchFamily="34" charset="0"/>
                <a:ea typeface="Tahoma" pitchFamily="34" charset="0"/>
                <a:cs typeface="Tahoma" pitchFamily="34" charset="0"/>
              </a:rPr>
              <a:t>Professional </a:t>
            </a:r>
            <a:r>
              <a:rPr lang="fi-FI" sz="1000" b="1" dirty="0" err="1">
                <a:solidFill>
                  <a:schemeClr val="tx1"/>
                </a:solidFill>
                <a:latin typeface="Tahoma" pitchFamily="34" charset="0"/>
                <a:ea typeface="Tahoma" pitchFamily="34" charset="0"/>
                <a:cs typeface="Tahoma" pitchFamily="34" charset="0"/>
              </a:rPr>
              <a:t>W</a:t>
            </a:r>
            <a:r>
              <a:rPr lang="fi-FI" sz="1000" b="1" dirty="0" err="1" smtClean="0">
                <a:solidFill>
                  <a:schemeClr val="tx1"/>
                </a:solidFill>
                <a:latin typeface="Tahoma" pitchFamily="34" charset="0"/>
                <a:ea typeface="Tahoma" pitchFamily="34" charset="0"/>
                <a:cs typeface="Tahoma" pitchFamily="34" charset="0"/>
              </a:rPr>
              <a:t>riting</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Self-editing</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Academic</a:t>
            </a:r>
            <a:r>
              <a:rPr lang="fi-FI" sz="1000" b="1" dirty="0" smtClean="0">
                <a:solidFill>
                  <a:schemeClr val="tx1"/>
                </a:solidFill>
                <a:latin typeface="Tahoma" pitchFamily="34" charset="0"/>
                <a:ea typeface="Tahoma" pitchFamily="34" charset="0"/>
                <a:cs typeface="Tahoma" pitchFamily="34" charset="0"/>
              </a:rPr>
              <a:t> and </a:t>
            </a:r>
            <a:r>
              <a:rPr lang="fi-FI" sz="1000" b="1" dirty="0" err="1">
                <a:solidFill>
                  <a:schemeClr val="tx1"/>
                </a:solidFill>
                <a:latin typeface="Tahoma" pitchFamily="34" charset="0"/>
                <a:ea typeface="Tahoma" pitchFamily="34" charset="0"/>
                <a:cs typeface="Tahoma" pitchFamily="34" charset="0"/>
              </a:rPr>
              <a:t>W</a:t>
            </a:r>
            <a:r>
              <a:rPr lang="fi-FI" sz="1000" b="1" dirty="0" err="1" smtClean="0">
                <a:solidFill>
                  <a:schemeClr val="tx1"/>
                </a:solidFill>
                <a:latin typeface="Tahoma" pitchFamily="34" charset="0"/>
                <a:ea typeface="Tahoma" pitchFamily="34" charset="0"/>
                <a:cs typeface="Tahoma" pitchFamily="34" charset="0"/>
              </a:rPr>
              <a:t>ork</a:t>
            </a:r>
            <a:r>
              <a:rPr lang="fi-FI" sz="1000" b="1" dirty="0" smtClean="0">
                <a:solidFill>
                  <a:schemeClr val="tx1"/>
                </a:solidFill>
                <a:latin typeface="Tahoma" pitchFamily="34" charset="0"/>
                <a:ea typeface="Tahoma" pitchFamily="34" charset="0"/>
                <a:cs typeface="Tahoma" pitchFamily="34" charset="0"/>
              </a:rPr>
              <a:t> </a:t>
            </a:r>
            <a:r>
              <a:rPr lang="fi-FI" sz="1000" b="1" dirty="0" err="1">
                <a:solidFill>
                  <a:schemeClr val="tx1"/>
                </a:solidFill>
                <a:latin typeface="Tahoma" pitchFamily="34" charset="0"/>
                <a:ea typeface="Tahoma" pitchFamily="34" charset="0"/>
                <a:cs typeface="Tahoma" pitchFamily="34" charset="0"/>
              </a:rPr>
              <a:t>C</a:t>
            </a:r>
            <a:r>
              <a:rPr lang="fi-FI" sz="1000" b="1" dirty="0" err="1" smtClean="0">
                <a:solidFill>
                  <a:schemeClr val="tx1"/>
                </a:solidFill>
                <a:latin typeface="Tahoma" pitchFamily="34" charset="0"/>
                <a:ea typeface="Tahoma" pitchFamily="34" charset="0"/>
                <a:cs typeface="Tahoma" pitchFamily="34" charset="0"/>
              </a:rPr>
              <a:t>ommunication</a:t>
            </a:r>
            <a:endParaRPr lang="fi-FI" sz="1000" b="1" dirty="0">
              <a:solidFill>
                <a:schemeClr val="tx1"/>
              </a:solidFill>
              <a:latin typeface="Tahoma" pitchFamily="34" charset="0"/>
              <a:ea typeface="Tahoma" pitchFamily="34" charset="0"/>
              <a:cs typeface="Tahoma" pitchFamily="34" charset="0"/>
            </a:endParaRPr>
          </a:p>
        </p:txBody>
      </p:sp>
      <p:sp>
        <p:nvSpPr>
          <p:cNvPr id="20" name="Pentagon 19"/>
          <p:cNvSpPr/>
          <p:nvPr/>
        </p:nvSpPr>
        <p:spPr>
          <a:xfrm>
            <a:off x="3810936" y="3730547"/>
            <a:ext cx="4320480" cy="635390"/>
          </a:xfrm>
          <a:prstGeom prst="homePlate">
            <a:avLst/>
          </a:prstGeom>
          <a:solidFill>
            <a:srgbClr val="FFFF66"/>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000" b="1" dirty="0" smtClean="0">
                <a:solidFill>
                  <a:schemeClr val="tx1"/>
                </a:solidFill>
                <a:latin typeface="Tahoma" pitchFamily="34" charset="0"/>
                <a:ea typeface="Tahoma" pitchFamily="34" charset="0"/>
                <a:cs typeface="Tahoma" pitchFamily="34" charset="0"/>
              </a:rPr>
              <a:t>Financial Markets</a:t>
            </a:r>
          </a:p>
          <a:p>
            <a:r>
              <a:rPr lang="fi-FI" sz="1000" b="1" dirty="0" smtClean="0">
                <a:solidFill>
                  <a:schemeClr val="tx1"/>
                </a:solidFill>
                <a:latin typeface="Tahoma" pitchFamily="34" charset="0"/>
                <a:ea typeface="Tahoma" pitchFamily="34" charset="0"/>
                <a:cs typeface="Tahoma" pitchFamily="34" charset="0"/>
              </a:rPr>
              <a:t>Financial </a:t>
            </a:r>
            <a:r>
              <a:rPr lang="fi-FI" sz="1000" b="1" dirty="0" err="1" smtClean="0">
                <a:solidFill>
                  <a:schemeClr val="tx1"/>
                </a:solidFill>
                <a:latin typeface="Tahoma" pitchFamily="34" charset="0"/>
                <a:ea typeface="Tahoma" pitchFamily="34" charset="0"/>
                <a:cs typeface="Tahoma" pitchFamily="34" charset="0"/>
              </a:rPr>
              <a:t>Performance</a:t>
            </a:r>
            <a:endParaRPr lang="fi-FI" sz="1000" b="1" dirty="0" smtClean="0">
              <a:solidFill>
                <a:schemeClr val="tx1"/>
              </a:solidFill>
              <a:latin typeface="Tahoma" pitchFamily="34" charset="0"/>
              <a:ea typeface="Tahoma" pitchFamily="34" charset="0"/>
              <a:cs typeface="Tahoma" pitchFamily="34" charset="0"/>
            </a:endParaRPr>
          </a:p>
          <a:p>
            <a:r>
              <a:rPr lang="fi-FI" sz="1000" b="1" dirty="0" err="1" smtClean="0">
                <a:solidFill>
                  <a:schemeClr val="tx1"/>
                </a:solidFill>
                <a:latin typeface="Tahoma" pitchFamily="34" charset="0"/>
                <a:ea typeface="Tahoma" pitchFamily="34" charset="0"/>
                <a:cs typeface="Tahoma" pitchFamily="34" charset="0"/>
              </a:rPr>
              <a:t>Decision</a:t>
            </a:r>
            <a:r>
              <a:rPr lang="fi-FI" sz="1000" b="1" dirty="0" smtClean="0">
                <a:solidFill>
                  <a:schemeClr val="tx1"/>
                </a:solidFill>
                <a:latin typeface="Tahoma" pitchFamily="34" charset="0"/>
                <a:ea typeface="Tahoma" pitchFamily="34" charset="0"/>
                <a:cs typeface="Tahoma" pitchFamily="34" charset="0"/>
              </a:rPr>
              <a:t> </a:t>
            </a:r>
            <a:r>
              <a:rPr lang="fi-FI" sz="1000" b="1" dirty="0" err="1">
                <a:solidFill>
                  <a:schemeClr val="tx1"/>
                </a:solidFill>
                <a:latin typeface="Tahoma" pitchFamily="34" charset="0"/>
                <a:ea typeface="Tahoma" pitchFamily="34" charset="0"/>
                <a:cs typeface="Tahoma" pitchFamily="34" charset="0"/>
              </a:rPr>
              <a:t>M</a:t>
            </a:r>
            <a:r>
              <a:rPr lang="fi-FI" sz="1000" b="1" dirty="0" err="1" smtClean="0">
                <a:solidFill>
                  <a:schemeClr val="tx1"/>
                </a:solidFill>
                <a:latin typeface="Tahoma" pitchFamily="34" charset="0"/>
                <a:ea typeface="Tahoma" pitchFamily="34" charset="0"/>
                <a:cs typeface="Tahoma" pitchFamily="34" charset="0"/>
              </a:rPr>
              <a:t>aking</a:t>
            </a:r>
            <a:r>
              <a:rPr lang="fi-FI" sz="1000" b="1" dirty="0" smtClean="0">
                <a:solidFill>
                  <a:schemeClr val="tx1"/>
                </a:solidFill>
                <a:latin typeface="Tahoma" pitchFamily="34" charset="0"/>
                <a:ea typeface="Tahoma" pitchFamily="34" charset="0"/>
                <a:cs typeface="Tahoma" pitchFamily="34" charset="0"/>
              </a:rPr>
              <a:t> Tools</a:t>
            </a:r>
          </a:p>
          <a:p>
            <a:r>
              <a:rPr lang="fi-FI" sz="1000" b="1" dirty="0" smtClean="0">
                <a:solidFill>
                  <a:schemeClr val="tx1"/>
                </a:solidFill>
                <a:latin typeface="Tahoma" pitchFamily="34" charset="0"/>
                <a:ea typeface="Tahoma" pitchFamily="34" charset="0"/>
                <a:cs typeface="Tahoma" pitchFamily="34" charset="0"/>
              </a:rPr>
              <a:t>Evaluation of Financial </a:t>
            </a:r>
            <a:r>
              <a:rPr lang="fi-FI" sz="1000" b="1" dirty="0" err="1" smtClean="0">
                <a:solidFill>
                  <a:schemeClr val="tx1"/>
                </a:solidFill>
                <a:latin typeface="Tahoma" pitchFamily="34" charset="0"/>
                <a:ea typeface="Tahoma" pitchFamily="34" charset="0"/>
                <a:cs typeface="Tahoma" pitchFamily="34" charset="0"/>
              </a:rPr>
              <a:t>Investments</a:t>
            </a:r>
            <a:endParaRPr lang="fi-FI" sz="1000" b="1" dirty="0">
              <a:solidFill>
                <a:schemeClr val="tx1"/>
              </a:solidFill>
              <a:latin typeface="Tahoma" pitchFamily="34" charset="0"/>
              <a:ea typeface="Tahoma" pitchFamily="34" charset="0"/>
              <a:cs typeface="Tahoma" pitchFamily="34" charset="0"/>
            </a:endParaRPr>
          </a:p>
        </p:txBody>
      </p:sp>
      <p:sp>
        <p:nvSpPr>
          <p:cNvPr id="21" name="TextBox 20"/>
          <p:cNvSpPr txBox="1"/>
          <p:nvPr/>
        </p:nvSpPr>
        <p:spPr>
          <a:xfrm>
            <a:off x="3131840" y="3216816"/>
            <a:ext cx="579524" cy="369332"/>
          </a:xfrm>
          <a:prstGeom prst="rect">
            <a:avLst/>
          </a:prstGeom>
          <a:noFill/>
        </p:spPr>
        <p:txBody>
          <a:bodyPr wrap="square" rtlCol="0">
            <a:spAutoFit/>
          </a:bodyPr>
          <a:lstStyle/>
          <a:p>
            <a:pPr algn="ctr"/>
            <a:r>
              <a:rPr lang="fi-FI" dirty="0" smtClean="0"/>
              <a:t>=</a:t>
            </a:r>
            <a:endParaRPr lang="fi-FI" dirty="0"/>
          </a:p>
        </p:txBody>
      </p:sp>
      <p:sp>
        <p:nvSpPr>
          <p:cNvPr id="22" name="TextBox 21"/>
          <p:cNvSpPr txBox="1"/>
          <p:nvPr/>
        </p:nvSpPr>
        <p:spPr>
          <a:xfrm>
            <a:off x="3168331" y="3863576"/>
            <a:ext cx="579524" cy="369332"/>
          </a:xfrm>
          <a:prstGeom prst="rect">
            <a:avLst/>
          </a:prstGeom>
          <a:noFill/>
        </p:spPr>
        <p:txBody>
          <a:bodyPr wrap="square" rtlCol="0">
            <a:spAutoFit/>
          </a:bodyPr>
          <a:lstStyle/>
          <a:p>
            <a:pPr algn="ctr"/>
            <a:r>
              <a:rPr lang="fi-FI" dirty="0" smtClean="0"/>
              <a:t>=</a:t>
            </a:r>
            <a:endParaRPr lang="fi-FI" dirty="0"/>
          </a:p>
        </p:txBody>
      </p:sp>
    </p:spTree>
    <p:extLst>
      <p:ext uri="{BB962C8B-B14F-4D97-AF65-F5344CB8AC3E}">
        <p14:creationId xmlns:p14="http://schemas.microsoft.com/office/powerpoint/2010/main" val="3654664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256084" y="404664"/>
            <a:ext cx="8640960" cy="5760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000" b="1" dirty="0">
              <a:solidFill>
                <a:schemeClr val="tx1"/>
              </a:solidFill>
              <a:latin typeface="Tahoma" pitchFamily="34" charset="0"/>
              <a:ea typeface="Tahoma" pitchFamily="34" charset="0"/>
              <a:cs typeface="Tahoma" pitchFamily="34" charset="0"/>
            </a:endParaRPr>
          </a:p>
        </p:txBody>
      </p:sp>
      <p:sp>
        <p:nvSpPr>
          <p:cNvPr id="2" name="Chevron 1"/>
          <p:cNvSpPr/>
          <p:nvPr/>
        </p:nvSpPr>
        <p:spPr>
          <a:xfrm>
            <a:off x="467544" y="220341"/>
            <a:ext cx="7416824" cy="576064"/>
          </a:xfrm>
          <a:prstGeom prst="chevron">
            <a:avLst/>
          </a:prstGeom>
          <a:solidFill>
            <a:srgbClr val="FFC000"/>
          </a:solidFill>
          <a:ln>
            <a:solidFill>
              <a:schemeClr val="bg1"/>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b="1" dirty="0" smtClean="0">
              <a:solidFill>
                <a:schemeClr val="tx1"/>
              </a:solidFill>
            </a:endParaRPr>
          </a:p>
          <a:p>
            <a:pPr algn="ctr"/>
            <a:r>
              <a:rPr lang="fi-FI" sz="1000" b="1" dirty="0" err="1" smtClean="0">
                <a:solidFill>
                  <a:schemeClr val="tx1"/>
                </a:solidFill>
                <a:latin typeface="Tahoma" pitchFamily="34" charset="0"/>
                <a:ea typeface="Tahoma" pitchFamily="34" charset="0"/>
                <a:cs typeface="Tahoma" pitchFamily="34" charset="0"/>
              </a:rPr>
              <a:t>Alternative</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Studies</a:t>
            </a:r>
            <a:endParaRPr lang="fi-FI" sz="1000" b="1" dirty="0">
              <a:solidFill>
                <a:schemeClr val="tx1"/>
              </a:solidFill>
              <a:latin typeface="Tahoma" pitchFamily="34" charset="0"/>
              <a:ea typeface="Tahoma" pitchFamily="34" charset="0"/>
              <a:cs typeface="Tahoma" pitchFamily="34" charset="0"/>
            </a:endParaRPr>
          </a:p>
          <a:p>
            <a:pPr algn="ctr"/>
            <a:r>
              <a:rPr lang="fi-FI" sz="1000" b="1" dirty="0" smtClean="0">
                <a:solidFill>
                  <a:schemeClr val="tx1"/>
                </a:solidFill>
                <a:latin typeface="Tahoma" pitchFamily="34" charset="0"/>
                <a:ea typeface="Tahoma" pitchFamily="34" charset="0"/>
                <a:cs typeface="Tahoma" pitchFamily="34" charset="0"/>
              </a:rPr>
              <a:t>30 </a:t>
            </a:r>
            <a:r>
              <a:rPr lang="fi-FI" sz="1000" b="1" dirty="0" err="1" smtClean="0">
                <a:solidFill>
                  <a:schemeClr val="tx1"/>
                </a:solidFill>
                <a:latin typeface="Tahoma" pitchFamily="34" charset="0"/>
                <a:ea typeface="Tahoma" pitchFamily="34" charset="0"/>
                <a:cs typeface="Tahoma" pitchFamily="34" charset="0"/>
              </a:rPr>
              <a:t>cr</a:t>
            </a:r>
            <a:endParaRPr lang="fi-FI" sz="1000" b="1" dirty="0">
              <a:solidFill>
                <a:schemeClr val="tx1"/>
              </a:solidFill>
              <a:latin typeface="Tahoma" pitchFamily="34" charset="0"/>
              <a:ea typeface="Tahoma" pitchFamily="34" charset="0"/>
              <a:cs typeface="Tahoma" pitchFamily="34" charset="0"/>
            </a:endParaRPr>
          </a:p>
          <a:p>
            <a:pPr algn="ctr"/>
            <a:endParaRPr lang="fi-FI" sz="1300" b="1" dirty="0">
              <a:solidFill>
                <a:schemeClr val="tx1"/>
              </a:solidFill>
            </a:endParaRPr>
          </a:p>
        </p:txBody>
      </p:sp>
      <p:sp>
        <p:nvSpPr>
          <p:cNvPr id="3" name="Rounded Rectangle 2"/>
          <p:cNvSpPr/>
          <p:nvPr/>
        </p:nvSpPr>
        <p:spPr>
          <a:xfrm>
            <a:off x="1619672" y="3789040"/>
            <a:ext cx="5112568" cy="504056"/>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err="1" smtClean="0">
                <a:solidFill>
                  <a:schemeClr val="tx1"/>
                </a:solidFill>
                <a:latin typeface="Tahoma" pitchFamily="34" charset="0"/>
                <a:ea typeface="Tahoma" pitchFamily="34" charset="0"/>
                <a:cs typeface="Tahoma" pitchFamily="34" charset="0"/>
              </a:rPr>
              <a:t>Integrated</a:t>
            </a:r>
            <a:r>
              <a:rPr lang="fi-FI" sz="1000" b="1" dirty="0" smtClean="0">
                <a:solidFill>
                  <a:schemeClr val="tx1"/>
                </a:solidFill>
                <a:latin typeface="Tahoma" pitchFamily="34" charset="0"/>
                <a:ea typeface="Tahoma" pitchFamily="34" charset="0"/>
                <a:cs typeface="Tahoma" pitchFamily="34" charset="0"/>
              </a:rPr>
              <a:t> Product </a:t>
            </a:r>
            <a:r>
              <a:rPr lang="fi-FI" sz="1000" b="1" dirty="0" err="1" smtClean="0">
                <a:solidFill>
                  <a:schemeClr val="tx1"/>
                </a:solidFill>
                <a:latin typeface="Tahoma" pitchFamily="34" charset="0"/>
                <a:ea typeface="Tahoma" pitchFamily="34" charset="0"/>
                <a:cs typeface="Tahoma" pitchFamily="34" charset="0"/>
              </a:rPr>
              <a:t>Development</a:t>
            </a:r>
            <a:r>
              <a:rPr lang="fi-FI" sz="1000" b="1" dirty="0" smtClean="0">
                <a:solidFill>
                  <a:schemeClr val="tx1"/>
                </a:solidFill>
                <a:latin typeface="Tahoma" pitchFamily="34" charset="0"/>
                <a:ea typeface="Tahoma" pitchFamily="34" charset="0"/>
                <a:cs typeface="Tahoma" pitchFamily="34" charset="0"/>
              </a:rPr>
              <a:t>  5-15cr </a:t>
            </a:r>
            <a:endParaRPr lang="fi-FI" sz="1000" b="1" dirty="0">
              <a:solidFill>
                <a:schemeClr val="tx1"/>
              </a:solidFill>
              <a:latin typeface="Tahoma" pitchFamily="34" charset="0"/>
              <a:ea typeface="Tahoma" pitchFamily="34" charset="0"/>
              <a:cs typeface="Tahoma" pitchFamily="34" charset="0"/>
            </a:endParaRPr>
          </a:p>
        </p:txBody>
      </p:sp>
      <p:sp>
        <p:nvSpPr>
          <p:cNvPr id="4" name="Rounded Rectangle 3"/>
          <p:cNvSpPr/>
          <p:nvPr/>
        </p:nvSpPr>
        <p:spPr>
          <a:xfrm>
            <a:off x="1586136" y="4365104"/>
            <a:ext cx="5112568" cy="513978"/>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err="1" smtClean="0">
                <a:solidFill>
                  <a:schemeClr val="tx1"/>
                </a:solidFill>
                <a:latin typeface="Tahoma" pitchFamily="34" charset="0"/>
                <a:ea typeface="Tahoma" pitchFamily="34" charset="0"/>
                <a:cs typeface="Tahoma" pitchFamily="34" charset="0"/>
              </a:rPr>
              <a:t>French/German/Spanish/Russian</a:t>
            </a:r>
            <a:r>
              <a:rPr lang="fi-FI" sz="1000" b="1" dirty="0" smtClean="0">
                <a:solidFill>
                  <a:schemeClr val="tx1"/>
                </a:solidFill>
                <a:latin typeface="Tahoma" pitchFamily="34" charset="0"/>
                <a:ea typeface="Tahoma" pitchFamily="34" charset="0"/>
                <a:cs typeface="Tahoma" pitchFamily="34" charset="0"/>
              </a:rPr>
              <a:t> 10cr (5+5, </a:t>
            </a:r>
            <a:r>
              <a:rPr lang="fi-FI" sz="1000" b="1" dirty="0" err="1" smtClean="0">
                <a:solidFill>
                  <a:schemeClr val="tx1"/>
                </a:solidFill>
                <a:latin typeface="Tahoma" pitchFamily="34" charset="0"/>
                <a:ea typeface="Tahoma" pitchFamily="34" charset="0"/>
                <a:cs typeface="Tahoma" pitchFamily="34" charset="0"/>
              </a:rPr>
              <a:t>co</a:t>
            </a:r>
            <a:r>
              <a:rPr lang="fi-FI" sz="1000" b="1" dirty="0" smtClean="0">
                <a:solidFill>
                  <a:schemeClr val="tx1"/>
                </a:solidFill>
                <a:latin typeface="Tahoma" pitchFamily="34" charset="0"/>
                <a:ea typeface="Tahoma" pitchFamily="34" charset="0"/>
                <a:cs typeface="Tahoma" pitchFamily="34" charset="0"/>
              </a:rPr>
              <a:t> op </a:t>
            </a:r>
            <a:r>
              <a:rPr lang="fi-FI" sz="1000" b="1" dirty="0" err="1" smtClean="0">
                <a:solidFill>
                  <a:schemeClr val="tx1"/>
                </a:solidFill>
                <a:latin typeface="Tahoma" pitchFamily="34" charset="0"/>
                <a:ea typeface="Tahoma" pitchFamily="34" charset="0"/>
                <a:cs typeface="Tahoma" pitchFamily="34" charset="0"/>
              </a:rPr>
              <a:t>with</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resto</a:t>
            </a:r>
            <a:r>
              <a:rPr lang="fi-FI" sz="1000" b="1" dirty="0" smtClean="0">
                <a:solidFill>
                  <a:schemeClr val="tx1"/>
                </a:solidFill>
                <a:latin typeface="Tahoma" pitchFamily="34" charset="0"/>
                <a:ea typeface="Tahoma" pitchFamily="34" charset="0"/>
                <a:cs typeface="Tahoma" pitchFamily="34" charset="0"/>
              </a:rPr>
              <a:t>)</a:t>
            </a:r>
            <a:endParaRPr lang="fi-FI" sz="1000" b="1" dirty="0">
              <a:solidFill>
                <a:schemeClr val="tx1"/>
              </a:solidFill>
              <a:latin typeface="Tahoma" pitchFamily="34" charset="0"/>
              <a:ea typeface="Tahoma" pitchFamily="34" charset="0"/>
              <a:cs typeface="Tahoma" pitchFamily="34" charset="0"/>
            </a:endParaRPr>
          </a:p>
        </p:txBody>
      </p:sp>
      <p:sp>
        <p:nvSpPr>
          <p:cNvPr id="5" name="Rounded Rectangle 4"/>
          <p:cNvSpPr/>
          <p:nvPr/>
        </p:nvSpPr>
        <p:spPr>
          <a:xfrm>
            <a:off x="1585367" y="5589240"/>
            <a:ext cx="5112568" cy="576064"/>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err="1" smtClean="0">
                <a:solidFill>
                  <a:schemeClr val="tx1"/>
                </a:solidFill>
                <a:latin typeface="Tahoma" pitchFamily="34" charset="0"/>
                <a:ea typeface="Tahoma" pitchFamily="34" charset="0"/>
                <a:cs typeface="Tahoma" pitchFamily="34" charset="0"/>
              </a:rPr>
              <a:t>Other</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studies</a:t>
            </a:r>
            <a:r>
              <a:rPr lang="fi-FI" sz="1000" b="1" dirty="0" smtClean="0">
                <a:solidFill>
                  <a:schemeClr val="tx1"/>
                </a:solidFill>
                <a:latin typeface="Tahoma" pitchFamily="34" charset="0"/>
                <a:ea typeface="Tahoma" pitchFamily="34" charset="0"/>
                <a:cs typeface="Tahoma" pitchFamily="34" charset="0"/>
              </a:rPr>
              <a:t> </a:t>
            </a:r>
            <a:endParaRPr lang="fi-FI" sz="1000" b="1" dirty="0">
              <a:solidFill>
                <a:schemeClr val="tx1"/>
              </a:solidFill>
              <a:latin typeface="Tahoma" pitchFamily="34" charset="0"/>
              <a:ea typeface="Tahoma" pitchFamily="34" charset="0"/>
              <a:cs typeface="Tahoma" pitchFamily="34" charset="0"/>
            </a:endParaRPr>
          </a:p>
        </p:txBody>
      </p:sp>
      <p:sp>
        <p:nvSpPr>
          <p:cNvPr id="6" name="Rounded Rectangle 5"/>
          <p:cNvSpPr/>
          <p:nvPr/>
        </p:nvSpPr>
        <p:spPr>
          <a:xfrm>
            <a:off x="1541959" y="874837"/>
            <a:ext cx="5112568" cy="1656184"/>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Advanced Finance 5cr</a:t>
            </a:r>
          </a:p>
          <a:p>
            <a:pPr algn="ctr"/>
            <a:r>
              <a:rPr lang="fi-FI" sz="1000" b="1" dirty="0" smtClean="0">
                <a:solidFill>
                  <a:schemeClr val="tx1"/>
                </a:solidFill>
                <a:latin typeface="Tahoma" pitchFamily="34" charset="0"/>
                <a:ea typeface="Tahoma" pitchFamily="34" charset="0"/>
                <a:cs typeface="Tahoma" pitchFamily="34" charset="0"/>
              </a:rPr>
              <a:t>Strategic </a:t>
            </a:r>
            <a:r>
              <a:rPr lang="fi-FI" sz="1000" b="1" dirty="0" err="1" smtClean="0">
                <a:solidFill>
                  <a:schemeClr val="tx1"/>
                </a:solidFill>
                <a:latin typeface="Tahoma" pitchFamily="34" charset="0"/>
                <a:ea typeface="Tahoma" pitchFamily="34" charset="0"/>
                <a:cs typeface="Tahoma" pitchFamily="34" charset="0"/>
              </a:rPr>
              <a:t>Branding</a:t>
            </a:r>
            <a:r>
              <a:rPr lang="fi-FI" sz="1000" b="1" dirty="0" smtClean="0">
                <a:solidFill>
                  <a:schemeClr val="tx1"/>
                </a:solidFill>
                <a:latin typeface="Tahoma" pitchFamily="34" charset="0"/>
                <a:ea typeface="Tahoma" pitchFamily="34" charset="0"/>
                <a:cs typeface="Tahoma" pitchFamily="34" charset="0"/>
              </a:rPr>
              <a:t> and </a:t>
            </a:r>
            <a:r>
              <a:rPr lang="fi-FI" sz="1000" b="1" dirty="0" err="1" smtClean="0">
                <a:solidFill>
                  <a:schemeClr val="tx1"/>
                </a:solidFill>
                <a:latin typeface="Tahoma" pitchFamily="34" charset="0"/>
                <a:ea typeface="Tahoma" pitchFamily="34" charset="0"/>
                <a:cs typeface="Tahoma" pitchFamily="34" charset="0"/>
              </a:rPr>
              <a:t>Communication</a:t>
            </a:r>
            <a:r>
              <a:rPr lang="fi-FI" sz="1000" b="1" dirty="0" smtClean="0">
                <a:solidFill>
                  <a:schemeClr val="tx1"/>
                </a:solidFill>
                <a:latin typeface="Tahoma" pitchFamily="34" charset="0"/>
                <a:ea typeface="Tahoma" pitchFamily="34" charset="0"/>
                <a:cs typeface="Tahoma" pitchFamily="34" charset="0"/>
              </a:rPr>
              <a:t> 5cr</a:t>
            </a:r>
          </a:p>
          <a:p>
            <a:pPr algn="ctr"/>
            <a:r>
              <a:rPr lang="fi-FI" sz="1000" b="1" dirty="0" smtClean="0">
                <a:solidFill>
                  <a:schemeClr val="tx1"/>
                </a:solidFill>
                <a:latin typeface="Tahoma" pitchFamily="34" charset="0"/>
                <a:ea typeface="Tahoma" pitchFamily="34" charset="0"/>
                <a:cs typeface="Tahoma" pitchFamily="34" charset="0"/>
              </a:rPr>
              <a:t>Personal </a:t>
            </a:r>
            <a:r>
              <a:rPr lang="fi-FI" sz="1000" b="1" dirty="0" err="1" smtClean="0">
                <a:solidFill>
                  <a:schemeClr val="tx1"/>
                </a:solidFill>
                <a:latin typeface="Tahoma" pitchFamily="34" charset="0"/>
                <a:ea typeface="Tahoma" pitchFamily="34" charset="0"/>
                <a:cs typeface="Tahoma" pitchFamily="34" charset="0"/>
              </a:rPr>
              <a:t>Creativity</a:t>
            </a:r>
            <a:r>
              <a:rPr lang="fi-FI" sz="1000" b="1" dirty="0" smtClean="0">
                <a:solidFill>
                  <a:schemeClr val="tx1"/>
                </a:solidFill>
                <a:latin typeface="Tahoma" pitchFamily="34" charset="0"/>
                <a:ea typeface="Tahoma" pitchFamily="34" charset="0"/>
                <a:cs typeface="Tahoma" pitchFamily="34" charset="0"/>
              </a:rPr>
              <a:t> in Business 5cr</a:t>
            </a:r>
          </a:p>
          <a:p>
            <a:pPr algn="ctr"/>
            <a:r>
              <a:rPr lang="fi-FI" sz="1000" b="1" dirty="0" err="1" smtClean="0">
                <a:solidFill>
                  <a:schemeClr val="tx1"/>
                </a:solidFill>
                <a:latin typeface="Tahoma" pitchFamily="34" charset="0"/>
                <a:ea typeface="Tahoma" pitchFamily="34" charset="0"/>
                <a:cs typeface="Tahoma" pitchFamily="34" charset="0"/>
              </a:rPr>
              <a:t>eBusiness</a:t>
            </a:r>
            <a:r>
              <a:rPr lang="fi-FI" sz="1000" b="1" dirty="0" smtClean="0">
                <a:solidFill>
                  <a:schemeClr val="tx1"/>
                </a:solidFill>
                <a:latin typeface="Tahoma" pitchFamily="34" charset="0"/>
                <a:ea typeface="Tahoma" pitchFamily="34" charset="0"/>
                <a:cs typeface="Tahoma" pitchFamily="34" charset="0"/>
              </a:rPr>
              <a:t> 5cr</a:t>
            </a:r>
          </a:p>
          <a:p>
            <a:pPr algn="ctr"/>
            <a:r>
              <a:rPr lang="fi-FI" sz="1000" b="1" dirty="0" smtClean="0">
                <a:solidFill>
                  <a:schemeClr val="tx1"/>
                </a:solidFill>
                <a:latin typeface="Tahoma" pitchFamily="34" charset="0"/>
                <a:ea typeface="Tahoma" pitchFamily="34" charset="0"/>
                <a:cs typeface="Tahoma" pitchFamily="34" charset="0"/>
              </a:rPr>
              <a:t>Business </a:t>
            </a:r>
            <a:r>
              <a:rPr lang="fi-FI" sz="1000" b="1" dirty="0" err="1" smtClean="0">
                <a:solidFill>
                  <a:schemeClr val="tx1"/>
                </a:solidFill>
                <a:latin typeface="Tahoma" pitchFamily="34" charset="0"/>
                <a:ea typeface="Tahoma" pitchFamily="34" charset="0"/>
                <a:cs typeface="Tahoma" pitchFamily="34" charset="0"/>
              </a:rPr>
              <a:t>Intelligence</a:t>
            </a:r>
            <a:r>
              <a:rPr lang="fi-FI" sz="1000" b="1" dirty="0" smtClean="0">
                <a:solidFill>
                  <a:schemeClr val="tx1"/>
                </a:solidFill>
                <a:latin typeface="Tahoma" pitchFamily="34" charset="0"/>
                <a:ea typeface="Tahoma" pitchFamily="34" charset="0"/>
                <a:cs typeface="Tahoma" pitchFamily="34" charset="0"/>
              </a:rPr>
              <a:t> 5cr</a:t>
            </a:r>
          </a:p>
          <a:p>
            <a:pPr algn="ctr"/>
            <a:r>
              <a:rPr lang="fi-FI" sz="1000" b="1" dirty="0" err="1" smtClean="0">
                <a:solidFill>
                  <a:schemeClr val="tx1"/>
                </a:solidFill>
                <a:latin typeface="Tahoma" pitchFamily="34" charset="0"/>
                <a:ea typeface="Tahoma" pitchFamily="34" charset="0"/>
                <a:cs typeface="Tahoma" pitchFamily="34" charset="0"/>
              </a:rPr>
              <a:t>Everyday</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Finnish</a:t>
            </a:r>
            <a:r>
              <a:rPr lang="fi-FI" sz="1000" b="1" dirty="0" smtClean="0">
                <a:solidFill>
                  <a:schemeClr val="tx1"/>
                </a:solidFill>
                <a:latin typeface="Tahoma" pitchFamily="34" charset="0"/>
                <a:ea typeface="Tahoma" pitchFamily="34" charset="0"/>
                <a:cs typeface="Tahoma" pitchFamily="34" charset="0"/>
              </a:rPr>
              <a:t> 5cr</a:t>
            </a:r>
          </a:p>
          <a:p>
            <a:pPr algn="ctr"/>
            <a:r>
              <a:rPr lang="fi-FI" sz="1000" b="1" dirty="0" err="1" smtClean="0">
                <a:solidFill>
                  <a:schemeClr val="tx1"/>
                </a:solidFill>
                <a:latin typeface="Tahoma" pitchFamily="34" charset="0"/>
                <a:ea typeface="Tahoma" pitchFamily="34" charset="0"/>
                <a:cs typeface="Tahoma" pitchFamily="34" charset="0"/>
              </a:rPr>
              <a:t>Working</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Finnish</a:t>
            </a:r>
            <a:r>
              <a:rPr lang="fi-FI" sz="1000" b="1" dirty="0" smtClean="0">
                <a:solidFill>
                  <a:schemeClr val="tx1"/>
                </a:solidFill>
                <a:latin typeface="Tahoma" pitchFamily="34" charset="0"/>
                <a:ea typeface="Tahoma" pitchFamily="34" charset="0"/>
                <a:cs typeface="Tahoma" pitchFamily="34" charset="0"/>
              </a:rPr>
              <a:t> 5cr</a:t>
            </a:r>
          </a:p>
          <a:p>
            <a:pPr algn="ctr"/>
            <a:r>
              <a:rPr lang="fi-FI" sz="1000" b="1" dirty="0" smtClean="0">
                <a:solidFill>
                  <a:schemeClr val="tx1"/>
                </a:solidFill>
                <a:latin typeface="Tahoma" pitchFamily="34" charset="0"/>
                <a:ea typeface="Tahoma" pitchFamily="34" charset="0"/>
                <a:cs typeface="Tahoma" pitchFamily="34" charset="0"/>
              </a:rPr>
              <a:t>Etc.</a:t>
            </a:r>
            <a:endParaRPr lang="fi-FI" sz="1000" b="1" dirty="0">
              <a:solidFill>
                <a:schemeClr val="tx1"/>
              </a:solidFill>
              <a:latin typeface="Tahoma" pitchFamily="34" charset="0"/>
              <a:ea typeface="Tahoma" pitchFamily="34" charset="0"/>
              <a:cs typeface="Tahoma" pitchFamily="34" charset="0"/>
            </a:endParaRPr>
          </a:p>
        </p:txBody>
      </p:sp>
      <p:sp>
        <p:nvSpPr>
          <p:cNvPr id="7" name="Rounded Rectangle 6"/>
          <p:cNvSpPr/>
          <p:nvPr/>
        </p:nvSpPr>
        <p:spPr>
          <a:xfrm>
            <a:off x="1619672" y="3284984"/>
            <a:ext cx="5112568" cy="432048"/>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Health and </a:t>
            </a:r>
            <a:r>
              <a:rPr lang="fi-FI" sz="1000" b="1" dirty="0" err="1" smtClean="0">
                <a:solidFill>
                  <a:schemeClr val="tx1"/>
                </a:solidFill>
                <a:latin typeface="Tahoma" pitchFamily="34" charset="0"/>
                <a:ea typeface="Tahoma" pitchFamily="34" charset="0"/>
                <a:cs typeface="Tahoma" pitchFamily="34" charset="0"/>
              </a:rPr>
              <a:t>Wellness</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Tourism</a:t>
            </a:r>
            <a:r>
              <a:rPr lang="fi-FI" sz="1000" b="1" dirty="0" smtClean="0">
                <a:solidFill>
                  <a:schemeClr val="tx1"/>
                </a:solidFill>
                <a:latin typeface="Tahoma" pitchFamily="34" charset="0"/>
                <a:ea typeface="Tahoma" pitchFamily="34" charset="0"/>
                <a:cs typeface="Tahoma" pitchFamily="34" charset="0"/>
              </a:rPr>
              <a:t> 5-15cr </a:t>
            </a:r>
            <a:endParaRPr lang="fi-FI" sz="1000" b="1" dirty="0">
              <a:solidFill>
                <a:schemeClr val="tx1"/>
              </a:solidFill>
              <a:latin typeface="Tahoma" pitchFamily="34" charset="0"/>
              <a:ea typeface="Tahoma" pitchFamily="34" charset="0"/>
              <a:cs typeface="Tahoma" pitchFamily="34" charset="0"/>
            </a:endParaRPr>
          </a:p>
        </p:txBody>
      </p:sp>
      <p:sp>
        <p:nvSpPr>
          <p:cNvPr id="10" name="Rounded Rectangle 9"/>
          <p:cNvSpPr/>
          <p:nvPr/>
        </p:nvSpPr>
        <p:spPr>
          <a:xfrm>
            <a:off x="1619672" y="2666045"/>
            <a:ext cx="5112568" cy="490314"/>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err="1" smtClean="0">
                <a:solidFill>
                  <a:schemeClr val="tx1"/>
                </a:solidFill>
                <a:latin typeface="Tahoma" pitchFamily="34" charset="0"/>
                <a:ea typeface="Tahoma" pitchFamily="34" charset="0"/>
                <a:cs typeface="Tahoma" pitchFamily="34" charset="0"/>
              </a:rPr>
              <a:t>Discover</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Russia</a:t>
            </a:r>
            <a:r>
              <a:rPr lang="fi-FI" sz="1000" b="1" dirty="0" smtClean="0">
                <a:solidFill>
                  <a:schemeClr val="tx1"/>
                </a:solidFill>
                <a:latin typeface="Tahoma" pitchFamily="34" charset="0"/>
                <a:ea typeface="Tahoma" pitchFamily="34" charset="0"/>
                <a:cs typeface="Tahoma" pitchFamily="34" charset="0"/>
              </a:rPr>
              <a:t> 5-15cr</a:t>
            </a:r>
            <a:endParaRPr lang="fi-FI" sz="1000" b="1" dirty="0">
              <a:solidFill>
                <a:schemeClr val="tx1"/>
              </a:solidFill>
              <a:latin typeface="Tahoma" pitchFamily="34" charset="0"/>
              <a:ea typeface="Tahoma" pitchFamily="34" charset="0"/>
              <a:cs typeface="Tahoma" pitchFamily="34" charset="0"/>
            </a:endParaRPr>
          </a:p>
        </p:txBody>
      </p:sp>
      <p:sp>
        <p:nvSpPr>
          <p:cNvPr id="11" name="Rounded Rectangle 6"/>
          <p:cNvSpPr/>
          <p:nvPr/>
        </p:nvSpPr>
        <p:spPr>
          <a:xfrm>
            <a:off x="1588815" y="4986064"/>
            <a:ext cx="5112568" cy="504056"/>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smtClean="0">
                <a:solidFill>
                  <a:schemeClr val="tx1"/>
                </a:solidFill>
                <a:latin typeface="Tahoma" pitchFamily="34" charset="0"/>
                <a:ea typeface="Tahoma" pitchFamily="34" charset="0"/>
                <a:cs typeface="Tahoma" pitchFamily="34" charset="0"/>
              </a:rPr>
              <a:t>Food </a:t>
            </a:r>
            <a:r>
              <a:rPr lang="fi-FI" sz="1000" b="1" dirty="0" err="1" smtClean="0">
                <a:solidFill>
                  <a:schemeClr val="tx1"/>
                </a:solidFill>
                <a:latin typeface="Tahoma" pitchFamily="34" charset="0"/>
                <a:ea typeface="Tahoma" pitchFamily="34" charset="0"/>
                <a:cs typeface="Tahoma" pitchFamily="34" charset="0"/>
              </a:rPr>
              <a:t>Safety</a:t>
            </a:r>
            <a:r>
              <a:rPr lang="fi-FI" sz="1000" b="1" dirty="0" smtClean="0">
                <a:solidFill>
                  <a:schemeClr val="tx1"/>
                </a:solidFill>
                <a:latin typeface="Tahoma" pitchFamily="34" charset="0"/>
                <a:ea typeface="Tahoma" pitchFamily="34" charset="0"/>
                <a:cs typeface="Tahoma" pitchFamily="34" charset="0"/>
              </a:rPr>
              <a:t> </a:t>
            </a:r>
            <a:r>
              <a:rPr lang="fi-FI" sz="1000" b="1" dirty="0" err="1" smtClean="0">
                <a:solidFill>
                  <a:schemeClr val="tx1"/>
                </a:solidFill>
                <a:latin typeface="Tahoma" pitchFamily="34" charset="0"/>
                <a:ea typeface="Tahoma" pitchFamily="34" charset="0"/>
                <a:cs typeface="Tahoma" pitchFamily="34" charset="0"/>
              </a:rPr>
              <a:t>studies</a:t>
            </a:r>
            <a:r>
              <a:rPr lang="fi-FI" sz="1000" b="1" dirty="0" smtClean="0">
                <a:solidFill>
                  <a:schemeClr val="tx1"/>
                </a:solidFill>
                <a:latin typeface="Tahoma" pitchFamily="34" charset="0"/>
                <a:ea typeface="Tahoma" pitchFamily="34" charset="0"/>
                <a:cs typeface="Tahoma" pitchFamily="34" charset="0"/>
              </a:rPr>
              <a:t> 5cr</a:t>
            </a:r>
            <a:endParaRPr lang="fi-FI" sz="1000" b="1" dirty="0">
              <a:solidFill>
                <a:schemeClr val="tx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0218186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2D050"/>
        </a:solidFill>
        <a:ln/>
      </a:spPr>
      <a:bodyPr rtlCol="0" anchor="ctr"/>
      <a:lstStyle>
        <a:defPPr algn="ctr">
          <a:defRPr sz="900" b="1" dirty="0" smtClean="0">
            <a:solidFill>
              <a:schemeClr val="tx1"/>
            </a:solidFill>
            <a:latin typeface="Tahoma" pitchFamily="34" charset="0"/>
            <a:ea typeface="Tahoma" pitchFamily="34" charset="0"/>
            <a:cs typeface="Tahoma" pitchFamily="34" charset="0"/>
          </a:defRPr>
        </a:defPPr>
      </a:lstStyle>
      <a:style>
        <a:lnRef idx="2">
          <a:schemeClr val="accent3">
            <a:shade val="50000"/>
          </a:schemeClr>
        </a:lnRef>
        <a:fillRef idx="1">
          <a:schemeClr val="accent3"/>
        </a:fillRef>
        <a:effectRef idx="0">
          <a:schemeClr val="accent3"/>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2220</TotalTime>
  <Words>836</Words>
  <Application>Microsoft Office PowerPoint</Application>
  <PresentationFormat>On-screen Show (4:3)</PresentationFormat>
  <Paragraphs>272</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Tahoma</vt:lpstr>
      <vt:lpstr>Times New Roman</vt:lpstr>
      <vt:lpstr>Office Theme</vt:lpstr>
      <vt:lpstr>International Trade Expert -specialisation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Virpi Oksanen</dc:creator>
  <cp:lastModifiedBy>Marja-Riitta Kivi</cp:lastModifiedBy>
  <cp:revision>211</cp:revision>
  <cp:lastPrinted>2015-03-30T10:31:56Z</cp:lastPrinted>
  <dcterms:created xsi:type="dcterms:W3CDTF">2013-09-19T09:27:58Z</dcterms:created>
  <dcterms:modified xsi:type="dcterms:W3CDTF">2016-01-11T13:24:22Z</dcterms:modified>
</cp:coreProperties>
</file>