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7200900" cy="7308850"/>
  <p:notesSz cx="6858000" cy="9144000"/>
  <p:defaultTextStyle>
    <a:defPPr>
      <a:defRPr lang="fi-FI"/>
    </a:defPPr>
    <a:lvl1pPr marL="0" algn="l" defTabSz="950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75296" algn="l" defTabSz="950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50593" algn="l" defTabSz="950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25888" algn="l" defTabSz="950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901185" algn="l" defTabSz="950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76481" algn="l" defTabSz="950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851778" algn="l" defTabSz="950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327074" algn="l" defTabSz="950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02369" algn="l" defTabSz="9505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2">
          <p15:clr>
            <a:srgbClr val="A4A3A4"/>
          </p15:clr>
        </p15:guide>
        <p15:guide id="2" pos="22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00AC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494" y="90"/>
      </p:cViewPr>
      <p:guideLst>
        <p:guide orient="horz" pos="2302"/>
        <p:guide pos="22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68" y="2270483"/>
            <a:ext cx="6120765" cy="15666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8" y="4141683"/>
            <a:ext cx="5040630" cy="18678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5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1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6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1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7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2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879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474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15489" y="390821"/>
            <a:ext cx="1215152" cy="83138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0039" y="390821"/>
            <a:ext cx="3525441" cy="831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67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513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21" y="4696615"/>
            <a:ext cx="6120765" cy="1451619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821" y="3097805"/>
            <a:ext cx="6120765" cy="159881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752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505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258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901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764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517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270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8023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802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0034" y="2273866"/>
            <a:ext cx="2370296" cy="643077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60346" y="2273866"/>
            <a:ext cx="2370296" cy="643077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56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292693"/>
            <a:ext cx="6480810" cy="121814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6" y="1636034"/>
            <a:ext cx="3181648" cy="68182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296" indent="0">
              <a:buNone/>
              <a:defRPr sz="2000" b="1"/>
            </a:lvl2pPr>
            <a:lvl3pPr marL="950593" indent="0">
              <a:buNone/>
              <a:defRPr sz="1800" b="1"/>
            </a:lvl3pPr>
            <a:lvl4pPr marL="1425888" indent="0">
              <a:buNone/>
              <a:defRPr sz="1600" b="1"/>
            </a:lvl4pPr>
            <a:lvl5pPr marL="1901185" indent="0">
              <a:buNone/>
              <a:defRPr sz="1600" b="1"/>
            </a:lvl5pPr>
            <a:lvl6pPr marL="2376481" indent="0">
              <a:buNone/>
              <a:defRPr sz="1600" b="1"/>
            </a:lvl6pPr>
            <a:lvl7pPr marL="2851778" indent="0">
              <a:buNone/>
              <a:defRPr sz="1600" b="1"/>
            </a:lvl7pPr>
            <a:lvl8pPr marL="3327074" indent="0">
              <a:buNone/>
              <a:defRPr sz="1600" b="1"/>
            </a:lvl8pPr>
            <a:lvl9pPr marL="380236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6" y="2317853"/>
            <a:ext cx="3181648" cy="4211048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962" y="1636034"/>
            <a:ext cx="3182897" cy="68182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296" indent="0">
              <a:buNone/>
              <a:defRPr sz="2000" b="1"/>
            </a:lvl2pPr>
            <a:lvl3pPr marL="950593" indent="0">
              <a:buNone/>
              <a:defRPr sz="1800" b="1"/>
            </a:lvl3pPr>
            <a:lvl4pPr marL="1425888" indent="0">
              <a:buNone/>
              <a:defRPr sz="1600" b="1"/>
            </a:lvl4pPr>
            <a:lvl5pPr marL="1901185" indent="0">
              <a:buNone/>
              <a:defRPr sz="1600" b="1"/>
            </a:lvl5pPr>
            <a:lvl6pPr marL="2376481" indent="0">
              <a:buNone/>
              <a:defRPr sz="1600" b="1"/>
            </a:lvl6pPr>
            <a:lvl7pPr marL="2851778" indent="0">
              <a:buNone/>
              <a:defRPr sz="1600" b="1"/>
            </a:lvl7pPr>
            <a:lvl8pPr marL="3327074" indent="0">
              <a:buNone/>
              <a:defRPr sz="1600" b="1"/>
            </a:lvl8pPr>
            <a:lvl9pPr marL="380236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962" y="2317853"/>
            <a:ext cx="3182897" cy="4211048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45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89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98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291002"/>
            <a:ext cx="2369047" cy="12384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5356" y="291004"/>
            <a:ext cx="4025503" cy="6237901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1529445"/>
            <a:ext cx="2369047" cy="4999457"/>
          </a:xfrm>
        </p:spPr>
        <p:txBody>
          <a:bodyPr/>
          <a:lstStyle>
            <a:lvl1pPr marL="0" indent="0">
              <a:buNone/>
              <a:defRPr sz="1400"/>
            </a:lvl1pPr>
            <a:lvl2pPr marL="475296" indent="0">
              <a:buNone/>
              <a:defRPr sz="1200"/>
            </a:lvl2pPr>
            <a:lvl3pPr marL="950593" indent="0">
              <a:buNone/>
              <a:defRPr sz="1000"/>
            </a:lvl3pPr>
            <a:lvl4pPr marL="1425888" indent="0">
              <a:buNone/>
              <a:defRPr sz="900"/>
            </a:lvl4pPr>
            <a:lvl5pPr marL="1901185" indent="0">
              <a:buNone/>
              <a:defRPr sz="900"/>
            </a:lvl5pPr>
            <a:lvl6pPr marL="2376481" indent="0">
              <a:buNone/>
              <a:defRPr sz="900"/>
            </a:lvl6pPr>
            <a:lvl7pPr marL="2851778" indent="0">
              <a:buNone/>
              <a:defRPr sz="900"/>
            </a:lvl7pPr>
            <a:lvl8pPr marL="3327074" indent="0">
              <a:buNone/>
              <a:defRPr sz="900"/>
            </a:lvl8pPr>
            <a:lvl9pPr marL="380236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4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431" y="5116196"/>
            <a:ext cx="4320540" cy="6039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431" y="653060"/>
            <a:ext cx="4320540" cy="4385310"/>
          </a:xfrm>
        </p:spPr>
        <p:txBody>
          <a:bodyPr/>
          <a:lstStyle>
            <a:lvl1pPr marL="0" indent="0">
              <a:buNone/>
              <a:defRPr sz="3400"/>
            </a:lvl1pPr>
            <a:lvl2pPr marL="475296" indent="0">
              <a:buNone/>
              <a:defRPr sz="3000"/>
            </a:lvl2pPr>
            <a:lvl3pPr marL="950593" indent="0">
              <a:buNone/>
              <a:defRPr sz="2500"/>
            </a:lvl3pPr>
            <a:lvl4pPr marL="1425888" indent="0">
              <a:buNone/>
              <a:defRPr sz="2000"/>
            </a:lvl4pPr>
            <a:lvl5pPr marL="1901185" indent="0">
              <a:buNone/>
              <a:defRPr sz="2000"/>
            </a:lvl5pPr>
            <a:lvl6pPr marL="2376481" indent="0">
              <a:buNone/>
              <a:defRPr sz="2000"/>
            </a:lvl6pPr>
            <a:lvl7pPr marL="2851778" indent="0">
              <a:buNone/>
              <a:defRPr sz="2000"/>
            </a:lvl7pPr>
            <a:lvl8pPr marL="3327074" indent="0">
              <a:buNone/>
              <a:defRPr sz="2000"/>
            </a:lvl8pPr>
            <a:lvl9pPr marL="3802369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431" y="5720193"/>
            <a:ext cx="4320540" cy="857774"/>
          </a:xfrm>
        </p:spPr>
        <p:txBody>
          <a:bodyPr/>
          <a:lstStyle>
            <a:lvl1pPr marL="0" indent="0">
              <a:buNone/>
              <a:defRPr sz="1400"/>
            </a:lvl1pPr>
            <a:lvl2pPr marL="475296" indent="0">
              <a:buNone/>
              <a:defRPr sz="1200"/>
            </a:lvl2pPr>
            <a:lvl3pPr marL="950593" indent="0">
              <a:buNone/>
              <a:defRPr sz="1000"/>
            </a:lvl3pPr>
            <a:lvl4pPr marL="1425888" indent="0">
              <a:buNone/>
              <a:defRPr sz="900"/>
            </a:lvl4pPr>
            <a:lvl5pPr marL="1901185" indent="0">
              <a:buNone/>
              <a:defRPr sz="900"/>
            </a:lvl5pPr>
            <a:lvl6pPr marL="2376481" indent="0">
              <a:buNone/>
              <a:defRPr sz="900"/>
            </a:lvl6pPr>
            <a:lvl7pPr marL="2851778" indent="0">
              <a:buNone/>
              <a:defRPr sz="900"/>
            </a:lvl7pPr>
            <a:lvl8pPr marL="3327074" indent="0">
              <a:buNone/>
              <a:defRPr sz="900"/>
            </a:lvl8pPr>
            <a:lvl9pPr marL="380236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38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45" y="292693"/>
            <a:ext cx="6480810" cy="1218143"/>
          </a:xfrm>
          <a:prstGeom prst="rect">
            <a:avLst/>
          </a:prstGeom>
        </p:spPr>
        <p:txBody>
          <a:bodyPr vert="horz" lIns="95059" tIns="47530" rIns="95059" bIns="4753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5" y="1705402"/>
            <a:ext cx="6480810" cy="4823503"/>
          </a:xfrm>
          <a:prstGeom prst="rect">
            <a:avLst/>
          </a:prstGeom>
        </p:spPr>
        <p:txBody>
          <a:bodyPr vert="horz" lIns="95059" tIns="47530" rIns="95059" bIns="4753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045" y="6774222"/>
            <a:ext cx="1680210" cy="389128"/>
          </a:xfrm>
          <a:prstGeom prst="rect">
            <a:avLst/>
          </a:prstGeom>
        </p:spPr>
        <p:txBody>
          <a:bodyPr vert="horz" lIns="95059" tIns="47530" rIns="95059" bIns="4753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D7DA1-EE4C-46A5-A4A8-9F5A4A44955C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60311" y="6774222"/>
            <a:ext cx="2280285" cy="389128"/>
          </a:xfrm>
          <a:prstGeom prst="rect">
            <a:avLst/>
          </a:prstGeom>
        </p:spPr>
        <p:txBody>
          <a:bodyPr vert="horz" lIns="95059" tIns="47530" rIns="95059" bIns="4753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0645" y="6774222"/>
            <a:ext cx="1680210" cy="389128"/>
          </a:xfrm>
          <a:prstGeom prst="rect">
            <a:avLst/>
          </a:prstGeom>
        </p:spPr>
        <p:txBody>
          <a:bodyPr vert="horz" lIns="95059" tIns="47530" rIns="95059" bIns="4753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537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0593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472" indent="-356472" algn="l" defTabSz="950593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2356" indent="-297061" algn="l" defTabSz="950593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241" indent="-237648" algn="l" defTabSz="950593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3536" indent="-237648" algn="l" defTabSz="95059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38833" indent="-237648" algn="l" defTabSz="95059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14129" indent="-237648" algn="l" defTabSz="9505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9426" indent="-237648" algn="l" defTabSz="9505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4722" indent="-237648" algn="l" defTabSz="9505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40018" indent="-237648" algn="l" defTabSz="9505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50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296" algn="l" defTabSz="950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50593" algn="l" defTabSz="950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25888" algn="l" defTabSz="950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01185" algn="l" defTabSz="950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76481" algn="l" defTabSz="950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51778" algn="l" defTabSz="950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27074" algn="l" defTabSz="950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02369" algn="l" defTabSz="9505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927705"/>
              </p:ext>
            </p:extLst>
          </p:nvPr>
        </p:nvGraphicFramePr>
        <p:xfrm>
          <a:off x="146788" y="146226"/>
          <a:ext cx="6907324" cy="69307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69643"/>
                <a:gridCol w="5437681"/>
              </a:tblGrid>
              <a:tr h="6577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 err="1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Generic</a:t>
                      </a:r>
                      <a:r>
                        <a:rPr lang="fi-FI" sz="10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1" dirty="0" err="1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competences</a:t>
                      </a:r>
                      <a:endParaRPr lang="fi-FI" sz="10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Description 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of the 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endParaRPr lang="fi-FI" sz="10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rgbClr val="8DC63F"/>
                    </a:solidFill>
                  </a:tcPr>
                </a:tc>
              </a:tr>
              <a:tr h="1227230">
                <a:tc>
                  <a:txBody>
                    <a:bodyPr/>
                    <a:lstStyle/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Learning </a:t>
                      </a: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 </a:t>
                      </a:r>
                      <a:r>
                        <a:rPr lang="fi-FI" sz="1000" b="1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student</a:t>
                      </a:r>
                      <a:endParaRPr lang="fi-FI" sz="1000" b="1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the capability to evaluate and develop one’s own competences and learning style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the capability to retrieve and </a:t>
                      </a:r>
                      <a:r>
                        <a:rPr lang="en-US" sz="1000" b="0" kern="120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analyse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information and evaluate it critically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take responsibility for collaborative learning and sharing knowledge in teams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the capability of combining an entrepreneurship-focused way of action with one’s own professional development  and career planning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34837">
                <a:tc>
                  <a:txBody>
                    <a:bodyPr/>
                    <a:lstStyle/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Ethical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take responsibility for one’s own actions and the consequences of the actions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the capability of following the ethical code of conduct in one’s own professional field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 the capability of taking into account  the variety of people in one’s actions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 follow the principles of equality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apply the principle of sustainability to one’s own field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interact in the society using one’s own skills and knowledge in accordance with ethical values </a:t>
                      </a:r>
                      <a:endParaRPr lang="fi-FI" sz="10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83005">
                <a:tc>
                  <a:txBody>
                    <a:bodyPr/>
                    <a:lstStyle/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Working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ommunity Competence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capable of acting as a member of a working community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the capability to interact and communicate in versatile situations in the working life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</a:t>
                      </a: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utilise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information technology and communication technology in the tasks of one’s own field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capable of networking and making personal contacts in the working life environment 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the capability to make decisions in unpredictable situations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work independently to complete tasks which require professional expertise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the skills and the knowledge to work as an entrepreneur </a:t>
                      </a:r>
                      <a:endParaRPr lang="fi-FI" sz="10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493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Innovation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the skills and knowledge for creative problem solving and is able to further develop the working methods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capable of working in projects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implement research and development projects by applying the prior knowledge and methods in the field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look for customer- oriented, sustainable and economically profitable solutions </a:t>
                      </a:r>
                      <a:endParaRPr lang="fi-FI" sz="10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714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International </a:t>
                      </a:r>
                      <a:r>
                        <a:rPr lang="fi-FI" sz="1000" b="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 the language skills necessary for one’s own work and for the professional development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co-operate in a multicultural environment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is able to take account of the influence and the opportunities </a:t>
                      </a: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of internationalisation in one’s own work </a:t>
                      </a:r>
                      <a:endParaRPr lang="fi-FI" sz="10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27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8048117"/>
              </p:ext>
            </p:extLst>
          </p:nvPr>
        </p:nvGraphicFramePr>
        <p:xfrm>
          <a:off x="73306" y="1"/>
          <a:ext cx="6907324" cy="553437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69643"/>
                <a:gridCol w="5437681"/>
              </a:tblGrid>
              <a:tr h="5656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 err="1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Specific</a:t>
                      </a:r>
                      <a:r>
                        <a:rPr lang="fi-FI" sz="1000" b="1" baseline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1" baseline="0" dirty="0" err="1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Competences</a:t>
                      </a:r>
                      <a:endParaRPr lang="fi-FI" sz="10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 err="1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Description</a:t>
                      </a:r>
                      <a:r>
                        <a:rPr lang="fi-FI" sz="10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of the </a:t>
                      </a:r>
                      <a:r>
                        <a:rPr lang="fi-FI" sz="1000" b="1" dirty="0" err="1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endParaRPr lang="fi-FI" sz="10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rgbClr val="8DC63F"/>
                    </a:solidFill>
                  </a:tcPr>
                </a:tc>
              </a:tr>
              <a:tr h="1456959">
                <a:tc>
                  <a:txBody>
                    <a:bodyPr/>
                    <a:lstStyle/>
                    <a:p>
                      <a:pPr marL="0" marR="0" indent="0" algn="l" defTabSz="93406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Focused Entrepreneurial Thinking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</a:t>
                      </a:r>
                      <a:r>
                        <a:rPr lang="fi-FI" sz="1000" b="1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1" baseline="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student</a:t>
                      </a:r>
                      <a:r>
                        <a:rPr lang="fi-FI" sz="1000" b="1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1" baseline="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possesses</a:t>
                      </a:r>
                      <a:endParaRPr lang="fi-FI" sz="1000" b="1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Ability to develop customer and market-oriented business ideas, and to develop creative and innovative solutions to various business related problems.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Understanding of market forces and ability to identify, communicate, and cooperate with various business stakeholders. 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Ability to translate business ideas into realities through risk taking, appropriate decision making, effective planning and implementation.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Development of entrepreneurial thinking.</a:t>
                      </a:r>
                      <a:endParaRPr lang="fi-FI" sz="10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387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Internationalisation of Small and Medium Sized Enterprises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2282" marR="3228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Thorough understanding of the business internationalisation process and possible alternatives for international market entry.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Capability of planning and executing international trade operations including full awareness of procedures, contracts and documentation, relevant organisations, logistical complexities and solutions.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Capability of strategic assessment of internal business conditions as well as external business environment.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Ability to develop alternative strategies to be adopted and to provide guidance for implementation and control.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Understanding of customer importance and mastering the necessary skills to establish solid and lasting customer relationships.</a:t>
                      </a:r>
                      <a:endParaRPr lang="fi-FI" sz="10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72999">
                <a:tc>
                  <a:txBody>
                    <a:bodyPr/>
                    <a:lstStyle/>
                    <a:p>
                      <a:pPr marL="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Research, Development and Innovation (RDI)</a:t>
                      </a:r>
                      <a:r>
                        <a:rPr lang="fi-FI" sz="1000" b="0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Understanding the key role of research and development for growth, prosperity and efficiency.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Ability to identify and define research problems.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Ability to employ the scientific research approach to problem solving.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Ability to develop an effective and efficient research process and to evaluate and apply research techniques, to develop creative and innovative solutions for various business and economic problems</a:t>
                      </a:r>
                      <a:endParaRPr lang="fi-FI" sz="10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954463"/>
              </p:ext>
            </p:extLst>
          </p:nvPr>
        </p:nvGraphicFramePr>
        <p:xfrm>
          <a:off x="73307" y="5554700"/>
          <a:ext cx="6907323" cy="17608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54172"/>
                <a:gridCol w="5453151"/>
              </a:tblGrid>
              <a:tr h="1760892">
                <a:tc>
                  <a:txBody>
                    <a:bodyPr/>
                    <a:lstStyle/>
                    <a:p>
                      <a:pPr marL="0" lvl="0" indent="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Intercultural Communication</a:t>
                      </a:r>
                      <a:endParaRPr lang="fi-FI" sz="10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Ability to understand cultural differences and effectively communicate in a multicultural environment. 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Ability to work as active leader or team member in a multicultural environment as well as in international teams.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Ability to use all available modes of communication skilfully to communicate and convey ideas clearly, taking cultural impact into consideration.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Fluent and accurate use of the English language, both in writing and orally.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GB" sz="10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Understanding of Finnish culture and society and ability to communicate sufficiently in the Finnish language.</a:t>
                      </a:r>
                      <a:endParaRPr lang="fi-FI" sz="10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 defTabSz="93406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endParaRPr lang="fi-FI" sz="10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2282" marR="3228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251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671</Words>
  <Application>Microsoft Office PowerPoint</Application>
  <PresentationFormat>Custom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Tahoma</vt:lpstr>
      <vt:lpstr>Wingdings</vt:lpstr>
      <vt:lpstr>Office Theme</vt:lpstr>
      <vt:lpstr>PowerPoint Presentation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8</cp:revision>
  <dcterms:created xsi:type="dcterms:W3CDTF">2013-03-06T08:02:56Z</dcterms:created>
  <dcterms:modified xsi:type="dcterms:W3CDTF">2016-01-11T13:10:07Z</dcterms:modified>
</cp:coreProperties>
</file>