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8" r:id="rId6"/>
  </p:sldIdLst>
  <p:sldSz cx="9144000" cy="6858000" type="screen4x3"/>
  <p:notesSz cx="6797675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irpi Laukkanen" initials="V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2" y="5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inkk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purppur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kelta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orans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urkoo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ihreä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alko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67544" y="2708920"/>
            <a:ext cx="4040188" cy="86409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3717033"/>
            <a:ext cx="4040188" cy="24091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4008" y="2708920"/>
            <a:ext cx="4041775" cy="86409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3717032"/>
            <a:ext cx="4041775" cy="24091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urppur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3008313" cy="1224136"/>
          </a:xfrm>
        </p:spPr>
        <p:txBody>
          <a:bodyPr anchor="t">
            <a:noAutofit/>
          </a:bodyPr>
          <a:lstStyle>
            <a:lvl1pPr algn="l">
              <a:defRPr sz="24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1412776"/>
            <a:ext cx="5111750" cy="4713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2780928"/>
            <a:ext cx="3008313" cy="334523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4286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01208"/>
            <a:ext cx="5486400" cy="7269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1484784"/>
            <a:ext cx="2057400" cy="4641379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4784"/>
            <a:ext cx="6019800" cy="464137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elta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orans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turkoo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ihreä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alko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2F6C1F4-4D7C-49C4-A9D1-AF09A8D4BDBC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pinkk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2708920"/>
            <a:ext cx="8229600" cy="3417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67544" y="6237313"/>
            <a:ext cx="5976664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16216" y="6237313"/>
            <a:ext cx="2170584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EBB92-5886-40D5-AFA8-6809327AD8B8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50" r:id="rId8"/>
    <p:sldLayoutId id="2147483651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52" r:id="rId16"/>
    <p:sldLayoutId id="2147483653" r:id="rId17"/>
    <p:sldLayoutId id="2147483654" r:id="rId18"/>
    <p:sldLayoutId id="2147483655" r:id="rId19"/>
    <p:sldLayoutId id="2147483661" r:id="rId20"/>
    <p:sldLayoutId id="2147483656" r:id="rId21"/>
    <p:sldLayoutId id="2147483657" r:id="rId22"/>
    <p:sldLayoutId id="2147483658" r:id="rId23"/>
    <p:sldLayoutId id="2147483659" r:id="rId24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uolivapaa piirto 9"/>
          <p:cNvSpPr/>
          <p:nvPr/>
        </p:nvSpPr>
        <p:spPr>
          <a:xfrm>
            <a:off x="5652120" y="1400744"/>
            <a:ext cx="2016224" cy="3869581"/>
          </a:xfrm>
          <a:custGeom>
            <a:avLst/>
            <a:gdLst>
              <a:gd name="connsiteX0" fmla="*/ 0 w 1878581"/>
              <a:gd name="connsiteY0" fmla="*/ 313103 h 3569517"/>
              <a:gd name="connsiteX1" fmla="*/ 313103 w 1878581"/>
              <a:gd name="connsiteY1" fmla="*/ 0 h 3569517"/>
              <a:gd name="connsiteX2" fmla="*/ 1565478 w 1878581"/>
              <a:gd name="connsiteY2" fmla="*/ 0 h 3569517"/>
              <a:gd name="connsiteX3" fmla="*/ 1878581 w 1878581"/>
              <a:gd name="connsiteY3" fmla="*/ 313103 h 3569517"/>
              <a:gd name="connsiteX4" fmla="*/ 1878581 w 1878581"/>
              <a:gd name="connsiteY4" fmla="*/ 3256414 h 3569517"/>
              <a:gd name="connsiteX5" fmla="*/ 1565478 w 1878581"/>
              <a:gd name="connsiteY5" fmla="*/ 3569517 h 3569517"/>
              <a:gd name="connsiteX6" fmla="*/ 313103 w 1878581"/>
              <a:gd name="connsiteY6" fmla="*/ 3569517 h 3569517"/>
              <a:gd name="connsiteX7" fmla="*/ 0 w 1878581"/>
              <a:gd name="connsiteY7" fmla="*/ 3256414 h 3569517"/>
              <a:gd name="connsiteX8" fmla="*/ 0 w 1878581"/>
              <a:gd name="connsiteY8" fmla="*/ 313103 h 3569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8581" h="3569517">
                <a:moveTo>
                  <a:pt x="0" y="313103"/>
                </a:moveTo>
                <a:cubicBezTo>
                  <a:pt x="0" y="140181"/>
                  <a:pt x="140181" y="0"/>
                  <a:pt x="313103" y="0"/>
                </a:cubicBezTo>
                <a:lnTo>
                  <a:pt x="1565478" y="0"/>
                </a:lnTo>
                <a:cubicBezTo>
                  <a:pt x="1738400" y="0"/>
                  <a:pt x="1878581" y="140181"/>
                  <a:pt x="1878581" y="313103"/>
                </a:cubicBezTo>
                <a:lnTo>
                  <a:pt x="1878581" y="3256414"/>
                </a:lnTo>
                <a:cubicBezTo>
                  <a:pt x="1878581" y="3429336"/>
                  <a:pt x="1738400" y="3569517"/>
                  <a:pt x="1565478" y="3569517"/>
                </a:cubicBezTo>
                <a:lnTo>
                  <a:pt x="313103" y="3569517"/>
                </a:lnTo>
                <a:cubicBezTo>
                  <a:pt x="140181" y="3569517"/>
                  <a:pt x="0" y="3429336"/>
                  <a:pt x="0" y="3256414"/>
                </a:cubicBezTo>
                <a:lnTo>
                  <a:pt x="0" y="313103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7425" tIns="137425" rIns="137425" bIns="13742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</p:txBody>
      </p:sp>
      <p:sp>
        <p:nvSpPr>
          <p:cNvPr id="11" name="Puolivapaa piirto 10"/>
          <p:cNvSpPr/>
          <p:nvPr/>
        </p:nvSpPr>
        <p:spPr>
          <a:xfrm>
            <a:off x="3491880" y="1417460"/>
            <a:ext cx="1829767" cy="3883749"/>
          </a:xfrm>
          <a:custGeom>
            <a:avLst/>
            <a:gdLst>
              <a:gd name="connsiteX0" fmla="*/ 0 w 1884404"/>
              <a:gd name="connsiteY0" fmla="*/ 188440 h 3569517"/>
              <a:gd name="connsiteX1" fmla="*/ 188440 w 1884404"/>
              <a:gd name="connsiteY1" fmla="*/ 0 h 3569517"/>
              <a:gd name="connsiteX2" fmla="*/ 1695964 w 1884404"/>
              <a:gd name="connsiteY2" fmla="*/ 0 h 3569517"/>
              <a:gd name="connsiteX3" fmla="*/ 1884404 w 1884404"/>
              <a:gd name="connsiteY3" fmla="*/ 188440 h 3569517"/>
              <a:gd name="connsiteX4" fmla="*/ 1884404 w 1884404"/>
              <a:gd name="connsiteY4" fmla="*/ 3381077 h 3569517"/>
              <a:gd name="connsiteX5" fmla="*/ 1695964 w 1884404"/>
              <a:gd name="connsiteY5" fmla="*/ 3569517 h 3569517"/>
              <a:gd name="connsiteX6" fmla="*/ 188440 w 1884404"/>
              <a:gd name="connsiteY6" fmla="*/ 3569517 h 3569517"/>
              <a:gd name="connsiteX7" fmla="*/ 0 w 1884404"/>
              <a:gd name="connsiteY7" fmla="*/ 3381077 h 3569517"/>
              <a:gd name="connsiteX8" fmla="*/ 0 w 1884404"/>
              <a:gd name="connsiteY8" fmla="*/ 188440 h 3569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84404" h="3569517">
                <a:moveTo>
                  <a:pt x="0" y="188440"/>
                </a:moveTo>
                <a:cubicBezTo>
                  <a:pt x="0" y="84367"/>
                  <a:pt x="84367" y="0"/>
                  <a:pt x="188440" y="0"/>
                </a:cubicBezTo>
                <a:lnTo>
                  <a:pt x="1695964" y="0"/>
                </a:lnTo>
                <a:cubicBezTo>
                  <a:pt x="1800037" y="0"/>
                  <a:pt x="1884404" y="84367"/>
                  <a:pt x="1884404" y="188440"/>
                </a:cubicBezTo>
                <a:lnTo>
                  <a:pt x="1884404" y="3381077"/>
                </a:lnTo>
                <a:cubicBezTo>
                  <a:pt x="1884404" y="3485150"/>
                  <a:pt x="1800037" y="3569517"/>
                  <a:pt x="1695964" y="3569517"/>
                </a:cubicBezTo>
                <a:lnTo>
                  <a:pt x="188440" y="3569517"/>
                </a:lnTo>
                <a:cubicBezTo>
                  <a:pt x="84367" y="3569517"/>
                  <a:pt x="0" y="3485150"/>
                  <a:pt x="0" y="3381077"/>
                </a:cubicBezTo>
                <a:lnTo>
                  <a:pt x="0" y="188440"/>
                </a:lnTo>
                <a:close/>
              </a:path>
            </a:pathLst>
          </a:custGeom>
          <a:solidFill>
            <a:srgbClr val="92D050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0912" tIns="100912" rIns="100912" bIns="100912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1200" dirty="0">
              <a:solidFill>
                <a:srgbClr val="FFFFFF"/>
              </a:solidFill>
            </a:endParaRPr>
          </a:p>
        </p:txBody>
      </p:sp>
      <p:sp>
        <p:nvSpPr>
          <p:cNvPr id="5" name="Ylänuoli 4"/>
          <p:cNvSpPr/>
          <p:nvPr/>
        </p:nvSpPr>
        <p:spPr>
          <a:xfrm>
            <a:off x="4164447" y="5270325"/>
            <a:ext cx="484632" cy="489204"/>
          </a:xfrm>
          <a:prstGeom prst="upArrow">
            <a:avLst/>
          </a:prstGeom>
          <a:solidFill>
            <a:srgbClr val="00B0F0"/>
          </a:solidFill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6" name="Ylänuoli 5"/>
          <p:cNvSpPr/>
          <p:nvPr/>
        </p:nvSpPr>
        <p:spPr>
          <a:xfrm>
            <a:off x="6453920" y="5270325"/>
            <a:ext cx="484632" cy="489204"/>
          </a:xfrm>
          <a:prstGeom prst="upArrow">
            <a:avLst/>
          </a:prstGeom>
          <a:solidFill>
            <a:srgbClr val="00B0F0"/>
          </a:solidFill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8" name="Pyöristetty suorakulmio 7"/>
          <p:cNvSpPr/>
          <p:nvPr/>
        </p:nvSpPr>
        <p:spPr>
          <a:xfrm>
            <a:off x="395536" y="5661249"/>
            <a:ext cx="7272808" cy="46805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sz="1600" dirty="0">
              <a:solidFill>
                <a:schemeClr val="tx1"/>
              </a:solidFill>
            </a:endParaRPr>
          </a:p>
          <a:p>
            <a:pPr algn="ctr"/>
            <a:r>
              <a:rPr lang="fi-FI" sz="1600" dirty="0" smtClean="0">
                <a:solidFill>
                  <a:schemeClr val="bg1"/>
                </a:solidFill>
                <a:sym typeface="Wingdings" pitchFamily="2" charset="2"/>
              </a:rPr>
              <a:t>Työelämäkokemus</a:t>
            </a:r>
            <a:endParaRPr lang="fi-FI" sz="1600" dirty="0">
              <a:solidFill>
                <a:schemeClr val="bg1"/>
              </a:solidFill>
              <a:sym typeface="Wingdings" pitchFamily="2" charset="2"/>
            </a:endParaRPr>
          </a:p>
          <a:p>
            <a:pPr algn="ctr"/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20" name="Tekstiruutu 19"/>
          <p:cNvSpPr txBox="1"/>
          <p:nvPr/>
        </p:nvSpPr>
        <p:spPr>
          <a:xfrm>
            <a:off x="827584" y="62068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prstClr val="black"/>
                </a:solidFill>
                <a:latin typeface="Tahoma"/>
              </a:rPr>
              <a:t>Insinööri (ylempi AMK), </a:t>
            </a:r>
            <a:r>
              <a:rPr lang="fi-FI" sz="1400" dirty="0" smtClean="0">
                <a:solidFill>
                  <a:prstClr val="black"/>
                </a:solidFill>
                <a:latin typeface="Tahoma"/>
              </a:rPr>
              <a:t>ympäristötekniikan tutkinto-ohjelma 2016 - 2018</a:t>
            </a:r>
          </a:p>
          <a:p>
            <a:pPr algn="ctr"/>
            <a:endParaRPr lang="fi-FI" sz="1000" dirty="0" smtClean="0">
              <a:solidFill>
                <a:prstClr val="black"/>
              </a:solidFill>
              <a:latin typeface="Tahoma"/>
            </a:endParaRPr>
          </a:p>
        </p:txBody>
      </p:sp>
      <p:sp>
        <p:nvSpPr>
          <p:cNvPr id="21" name="Ylänuoli 4"/>
          <p:cNvSpPr/>
          <p:nvPr/>
        </p:nvSpPr>
        <p:spPr>
          <a:xfrm rot="5400000">
            <a:off x="3136191" y="2367958"/>
            <a:ext cx="420983" cy="347393"/>
          </a:xfrm>
          <a:prstGeom prst="upArrow">
            <a:avLst/>
          </a:prstGeom>
          <a:solidFill>
            <a:srgbClr val="00B0F0"/>
          </a:solidFill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23" name="Ylänuoli 4"/>
          <p:cNvSpPr/>
          <p:nvPr/>
        </p:nvSpPr>
        <p:spPr>
          <a:xfrm rot="16200000">
            <a:off x="5258262" y="2373003"/>
            <a:ext cx="420983" cy="353346"/>
          </a:xfrm>
          <a:prstGeom prst="upArrow">
            <a:avLst/>
          </a:prstGeom>
          <a:solidFill>
            <a:srgbClr val="00B0F0"/>
          </a:solidFill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24" name="Ylänuoli 4"/>
          <p:cNvSpPr/>
          <p:nvPr/>
        </p:nvSpPr>
        <p:spPr>
          <a:xfrm rot="16200000">
            <a:off x="5258262" y="4298084"/>
            <a:ext cx="420983" cy="353346"/>
          </a:xfrm>
          <a:prstGeom prst="upArrow">
            <a:avLst/>
          </a:prstGeom>
          <a:solidFill>
            <a:srgbClr val="00B0F0"/>
          </a:solidFill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25" name="Pyöristetty suorakulmio 15"/>
          <p:cNvSpPr/>
          <p:nvPr/>
        </p:nvSpPr>
        <p:spPr>
          <a:xfrm>
            <a:off x="3600959" y="2870920"/>
            <a:ext cx="1619113" cy="1715329"/>
          </a:xfrm>
          <a:prstGeom prst="round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sz="1000" dirty="0">
              <a:solidFill>
                <a:schemeClr val="bg1"/>
              </a:solidFill>
            </a:endParaRPr>
          </a:p>
          <a:p>
            <a:pPr algn="ctr"/>
            <a:r>
              <a:rPr lang="fi-FI" sz="1000" dirty="0">
                <a:solidFill>
                  <a:schemeClr val="bg1"/>
                </a:solidFill>
              </a:rPr>
              <a:t>Yhteiset ja oman alan opinnot tukevat aihetta</a:t>
            </a:r>
          </a:p>
          <a:p>
            <a:pPr algn="ctr"/>
            <a:endParaRPr lang="fi-FI" sz="1000" dirty="0">
              <a:solidFill>
                <a:schemeClr val="bg1"/>
              </a:solidFill>
            </a:endParaRPr>
          </a:p>
          <a:p>
            <a:pPr algn="ctr"/>
            <a:r>
              <a:rPr lang="fi-FI" sz="1000" dirty="0">
                <a:solidFill>
                  <a:schemeClr val="bg1"/>
                </a:solidFill>
              </a:rPr>
              <a:t>Opinnäytetyön tekemistä tukevia menetelmäopintoja sisällytetään opintopisteisiin</a:t>
            </a:r>
          </a:p>
          <a:p>
            <a:pPr algn="ctr"/>
            <a:endParaRPr lang="fi-FI" sz="1000" dirty="0">
              <a:solidFill>
                <a:schemeClr val="bg1"/>
              </a:solidFill>
            </a:endParaRPr>
          </a:p>
        </p:txBody>
      </p:sp>
      <p:sp>
        <p:nvSpPr>
          <p:cNvPr id="36" name="Tekstikehys 35"/>
          <p:cNvSpPr txBox="1"/>
          <p:nvPr/>
        </p:nvSpPr>
        <p:spPr>
          <a:xfrm>
            <a:off x="3520380" y="1457298"/>
            <a:ext cx="1763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dirty="0">
                <a:solidFill>
                  <a:srgbClr val="FFFFFF"/>
                </a:solidFill>
              </a:rPr>
              <a:t>30 op </a:t>
            </a:r>
          </a:p>
          <a:p>
            <a:pPr algn="ctr"/>
            <a:r>
              <a:rPr lang="fi-FI" sz="1200" dirty="0">
                <a:solidFill>
                  <a:srgbClr val="FFFFFF"/>
                </a:solidFill>
              </a:rPr>
              <a:t>Opinnäytetyö</a:t>
            </a:r>
          </a:p>
        </p:txBody>
      </p:sp>
      <p:sp>
        <p:nvSpPr>
          <p:cNvPr id="39" name="Ylänuoli 4"/>
          <p:cNvSpPr/>
          <p:nvPr/>
        </p:nvSpPr>
        <p:spPr>
          <a:xfrm rot="5400000">
            <a:off x="3133012" y="4276844"/>
            <a:ext cx="420983" cy="353752"/>
          </a:xfrm>
          <a:prstGeom prst="upArrow">
            <a:avLst/>
          </a:prstGeom>
          <a:solidFill>
            <a:srgbClr val="00B0F0"/>
          </a:solidFill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47" name="Tekstikehys 34"/>
          <p:cNvSpPr txBox="1"/>
          <p:nvPr/>
        </p:nvSpPr>
        <p:spPr>
          <a:xfrm>
            <a:off x="5832140" y="1417460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dirty="0" smtClean="0">
                <a:solidFill>
                  <a:srgbClr val="FFFFFF"/>
                </a:solidFill>
              </a:rPr>
              <a:t>10 op</a:t>
            </a:r>
          </a:p>
          <a:p>
            <a:pPr algn="ctr"/>
            <a:r>
              <a:rPr lang="fi-FI" sz="1200" dirty="0" smtClean="0">
                <a:solidFill>
                  <a:srgbClr val="FFFFFF"/>
                </a:solidFill>
              </a:rPr>
              <a:t>Yhteiset opinnot </a:t>
            </a:r>
          </a:p>
        </p:txBody>
      </p:sp>
      <p:sp>
        <p:nvSpPr>
          <p:cNvPr id="43" name="Puolivapaa piirto 42"/>
          <p:cNvSpPr/>
          <p:nvPr/>
        </p:nvSpPr>
        <p:spPr>
          <a:xfrm>
            <a:off x="534689" y="1417461"/>
            <a:ext cx="2638298" cy="3883748"/>
          </a:xfrm>
          <a:custGeom>
            <a:avLst/>
            <a:gdLst>
              <a:gd name="connsiteX0" fmla="*/ 0 w 1878581"/>
              <a:gd name="connsiteY0" fmla="*/ 313103 h 3569517"/>
              <a:gd name="connsiteX1" fmla="*/ 313103 w 1878581"/>
              <a:gd name="connsiteY1" fmla="*/ 0 h 3569517"/>
              <a:gd name="connsiteX2" fmla="*/ 1565478 w 1878581"/>
              <a:gd name="connsiteY2" fmla="*/ 0 h 3569517"/>
              <a:gd name="connsiteX3" fmla="*/ 1878581 w 1878581"/>
              <a:gd name="connsiteY3" fmla="*/ 313103 h 3569517"/>
              <a:gd name="connsiteX4" fmla="*/ 1878581 w 1878581"/>
              <a:gd name="connsiteY4" fmla="*/ 3256414 h 3569517"/>
              <a:gd name="connsiteX5" fmla="*/ 1565478 w 1878581"/>
              <a:gd name="connsiteY5" fmla="*/ 3569517 h 3569517"/>
              <a:gd name="connsiteX6" fmla="*/ 313103 w 1878581"/>
              <a:gd name="connsiteY6" fmla="*/ 3569517 h 3569517"/>
              <a:gd name="connsiteX7" fmla="*/ 0 w 1878581"/>
              <a:gd name="connsiteY7" fmla="*/ 3256414 h 3569517"/>
              <a:gd name="connsiteX8" fmla="*/ 0 w 1878581"/>
              <a:gd name="connsiteY8" fmla="*/ 313103 h 3569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8581" h="3569517">
                <a:moveTo>
                  <a:pt x="0" y="313103"/>
                </a:moveTo>
                <a:cubicBezTo>
                  <a:pt x="0" y="140181"/>
                  <a:pt x="140181" y="0"/>
                  <a:pt x="313103" y="0"/>
                </a:cubicBezTo>
                <a:lnTo>
                  <a:pt x="1565478" y="0"/>
                </a:lnTo>
                <a:cubicBezTo>
                  <a:pt x="1738400" y="0"/>
                  <a:pt x="1878581" y="140181"/>
                  <a:pt x="1878581" y="313103"/>
                </a:cubicBezTo>
                <a:lnTo>
                  <a:pt x="1878581" y="3256414"/>
                </a:lnTo>
                <a:cubicBezTo>
                  <a:pt x="1878581" y="3429336"/>
                  <a:pt x="1738400" y="3569517"/>
                  <a:pt x="1565478" y="3569517"/>
                </a:cubicBezTo>
                <a:lnTo>
                  <a:pt x="313103" y="3569517"/>
                </a:lnTo>
                <a:cubicBezTo>
                  <a:pt x="140181" y="3569517"/>
                  <a:pt x="0" y="3429336"/>
                  <a:pt x="0" y="3256414"/>
                </a:cubicBezTo>
                <a:lnTo>
                  <a:pt x="0" y="313103"/>
                </a:lnTo>
                <a:close/>
              </a:path>
            </a:pathLst>
          </a:custGeom>
          <a:solidFill>
            <a:schemeClr val="accent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7425" tIns="137425" rIns="137425" bIns="13742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</p:txBody>
      </p:sp>
      <p:sp>
        <p:nvSpPr>
          <p:cNvPr id="44" name="Tekstikehys 34"/>
          <p:cNvSpPr txBox="1"/>
          <p:nvPr/>
        </p:nvSpPr>
        <p:spPr>
          <a:xfrm>
            <a:off x="906655" y="1433911"/>
            <a:ext cx="1798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dirty="0" smtClean="0">
                <a:solidFill>
                  <a:srgbClr val="FFFFFF"/>
                </a:solidFill>
              </a:rPr>
              <a:t>20 </a:t>
            </a:r>
            <a:r>
              <a:rPr lang="fi-FI" sz="1200" dirty="0">
                <a:solidFill>
                  <a:srgbClr val="FFFFFF"/>
                </a:solidFill>
              </a:rPr>
              <a:t>op </a:t>
            </a:r>
            <a:endParaRPr lang="fi-FI" sz="1200" dirty="0" smtClean="0">
              <a:solidFill>
                <a:srgbClr val="FFFFFF"/>
              </a:solidFill>
            </a:endParaRPr>
          </a:p>
          <a:p>
            <a:pPr algn="ctr"/>
            <a:r>
              <a:rPr lang="fi-FI" sz="1200" dirty="0" smtClean="0">
                <a:solidFill>
                  <a:srgbClr val="FFFFFF"/>
                </a:solidFill>
              </a:rPr>
              <a:t>Alakohtaiset ammatilliset opinnot</a:t>
            </a:r>
            <a:endParaRPr lang="fi-FI" sz="1200" dirty="0">
              <a:solidFill>
                <a:srgbClr val="FFFFFF"/>
              </a:solidFill>
            </a:endParaRPr>
          </a:p>
        </p:txBody>
      </p:sp>
      <p:sp>
        <p:nvSpPr>
          <p:cNvPr id="50" name="Pyöristetty suorakulmio 18"/>
          <p:cNvSpPr/>
          <p:nvPr/>
        </p:nvSpPr>
        <p:spPr>
          <a:xfrm>
            <a:off x="659669" y="2300924"/>
            <a:ext cx="2388333" cy="631501"/>
          </a:xfrm>
          <a:prstGeom prst="round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000" dirty="0" smtClean="0">
                <a:solidFill>
                  <a:schemeClr val="tx1"/>
                </a:solidFill>
              </a:rPr>
              <a:t>Sovellettu vesitekniikka</a:t>
            </a:r>
            <a:r>
              <a:rPr lang="fi-FI" sz="1000" dirty="0">
                <a:solidFill>
                  <a:schemeClr val="tx1"/>
                </a:solidFill>
              </a:rPr>
              <a:t> </a:t>
            </a:r>
            <a:r>
              <a:rPr lang="fi-FI" sz="1000" dirty="0" smtClean="0">
                <a:solidFill>
                  <a:schemeClr val="tx1"/>
                </a:solidFill>
              </a:rPr>
              <a:t>5 op</a:t>
            </a:r>
          </a:p>
          <a:p>
            <a:pPr algn="ctr"/>
            <a:r>
              <a:rPr lang="fi-FI" sz="1000" dirty="0" smtClean="0">
                <a:solidFill>
                  <a:schemeClr val="tx1"/>
                </a:solidFill>
              </a:rPr>
              <a:t>Vesitekniikan projekti 5 op</a:t>
            </a:r>
            <a:endParaRPr lang="fi-FI" sz="1000" dirty="0">
              <a:solidFill>
                <a:schemeClr val="tx1"/>
              </a:solidFill>
            </a:endParaRPr>
          </a:p>
        </p:txBody>
      </p:sp>
      <p:sp>
        <p:nvSpPr>
          <p:cNvPr id="41" name="Pyöristetty suorakulmio 18"/>
          <p:cNvSpPr/>
          <p:nvPr/>
        </p:nvSpPr>
        <p:spPr>
          <a:xfrm>
            <a:off x="659671" y="3032920"/>
            <a:ext cx="2388331" cy="566640"/>
          </a:xfrm>
          <a:prstGeom prst="round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000" dirty="0" smtClean="0">
                <a:solidFill>
                  <a:prstClr val="black"/>
                </a:solidFill>
              </a:rPr>
              <a:t>Sovellettu ympäristömonitorointi 5 op</a:t>
            </a:r>
          </a:p>
          <a:p>
            <a:pPr algn="ctr"/>
            <a:r>
              <a:rPr lang="fi-FI" sz="1000" dirty="0" smtClean="0">
                <a:solidFill>
                  <a:prstClr val="black"/>
                </a:solidFill>
              </a:rPr>
              <a:t>Ympäristömonitoroinnin projekti  5op</a:t>
            </a:r>
            <a:endParaRPr lang="fi-FI" sz="1000" dirty="0">
              <a:solidFill>
                <a:prstClr val="black"/>
              </a:solidFill>
            </a:endParaRPr>
          </a:p>
        </p:txBody>
      </p:sp>
      <p:sp>
        <p:nvSpPr>
          <p:cNvPr id="42" name="Pyöristetty suorakulmio 18"/>
          <p:cNvSpPr/>
          <p:nvPr/>
        </p:nvSpPr>
        <p:spPr>
          <a:xfrm>
            <a:off x="659672" y="3703124"/>
            <a:ext cx="2388331" cy="553924"/>
          </a:xfrm>
          <a:prstGeom prst="round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000" dirty="0" smtClean="0">
                <a:solidFill>
                  <a:schemeClr val="tx1"/>
                </a:solidFill>
              </a:rPr>
              <a:t>Sovelletut  bioprosessit 5 op</a:t>
            </a:r>
          </a:p>
          <a:p>
            <a:pPr algn="ctr"/>
            <a:r>
              <a:rPr lang="fi-FI" sz="1000" dirty="0" smtClean="0">
                <a:solidFill>
                  <a:schemeClr val="tx1"/>
                </a:solidFill>
              </a:rPr>
              <a:t>Bioprosessien</a:t>
            </a:r>
            <a:r>
              <a:rPr lang="fi-FI" sz="1000" dirty="0" smtClean="0">
                <a:solidFill>
                  <a:srgbClr val="FF0000"/>
                </a:solidFill>
              </a:rPr>
              <a:t> </a:t>
            </a:r>
            <a:r>
              <a:rPr lang="fi-FI" sz="1000" dirty="0" smtClean="0">
                <a:solidFill>
                  <a:prstClr val="black"/>
                </a:solidFill>
              </a:rPr>
              <a:t>projekti 5 op</a:t>
            </a:r>
            <a:endParaRPr lang="fi-FI" sz="1000" dirty="0">
              <a:solidFill>
                <a:prstClr val="black"/>
              </a:solidFill>
            </a:endParaRPr>
          </a:p>
        </p:txBody>
      </p:sp>
      <p:sp>
        <p:nvSpPr>
          <p:cNvPr id="45" name="Pyöristetty suorakulmio 18"/>
          <p:cNvSpPr/>
          <p:nvPr/>
        </p:nvSpPr>
        <p:spPr>
          <a:xfrm>
            <a:off x="5724128" y="1916832"/>
            <a:ext cx="1872207" cy="3960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bg1"/>
                </a:solidFill>
              </a:rPr>
              <a:t>Yrittäjävalmennus I 5 op</a:t>
            </a:r>
            <a:endParaRPr lang="fi-FI" sz="900" dirty="0">
              <a:solidFill>
                <a:schemeClr val="bg1"/>
              </a:solidFill>
            </a:endParaRPr>
          </a:p>
        </p:txBody>
      </p:sp>
      <p:sp>
        <p:nvSpPr>
          <p:cNvPr id="49" name="Pyöristetty suorakulmio 48"/>
          <p:cNvSpPr/>
          <p:nvPr/>
        </p:nvSpPr>
        <p:spPr>
          <a:xfrm>
            <a:off x="5724128" y="2708920"/>
            <a:ext cx="1872208" cy="3240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err="1" smtClean="0">
                <a:solidFill>
                  <a:schemeClr val="bg1"/>
                </a:solidFill>
              </a:rPr>
              <a:t>Yrittäjävalmennus</a:t>
            </a:r>
            <a:r>
              <a:rPr lang="en-US" sz="900" dirty="0" smtClean="0">
                <a:solidFill>
                  <a:schemeClr val="bg1"/>
                </a:solidFill>
              </a:rPr>
              <a:t> III </a:t>
            </a:r>
            <a:r>
              <a:rPr lang="fi-FI" sz="900" dirty="0" smtClean="0">
                <a:solidFill>
                  <a:schemeClr val="bg1"/>
                </a:solidFill>
              </a:rPr>
              <a:t>5 </a:t>
            </a:r>
            <a:r>
              <a:rPr lang="fi-FI" sz="900" dirty="0">
                <a:solidFill>
                  <a:schemeClr val="bg1"/>
                </a:solidFill>
              </a:rPr>
              <a:t>op</a:t>
            </a:r>
          </a:p>
        </p:txBody>
      </p:sp>
      <p:sp>
        <p:nvSpPr>
          <p:cNvPr id="53" name="Pyöristetty suorakulmio 18"/>
          <p:cNvSpPr/>
          <p:nvPr/>
        </p:nvSpPr>
        <p:spPr>
          <a:xfrm>
            <a:off x="5724128" y="3068960"/>
            <a:ext cx="1872208" cy="3960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bg1"/>
                </a:solidFill>
              </a:rPr>
              <a:t>Tutkimuksellinen kehittäminen op 5 op</a:t>
            </a:r>
          </a:p>
        </p:txBody>
      </p:sp>
      <p:sp>
        <p:nvSpPr>
          <p:cNvPr id="54" name="Pyöristetty suorakulmio 18"/>
          <p:cNvSpPr/>
          <p:nvPr/>
        </p:nvSpPr>
        <p:spPr>
          <a:xfrm>
            <a:off x="5724128" y="3501008"/>
            <a:ext cx="1872208" cy="3240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bg1"/>
                </a:solidFill>
              </a:rPr>
              <a:t>Innovaatio-osaaminen 5 </a:t>
            </a:r>
            <a:r>
              <a:rPr lang="fi-FI" sz="900" dirty="0">
                <a:solidFill>
                  <a:schemeClr val="bg1"/>
                </a:solidFill>
              </a:rPr>
              <a:t>op</a:t>
            </a:r>
          </a:p>
        </p:txBody>
      </p:sp>
      <p:sp>
        <p:nvSpPr>
          <p:cNvPr id="57" name="Pyöristetty suorakulmio 18"/>
          <p:cNvSpPr/>
          <p:nvPr/>
        </p:nvSpPr>
        <p:spPr>
          <a:xfrm>
            <a:off x="5724128" y="3861048"/>
            <a:ext cx="1872208" cy="3960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bg1"/>
                </a:solidFill>
              </a:rPr>
              <a:t>Hyvinvointi työyhteisössä 5 op </a:t>
            </a:r>
            <a:endParaRPr lang="fi-FI" sz="900" dirty="0">
              <a:solidFill>
                <a:schemeClr val="bg1"/>
              </a:solidFill>
            </a:endParaRPr>
          </a:p>
        </p:txBody>
      </p:sp>
      <p:sp>
        <p:nvSpPr>
          <p:cNvPr id="58" name="Pyöristetty suorakulmio 18"/>
          <p:cNvSpPr/>
          <p:nvPr/>
        </p:nvSpPr>
        <p:spPr>
          <a:xfrm>
            <a:off x="664753" y="4365251"/>
            <a:ext cx="2388331" cy="338388"/>
          </a:xfrm>
          <a:prstGeom prst="round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</a:rPr>
              <a:t>Asiantuntijuus ja 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</a:rPr>
              <a:t>esimiestoiminta  5 </a:t>
            </a:r>
            <a:r>
              <a:rPr lang="fi-FI" sz="900" dirty="0">
                <a:solidFill>
                  <a:schemeClr val="tx1"/>
                </a:solidFill>
              </a:rPr>
              <a:t>op</a:t>
            </a:r>
          </a:p>
        </p:txBody>
      </p:sp>
      <p:sp>
        <p:nvSpPr>
          <p:cNvPr id="59" name="Pyöristetty suorakulmio 18"/>
          <p:cNvSpPr/>
          <p:nvPr/>
        </p:nvSpPr>
        <p:spPr>
          <a:xfrm>
            <a:off x="5724128" y="4725144"/>
            <a:ext cx="1872206" cy="3960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 err="1" smtClean="0">
                <a:solidFill>
                  <a:schemeClr val="bg1"/>
                </a:solidFill>
              </a:rPr>
              <a:t>Working</a:t>
            </a:r>
            <a:r>
              <a:rPr lang="fi-FI" sz="900" dirty="0" smtClean="0">
                <a:solidFill>
                  <a:schemeClr val="bg1"/>
                </a:solidFill>
              </a:rPr>
              <a:t> and </a:t>
            </a:r>
            <a:r>
              <a:rPr lang="fi-FI" sz="900" dirty="0" err="1" smtClean="0">
                <a:solidFill>
                  <a:schemeClr val="bg1"/>
                </a:solidFill>
              </a:rPr>
              <a:t>studying</a:t>
            </a:r>
            <a:r>
              <a:rPr lang="fi-FI" sz="900" dirty="0" smtClean="0">
                <a:solidFill>
                  <a:schemeClr val="bg1"/>
                </a:solidFill>
              </a:rPr>
              <a:t> in </a:t>
            </a:r>
            <a:r>
              <a:rPr lang="fi-FI" sz="900" dirty="0">
                <a:solidFill>
                  <a:schemeClr val="bg1"/>
                </a:solidFill>
              </a:rPr>
              <a:t>International Environment </a:t>
            </a:r>
            <a:r>
              <a:rPr lang="fi-FI" sz="900" dirty="0" smtClean="0">
                <a:solidFill>
                  <a:schemeClr val="bg1"/>
                </a:solidFill>
              </a:rPr>
              <a:t> 5 op</a:t>
            </a:r>
            <a:endParaRPr lang="fi-FI" sz="900" dirty="0">
              <a:solidFill>
                <a:schemeClr val="bg1"/>
              </a:solidFill>
            </a:endParaRPr>
          </a:p>
        </p:txBody>
      </p:sp>
      <p:sp>
        <p:nvSpPr>
          <p:cNvPr id="60" name="Pyöristetty suorakulmio 59"/>
          <p:cNvSpPr/>
          <p:nvPr/>
        </p:nvSpPr>
        <p:spPr>
          <a:xfrm>
            <a:off x="7488324" y="1916832"/>
            <a:ext cx="1008113" cy="1116088"/>
          </a:xfrm>
          <a:prstGeom prst="round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900" dirty="0" smtClean="0">
                <a:solidFill>
                  <a:schemeClr val="tx1"/>
                </a:solidFill>
              </a:rPr>
              <a:t>Yrittäjyys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61" name="Pyöristetty suorakulmio 60"/>
          <p:cNvSpPr/>
          <p:nvPr/>
        </p:nvSpPr>
        <p:spPr>
          <a:xfrm>
            <a:off x="7540603" y="3049979"/>
            <a:ext cx="1008114" cy="809477"/>
          </a:xfrm>
          <a:prstGeom prst="round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900" dirty="0" smtClean="0">
                <a:solidFill>
                  <a:schemeClr val="tx1"/>
                </a:solidFill>
              </a:rPr>
              <a:t>Tutkimus ja kehittämis-toiminta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62" name="Pyöristetty suorakulmio 61"/>
          <p:cNvSpPr/>
          <p:nvPr/>
        </p:nvSpPr>
        <p:spPr>
          <a:xfrm>
            <a:off x="7523357" y="3902174"/>
            <a:ext cx="1008114" cy="1368151"/>
          </a:xfrm>
          <a:prstGeom prst="round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900" dirty="0" smtClean="0">
                <a:solidFill>
                  <a:schemeClr val="tx1"/>
                </a:solidFill>
              </a:rPr>
              <a:t>Asiantuntija-organisaation johtaminen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48" name="Pyöristetty suorakulmio 18"/>
          <p:cNvSpPr/>
          <p:nvPr/>
        </p:nvSpPr>
        <p:spPr>
          <a:xfrm>
            <a:off x="5724128" y="2348880"/>
            <a:ext cx="1872209" cy="3240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bg1"/>
                </a:solidFill>
              </a:rPr>
              <a:t>Yrittäjävalmennus II 5op</a:t>
            </a:r>
            <a:endParaRPr lang="fi-FI" sz="900" dirty="0">
              <a:solidFill>
                <a:schemeClr val="bg1"/>
              </a:solidFill>
            </a:endParaRPr>
          </a:p>
        </p:txBody>
      </p:sp>
      <p:sp>
        <p:nvSpPr>
          <p:cNvPr id="4" name="Ylänuoli 3"/>
          <p:cNvSpPr/>
          <p:nvPr/>
        </p:nvSpPr>
        <p:spPr>
          <a:xfrm>
            <a:off x="1563411" y="5270324"/>
            <a:ext cx="484632" cy="457355"/>
          </a:xfrm>
          <a:prstGeom prst="upArrow">
            <a:avLst/>
          </a:prstGeom>
          <a:solidFill>
            <a:srgbClr val="00B0F0"/>
          </a:solidFill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32" name="Pyöristetty suorakulmio 18"/>
          <p:cNvSpPr/>
          <p:nvPr/>
        </p:nvSpPr>
        <p:spPr>
          <a:xfrm>
            <a:off x="659670" y="4823987"/>
            <a:ext cx="2388331" cy="338388"/>
          </a:xfrm>
          <a:prstGeom prst="round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</a:rPr>
              <a:t>Työturvallisuus ja riskien</a:t>
            </a:r>
            <a:r>
              <a:rPr lang="fi-FI" sz="900" dirty="0" smtClean="0">
                <a:solidFill>
                  <a:srgbClr val="FF0000"/>
                </a:solidFill>
              </a:rPr>
              <a:t> </a:t>
            </a:r>
            <a:r>
              <a:rPr lang="fi-FI" sz="900" dirty="0" smtClean="0">
                <a:solidFill>
                  <a:schemeClr val="tx1"/>
                </a:solidFill>
              </a:rPr>
              <a:t>arviointi 5 </a:t>
            </a:r>
            <a:r>
              <a:rPr lang="fi-FI" sz="900" dirty="0">
                <a:solidFill>
                  <a:schemeClr val="tx1"/>
                </a:solidFill>
              </a:rPr>
              <a:t>op</a:t>
            </a:r>
          </a:p>
        </p:txBody>
      </p:sp>
      <p:sp>
        <p:nvSpPr>
          <p:cNvPr id="33" name="Pyöristetty suorakulmio 18"/>
          <p:cNvSpPr/>
          <p:nvPr/>
        </p:nvSpPr>
        <p:spPr>
          <a:xfrm>
            <a:off x="5715052" y="4307639"/>
            <a:ext cx="1872208" cy="3960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bg1"/>
                </a:solidFill>
              </a:rPr>
              <a:t>Menestyvä organisaatio 5 op </a:t>
            </a:r>
            <a:endParaRPr lang="fi-FI" sz="900" dirty="0">
              <a:solidFill>
                <a:schemeClr val="bg1"/>
              </a:solidFill>
            </a:endParaRPr>
          </a:p>
        </p:txBody>
      </p:sp>
      <p:sp>
        <p:nvSpPr>
          <p:cNvPr id="34" name="Pyöristetty suorakulmio 18"/>
          <p:cNvSpPr/>
          <p:nvPr/>
        </p:nvSpPr>
        <p:spPr>
          <a:xfrm>
            <a:off x="3582423" y="2300923"/>
            <a:ext cx="1656184" cy="63150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000" dirty="0">
                <a:solidFill>
                  <a:schemeClr val="tx1"/>
                </a:solidFill>
              </a:rPr>
              <a:t>Työelämää </a:t>
            </a:r>
            <a:r>
              <a:rPr lang="fi-FI" sz="1000" dirty="0" smtClean="0">
                <a:solidFill>
                  <a:schemeClr val="tx1"/>
                </a:solidFill>
              </a:rPr>
              <a:t> kehittävä opinnäytetyö 30 op</a:t>
            </a:r>
            <a:endParaRPr lang="fi-FI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57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Savonia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2015-09-21T21:00:00+00:00</Kohdistuspaiva>
    <TaxCatchAll xmlns="03ca75a4-7525-4fd0-b461-2a607204cfe9"/>
    <Aihealue xmlns="03ca75a4-7525-4fd0-b461-2a607204cfe9">Henkilöstö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SAVONIA-1178-58</_dlc_DocId>
    <_dlc_DocIdUrl xmlns="03ca75a4-7525-4fd0-b461-2a607204cfe9">
      <Url>https://santra.savonia.fi/tiimit/lite/ymparistotekniikkatiimi/_layouts/DocIdRedir.aspx?ID=SAVONIA-1178-58</Url>
      <Description>SAVONIA-1178-58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069725AFE2741B41B7554DFCBC03A27B" ma:contentTypeVersion="14" ma:contentTypeDescription="Luo uusi asiakirja." ma:contentTypeScope="" ma:versionID="d3a56c3195465557939a9c35f88d857e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439BA3-5D9B-4727-A26D-2AF58F0EFCE7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99D1A32-D3A6-4017-93A7-82B9B4CA503E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3ca75a4-7525-4fd0-b461-2a607204cfe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7934749-0A41-4305-9DD5-AFDC729B9F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DAC2F03-B48C-4B49-B3E3-B7B921AAC74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445</TotalTime>
  <Words>116</Words>
  <Application>Microsoft Office PowerPoint</Application>
  <PresentationFormat>On-screen Show (4:3)</PresentationFormat>
  <Paragraphs>66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Savonia-amk Ky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YAMK_ympäristötekniikka_kaavio</dc:title>
  <dc:creator>Virpi Laukkanen</dc:creator>
  <cp:lastModifiedBy>Marja-Riitta Kivi</cp:lastModifiedBy>
  <cp:revision>52</cp:revision>
  <cp:lastPrinted>2015-01-14T07:38:45Z</cp:lastPrinted>
  <dcterms:created xsi:type="dcterms:W3CDTF">2013-11-26T13:29:05Z</dcterms:created>
  <dcterms:modified xsi:type="dcterms:W3CDTF">2015-12-04T15:56:29Z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0x0101007C99A6B7AEA5684BA478728D451E0C6F00069725AFE2741B41B7554DFCBC03A27B</vt:lpwstr>
  </property>
  <property fmtid="{D5CDD505-2E9C-101B-9397-08002B2CF9AE}" pid="3" name="_dlc_DocIdItemGuid">
    <vt:lpwstr>4b2d46fd-d1f4-47d0-9479-530d06298872</vt:lpwstr>
  </property>
  <property fmtid="{D5CDD505-2E9C-101B-9397-08002B2CF9AE}" pid="4" name="Asiasanat">
    <vt:lpwstr/>
  </property>
</Properties>
</file>