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6661150" cy="8856663"/>
  <p:notesSz cx="6858000" cy="9144000"/>
  <p:defaultTextStyle>
    <a:defPPr>
      <a:defRPr lang="fi-FI"/>
    </a:defPPr>
    <a:lvl1pPr marL="0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43347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86694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30041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73387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216734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60081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103428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46775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B05"/>
    <a:srgbClr val="F58220"/>
    <a:srgbClr val="B41E8E"/>
    <a:srgbClr val="EC008C"/>
    <a:srgbClr val="8DC63F"/>
    <a:srgbClr val="00A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416" autoAdjust="0"/>
    <p:restoredTop sz="94660"/>
  </p:normalViewPr>
  <p:slideViewPr>
    <p:cSldViewPr>
      <p:cViewPr>
        <p:scale>
          <a:sx n="100" d="100"/>
          <a:sy n="100" d="100"/>
        </p:scale>
        <p:origin x="-84" y="2640"/>
      </p:cViewPr>
      <p:guideLst>
        <p:guide orient="horz" pos="2790"/>
        <p:guide pos="209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97273-C8C8-4E12-AD8B-FA8724E86B54}" type="datetimeFigureOut">
              <a:rPr lang="fi-FI" smtClean="0"/>
              <a:pPr/>
              <a:t>1.2.2016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2139950" y="685800"/>
            <a:ext cx="25781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B8B5A-D11C-4180-A8A2-9D7EA4687B6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2877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43347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86694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30041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73387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16734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60081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03428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46775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2139950" y="685800"/>
            <a:ext cx="2578100" cy="3429000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B8B5A-D11C-4180-A8A2-9D7EA4687B60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8299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99586" y="2751308"/>
            <a:ext cx="5661978" cy="189844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999173" y="5018776"/>
            <a:ext cx="4662805" cy="226336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33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866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30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733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167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600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034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46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767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3951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4829334" y="354679"/>
            <a:ext cx="1498759" cy="755686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33058" y="354679"/>
            <a:ext cx="4385257" cy="755686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4548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466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26185" y="5691226"/>
            <a:ext cx="5661978" cy="1759032"/>
          </a:xfrm>
        </p:spPr>
        <p:txBody>
          <a:bodyPr anchor="t"/>
          <a:lstStyle>
            <a:lvl1pPr algn="l">
              <a:defRPr sz="39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26185" y="3753833"/>
            <a:ext cx="5661978" cy="1937394"/>
          </a:xfrm>
        </p:spPr>
        <p:txBody>
          <a:bodyPr anchor="b"/>
          <a:lstStyle>
            <a:lvl1pPr marL="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1pPr>
            <a:lvl2pPr marL="44334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88669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3004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7733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167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6600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034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54677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8692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33057" y="2066556"/>
            <a:ext cx="2942008" cy="584498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386085" y="2066556"/>
            <a:ext cx="2942008" cy="584498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1.2.2016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4090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33058" y="1982499"/>
            <a:ext cx="2943165" cy="826211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43347" indent="0">
              <a:buNone/>
              <a:defRPr sz="1900" b="1"/>
            </a:lvl2pPr>
            <a:lvl3pPr marL="886694" indent="0">
              <a:buNone/>
              <a:defRPr sz="1700" b="1"/>
            </a:lvl3pPr>
            <a:lvl4pPr marL="1330041" indent="0">
              <a:buNone/>
              <a:defRPr sz="1600" b="1"/>
            </a:lvl4pPr>
            <a:lvl5pPr marL="1773387" indent="0">
              <a:buNone/>
              <a:defRPr sz="1600" b="1"/>
            </a:lvl5pPr>
            <a:lvl6pPr marL="2216734" indent="0">
              <a:buNone/>
              <a:defRPr sz="1600" b="1"/>
            </a:lvl6pPr>
            <a:lvl7pPr marL="2660081" indent="0">
              <a:buNone/>
              <a:defRPr sz="1600" b="1"/>
            </a:lvl7pPr>
            <a:lvl8pPr marL="3103428" indent="0">
              <a:buNone/>
              <a:defRPr sz="1600" b="1"/>
            </a:lvl8pPr>
            <a:lvl9pPr marL="3546775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33058" y="2808710"/>
            <a:ext cx="2943165" cy="5102833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3383772" y="1982499"/>
            <a:ext cx="2944321" cy="826211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43347" indent="0">
              <a:buNone/>
              <a:defRPr sz="1900" b="1"/>
            </a:lvl2pPr>
            <a:lvl3pPr marL="886694" indent="0">
              <a:buNone/>
              <a:defRPr sz="1700" b="1"/>
            </a:lvl3pPr>
            <a:lvl4pPr marL="1330041" indent="0">
              <a:buNone/>
              <a:defRPr sz="1600" b="1"/>
            </a:lvl4pPr>
            <a:lvl5pPr marL="1773387" indent="0">
              <a:buNone/>
              <a:defRPr sz="1600" b="1"/>
            </a:lvl5pPr>
            <a:lvl6pPr marL="2216734" indent="0">
              <a:buNone/>
              <a:defRPr sz="1600" b="1"/>
            </a:lvl6pPr>
            <a:lvl7pPr marL="2660081" indent="0">
              <a:buNone/>
              <a:defRPr sz="1600" b="1"/>
            </a:lvl7pPr>
            <a:lvl8pPr marL="3103428" indent="0">
              <a:buNone/>
              <a:defRPr sz="1600" b="1"/>
            </a:lvl8pPr>
            <a:lvl9pPr marL="3546775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3383772" y="2808710"/>
            <a:ext cx="2944321" cy="5102833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1.2.2016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478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1.2.2016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8079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1.2.2016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1204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33058" y="352627"/>
            <a:ext cx="2191473" cy="1500712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604325" y="352627"/>
            <a:ext cx="3723768" cy="755891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33058" y="1853340"/>
            <a:ext cx="2191473" cy="6058204"/>
          </a:xfrm>
        </p:spPr>
        <p:txBody>
          <a:bodyPr/>
          <a:lstStyle>
            <a:lvl1pPr marL="0" indent="0">
              <a:buNone/>
              <a:defRPr sz="1400"/>
            </a:lvl1pPr>
            <a:lvl2pPr marL="443347" indent="0">
              <a:buNone/>
              <a:defRPr sz="1200"/>
            </a:lvl2pPr>
            <a:lvl3pPr marL="886694" indent="0">
              <a:buNone/>
              <a:defRPr sz="1000"/>
            </a:lvl3pPr>
            <a:lvl4pPr marL="1330041" indent="0">
              <a:buNone/>
              <a:defRPr sz="900"/>
            </a:lvl4pPr>
            <a:lvl5pPr marL="1773387" indent="0">
              <a:buNone/>
              <a:defRPr sz="900"/>
            </a:lvl5pPr>
            <a:lvl6pPr marL="2216734" indent="0">
              <a:buNone/>
              <a:defRPr sz="900"/>
            </a:lvl6pPr>
            <a:lvl7pPr marL="2660081" indent="0">
              <a:buNone/>
              <a:defRPr sz="900"/>
            </a:lvl7pPr>
            <a:lvl8pPr marL="3103428" indent="0">
              <a:buNone/>
              <a:defRPr sz="900"/>
            </a:lvl8pPr>
            <a:lvl9pPr marL="3546775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1.2.2016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493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05632" y="6199664"/>
            <a:ext cx="3996690" cy="731906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305632" y="791359"/>
            <a:ext cx="3996690" cy="5313998"/>
          </a:xfrm>
        </p:spPr>
        <p:txBody>
          <a:bodyPr/>
          <a:lstStyle>
            <a:lvl1pPr marL="0" indent="0">
              <a:buNone/>
              <a:defRPr sz="3100"/>
            </a:lvl1pPr>
            <a:lvl2pPr marL="443347" indent="0">
              <a:buNone/>
              <a:defRPr sz="2700"/>
            </a:lvl2pPr>
            <a:lvl3pPr marL="886694" indent="0">
              <a:buNone/>
              <a:defRPr sz="2300"/>
            </a:lvl3pPr>
            <a:lvl4pPr marL="1330041" indent="0">
              <a:buNone/>
              <a:defRPr sz="1900"/>
            </a:lvl4pPr>
            <a:lvl5pPr marL="1773387" indent="0">
              <a:buNone/>
              <a:defRPr sz="1900"/>
            </a:lvl5pPr>
            <a:lvl6pPr marL="2216734" indent="0">
              <a:buNone/>
              <a:defRPr sz="1900"/>
            </a:lvl6pPr>
            <a:lvl7pPr marL="2660081" indent="0">
              <a:buNone/>
              <a:defRPr sz="1900"/>
            </a:lvl7pPr>
            <a:lvl8pPr marL="3103428" indent="0">
              <a:buNone/>
              <a:defRPr sz="1900"/>
            </a:lvl8pPr>
            <a:lvl9pPr marL="3546775" indent="0">
              <a:buNone/>
              <a:defRPr sz="19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305632" y="6931570"/>
            <a:ext cx="3996690" cy="1039427"/>
          </a:xfrm>
        </p:spPr>
        <p:txBody>
          <a:bodyPr/>
          <a:lstStyle>
            <a:lvl1pPr marL="0" indent="0">
              <a:buNone/>
              <a:defRPr sz="1400"/>
            </a:lvl1pPr>
            <a:lvl2pPr marL="443347" indent="0">
              <a:buNone/>
              <a:defRPr sz="1200"/>
            </a:lvl2pPr>
            <a:lvl3pPr marL="886694" indent="0">
              <a:buNone/>
              <a:defRPr sz="1000"/>
            </a:lvl3pPr>
            <a:lvl4pPr marL="1330041" indent="0">
              <a:buNone/>
              <a:defRPr sz="900"/>
            </a:lvl4pPr>
            <a:lvl5pPr marL="1773387" indent="0">
              <a:buNone/>
              <a:defRPr sz="900"/>
            </a:lvl5pPr>
            <a:lvl6pPr marL="2216734" indent="0">
              <a:buNone/>
              <a:defRPr sz="900"/>
            </a:lvl6pPr>
            <a:lvl7pPr marL="2660081" indent="0">
              <a:buNone/>
              <a:defRPr sz="900"/>
            </a:lvl7pPr>
            <a:lvl8pPr marL="3103428" indent="0">
              <a:buNone/>
              <a:defRPr sz="900"/>
            </a:lvl8pPr>
            <a:lvl9pPr marL="3546775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1.2.2016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7709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333058" y="354677"/>
            <a:ext cx="5995035" cy="1476111"/>
          </a:xfrm>
          <a:prstGeom prst="rect">
            <a:avLst/>
          </a:prstGeom>
        </p:spPr>
        <p:txBody>
          <a:bodyPr vert="horz" lIns="88669" tIns="44335" rIns="88669" bIns="44335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33058" y="2066556"/>
            <a:ext cx="5995035" cy="5844988"/>
          </a:xfrm>
          <a:prstGeom prst="rect">
            <a:avLst/>
          </a:prstGeom>
        </p:spPr>
        <p:txBody>
          <a:bodyPr vert="horz" lIns="88669" tIns="44335" rIns="88669" bIns="44335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333058" y="8208816"/>
            <a:ext cx="1554268" cy="471535"/>
          </a:xfrm>
          <a:prstGeom prst="rect">
            <a:avLst/>
          </a:prstGeom>
        </p:spPr>
        <p:txBody>
          <a:bodyPr vert="horz" lIns="88669" tIns="44335" rIns="88669" bIns="44335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66BF6-9453-4B28-996C-FBCE20638394}" type="datetimeFigureOut">
              <a:rPr lang="fi-FI" smtClean="0"/>
              <a:pPr/>
              <a:t>1.2.2016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275893" y="8208816"/>
            <a:ext cx="2109364" cy="471535"/>
          </a:xfrm>
          <a:prstGeom prst="rect">
            <a:avLst/>
          </a:prstGeom>
        </p:spPr>
        <p:txBody>
          <a:bodyPr vert="horz" lIns="88669" tIns="44335" rIns="88669" bIns="44335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773824" y="8208816"/>
            <a:ext cx="1554268" cy="471535"/>
          </a:xfrm>
          <a:prstGeom prst="rect">
            <a:avLst/>
          </a:prstGeom>
        </p:spPr>
        <p:txBody>
          <a:bodyPr vert="horz" lIns="88669" tIns="44335" rIns="88669" bIns="44335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179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86694" rtl="0" eaLnBrk="1" latinLnBrk="0" hangingPunct="1">
        <a:spcBef>
          <a:spcPct val="0"/>
        </a:spcBef>
        <a:buNone/>
        <a:defRPr sz="4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2510" indent="-332510" algn="l" defTabSz="88669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20439" indent="-277092" algn="l" defTabSz="886694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08367" indent="-221673" algn="l" defTabSz="886694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551714" indent="-221673" algn="l" defTabSz="886694" rtl="0" eaLnBrk="1" latinLnBrk="0" hangingPunct="1">
        <a:spcBef>
          <a:spcPct val="20000"/>
        </a:spcBef>
        <a:buFont typeface="Arial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95061" indent="-221673" algn="l" defTabSz="886694" rtl="0" eaLnBrk="1" latinLnBrk="0" hangingPunct="1">
        <a:spcBef>
          <a:spcPct val="20000"/>
        </a:spcBef>
        <a:buFont typeface="Arial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38408" indent="-221673" algn="l" defTabSz="88669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81754" indent="-221673" algn="l" defTabSz="88669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25101" indent="-221673" algn="l" defTabSz="88669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768448" indent="-221673" algn="l" defTabSz="88669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43347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86694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30041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73387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16734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60081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03428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546775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Nuoli oikealle 82"/>
          <p:cNvSpPr/>
          <p:nvPr/>
        </p:nvSpPr>
        <p:spPr>
          <a:xfrm rot="16200000">
            <a:off x="1169926" y="4162238"/>
            <a:ext cx="5839213" cy="35429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669" tIns="44335" rIns="88669" bIns="44335" rtlCol="0" anchor="ctr"/>
          <a:lstStyle/>
          <a:p>
            <a:pPr algn="ctr"/>
            <a:endParaRPr lang="fi-FI"/>
          </a:p>
        </p:txBody>
      </p:sp>
      <p:sp>
        <p:nvSpPr>
          <p:cNvPr id="85" name="Tekstiruutu 84"/>
          <p:cNvSpPr txBox="1"/>
          <p:nvPr/>
        </p:nvSpPr>
        <p:spPr>
          <a:xfrm>
            <a:off x="492911" y="611907"/>
            <a:ext cx="5702595" cy="782033"/>
          </a:xfrm>
          <a:prstGeom prst="rect">
            <a:avLst/>
          </a:prstGeom>
          <a:solidFill>
            <a:srgbClr val="00ACCC"/>
          </a:solidFill>
        </p:spPr>
        <p:txBody>
          <a:bodyPr wrap="square" lIns="88669" tIns="44335" rIns="88669" bIns="44335" rtlCol="0">
            <a:spAutoFit/>
          </a:bodyPr>
          <a:lstStyle/>
          <a:p>
            <a:r>
              <a:rPr lang="fi-FI" sz="9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Rakennusarkkitehdin opinnot antavat valmiudet toimia rakennussuunnittelijana arkkitehti- ja insinööritoimistoissa, rakennusliikkeissä ja pientalo- tai rakennusmateriaalituotannossa. Rakennusarkkitehti saa kelpoisuuden asetuksen mukaisiin A-luokan rakennus- pääsuunnittelijatehtäviin. Työkokemuksen karttuessa rakennusarkkitehti voi toimia rakennuttajana, projektipäällikkönä, tietomalliasiantuntijana sekä erilaisissa rakennusalan viranomaistehtävissä.</a:t>
            </a:r>
          </a:p>
        </p:txBody>
      </p:sp>
      <p:grpSp>
        <p:nvGrpSpPr>
          <p:cNvPr id="73" name="Ryhmä 72"/>
          <p:cNvGrpSpPr/>
          <p:nvPr/>
        </p:nvGrpSpPr>
        <p:grpSpPr>
          <a:xfrm>
            <a:off x="193972" y="1798316"/>
            <a:ext cx="6206947" cy="1455858"/>
            <a:chOff x="199704" y="2030757"/>
            <a:chExt cx="6390374" cy="1524053"/>
          </a:xfrm>
        </p:grpSpPr>
        <p:grpSp>
          <p:nvGrpSpPr>
            <p:cNvPr id="48" name="Ryhmä 47"/>
            <p:cNvGrpSpPr/>
            <p:nvPr/>
          </p:nvGrpSpPr>
          <p:grpSpPr>
            <a:xfrm>
              <a:off x="199704" y="2030760"/>
              <a:ext cx="1861144" cy="1524050"/>
              <a:chOff x="436536" y="4302554"/>
              <a:chExt cx="1861144" cy="1368152"/>
            </a:xfrm>
          </p:grpSpPr>
          <p:sp>
            <p:nvSpPr>
              <p:cNvPr id="49" name="Saman puolen kulmista pyöristetty suorakulmio 48"/>
              <p:cNvSpPr/>
              <p:nvPr/>
            </p:nvSpPr>
            <p:spPr>
              <a:xfrm rot="16200000">
                <a:off x="564619" y="4174471"/>
                <a:ext cx="1368152" cy="1624317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EC008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>
                  <a:solidFill>
                    <a:srgbClr val="EC008C"/>
                  </a:solidFill>
                </a:endParaRPr>
              </a:p>
            </p:txBody>
          </p:sp>
          <p:grpSp>
            <p:nvGrpSpPr>
              <p:cNvPr id="50" name="Ryhmä 49"/>
              <p:cNvGrpSpPr/>
              <p:nvPr/>
            </p:nvGrpSpPr>
            <p:grpSpPr>
              <a:xfrm>
                <a:off x="462430" y="4321370"/>
                <a:ext cx="1835250" cy="641829"/>
                <a:chOff x="556309" y="5958968"/>
                <a:chExt cx="1835250" cy="641829"/>
              </a:xfrm>
            </p:grpSpPr>
            <p:sp>
              <p:nvSpPr>
                <p:cNvPr id="51" name="TextBox 1"/>
                <p:cNvSpPr txBox="1"/>
                <p:nvPr/>
              </p:nvSpPr>
              <p:spPr>
                <a:xfrm>
                  <a:off x="1023407" y="6043274"/>
                  <a:ext cx="1368152" cy="47067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Osaamisen soveltaminen </a:t>
                  </a:r>
                </a:p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30 op</a:t>
                  </a:r>
                </a:p>
              </p:txBody>
            </p:sp>
            <p:sp>
              <p:nvSpPr>
                <p:cNvPr id="52" name="Suorakulmio 51"/>
                <p:cNvSpPr/>
                <p:nvPr/>
              </p:nvSpPr>
              <p:spPr>
                <a:xfrm>
                  <a:off x="556309" y="5958968"/>
                  <a:ext cx="518548" cy="64182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3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4</a:t>
                  </a:r>
                  <a:endParaRPr lang="fi-FI" sz="39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sp>
          <p:nvSpPr>
            <p:cNvPr id="53" name="Saman puolen kulmista pyöristetty suorakulmio 52"/>
            <p:cNvSpPr/>
            <p:nvPr/>
          </p:nvSpPr>
          <p:spPr>
            <a:xfrm rot="5400000">
              <a:off x="3481487" y="446220"/>
              <a:ext cx="1524053" cy="4693128"/>
            </a:xfrm>
            <a:prstGeom prst="round2SameRect">
              <a:avLst>
                <a:gd name="adj1" fmla="val 10318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grpSp>
        <p:nvGrpSpPr>
          <p:cNvPr id="76" name="Ryhmä 75"/>
          <p:cNvGrpSpPr/>
          <p:nvPr/>
        </p:nvGrpSpPr>
        <p:grpSpPr>
          <a:xfrm>
            <a:off x="176160" y="7092627"/>
            <a:ext cx="6224757" cy="1659912"/>
            <a:chOff x="181366" y="7155438"/>
            <a:chExt cx="6408711" cy="1737045"/>
          </a:xfrm>
        </p:grpSpPr>
        <p:grpSp>
          <p:nvGrpSpPr>
            <p:cNvPr id="4" name="Ryhmä 3"/>
            <p:cNvGrpSpPr/>
            <p:nvPr/>
          </p:nvGrpSpPr>
          <p:grpSpPr>
            <a:xfrm>
              <a:off x="181366" y="7155438"/>
              <a:ext cx="1751560" cy="1737037"/>
              <a:chOff x="417274" y="7227913"/>
              <a:chExt cx="1751560" cy="1520550"/>
            </a:xfrm>
          </p:grpSpPr>
          <p:sp>
            <p:nvSpPr>
              <p:cNvPr id="9" name="Saman puolen kulmista pyöristetty suorakulmio 8"/>
              <p:cNvSpPr/>
              <p:nvPr/>
            </p:nvSpPr>
            <p:spPr>
              <a:xfrm rot="16200000">
                <a:off x="487958" y="7175566"/>
                <a:ext cx="1520550" cy="1625243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FCB0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6" name="Ryhmä 15"/>
              <p:cNvGrpSpPr/>
              <p:nvPr/>
            </p:nvGrpSpPr>
            <p:grpSpPr>
              <a:xfrm>
                <a:off x="417274" y="7380310"/>
                <a:ext cx="1751560" cy="625858"/>
                <a:chOff x="512077" y="5940151"/>
                <a:chExt cx="1751560" cy="625858"/>
              </a:xfrm>
            </p:grpSpPr>
            <p:sp>
              <p:nvSpPr>
                <p:cNvPr id="6" name="TextBox 1"/>
                <p:cNvSpPr txBox="1"/>
                <p:nvPr/>
              </p:nvSpPr>
              <p:spPr>
                <a:xfrm>
                  <a:off x="895485" y="6023598"/>
                  <a:ext cx="1368152" cy="45896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Ammattialaan perehtyminen </a:t>
                  </a:r>
                </a:p>
                <a:p>
                  <a:r>
                    <a:rPr lang="fi-FI" sz="900" b="1" dirty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7" name="Suorakulmio 6"/>
                <p:cNvSpPr/>
                <p:nvPr/>
              </p:nvSpPr>
              <p:spPr>
                <a:xfrm>
                  <a:off x="512077" y="5940151"/>
                  <a:ext cx="668732" cy="62585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3900" b="1" dirty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 </a:t>
                  </a:r>
                  <a:endParaRPr lang="fi-FI" sz="3900" b="1" dirty="0"/>
                </a:p>
              </p:txBody>
            </p:sp>
          </p:grpSp>
        </p:grpSp>
        <p:grpSp>
          <p:nvGrpSpPr>
            <p:cNvPr id="69" name="Ryhmä 68"/>
            <p:cNvGrpSpPr/>
            <p:nvPr/>
          </p:nvGrpSpPr>
          <p:grpSpPr>
            <a:xfrm>
              <a:off x="1896948" y="7155438"/>
              <a:ext cx="4693129" cy="1737045"/>
              <a:chOff x="1896948" y="7155438"/>
              <a:chExt cx="4693129" cy="1737045"/>
            </a:xfrm>
          </p:grpSpPr>
          <p:sp>
            <p:nvSpPr>
              <p:cNvPr id="10" name="Saman puolen kulmista pyöristetty suorakulmio 9"/>
              <p:cNvSpPr/>
              <p:nvPr/>
            </p:nvSpPr>
            <p:spPr>
              <a:xfrm rot="5400000">
                <a:off x="3374992" y="5677397"/>
                <a:ext cx="1737042" cy="4693129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12" name="Tekstiruutu 11"/>
              <p:cNvSpPr txBox="1"/>
              <p:nvPr/>
            </p:nvSpPr>
            <p:spPr>
              <a:xfrm>
                <a:off x="2196352" y="7466513"/>
                <a:ext cx="3873879" cy="1354100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FFCB05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Minusta </a:t>
                </a:r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rakennusarkkitehti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Arkkitehtuurin perusteet: teoria ja historia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Arkkitehtoninen sommittelu ja visualisointi</a:t>
                </a:r>
                <a:endParaRPr lang="fi-FI" sz="1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Talon rakennus: rakennusosat ja -materiaalit</a:t>
                </a:r>
                <a:endParaRPr lang="fi-FI" sz="1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Statiikka ja lujuusoppi, Geotekniikka ja pohjarakennus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Luonnontieteet</a:t>
                </a:r>
                <a:endParaRPr lang="fi-FI" sz="1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Harjoittelu</a:t>
                </a:r>
                <a:endParaRPr lang="fi-FI" sz="1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1" name="Tekstiruutu 10"/>
              <p:cNvSpPr txBox="1"/>
              <p:nvPr/>
            </p:nvSpPr>
            <p:spPr>
              <a:xfrm>
                <a:off x="1912229" y="7155438"/>
                <a:ext cx="3551120" cy="2898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2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Rakennus- ja suunnittelualaan perehtyjä </a:t>
                </a:r>
                <a:endParaRPr lang="fi-FI" sz="1200" b="1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74" name="Ryhmä 73"/>
          <p:cNvGrpSpPr/>
          <p:nvPr/>
        </p:nvGrpSpPr>
        <p:grpSpPr>
          <a:xfrm>
            <a:off x="176162" y="3488783"/>
            <a:ext cx="6250755" cy="1587623"/>
            <a:chOff x="154598" y="3687743"/>
            <a:chExt cx="6435477" cy="1639130"/>
          </a:xfrm>
        </p:grpSpPr>
        <p:grpSp>
          <p:nvGrpSpPr>
            <p:cNvPr id="8" name="Ryhmä 7"/>
            <p:cNvGrpSpPr/>
            <p:nvPr/>
          </p:nvGrpSpPr>
          <p:grpSpPr>
            <a:xfrm>
              <a:off x="154598" y="3691300"/>
              <a:ext cx="1801882" cy="1635573"/>
              <a:chOff x="391430" y="4209232"/>
              <a:chExt cx="1801882" cy="1456282"/>
            </a:xfrm>
          </p:grpSpPr>
          <p:sp>
            <p:nvSpPr>
              <p:cNvPr id="32" name="Saman puolen kulmista pyöristetty suorakulmio 31"/>
              <p:cNvSpPr/>
              <p:nvPr/>
            </p:nvSpPr>
            <p:spPr>
              <a:xfrm rot="16200000">
                <a:off x="484617" y="4116045"/>
                <a:ext cx="1456282" cy="1642655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B41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33" name="Ryhmä 32"/>
              <p:cNvGrpSpPr/>
              <p:nvPr/>
            </p:nvGrpSpPr>
            <p:grpSpPr>
              <a:xfrm>
                <a:off x="418197" y="4236274"/>
                <a:ext cx="1775115" cy="636590"/>
                <a:chOff x="512076" y="5873872"/>
                <a:chExt cx="1775115" cy="636590"/>
              </a:xfrm>
            </p:grpSpPr>
            <p:sp>
              <p:nvSpPr>
                <p:cNvPr id="41" name="TextBox 1"/>
                <p:cNvSpPr txBox="1"/>
                <p:nvPr/>
              </p:nvSpPr>
              <p:spPr>
                <a:xfrm>
                  <a:off x="919039" y="5913023"/>
                  <a:ext cx="1368152" cy="466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Osaamisen syventäminen </a:t>
                  </a:r>
                </a:p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42" name="Suorakulmio 41"/>
                <p:cNvSpPr/>
                <p:nvPr/>
              </p:nvSpPr>
              <p:spPr>
                <a:xfrm>
                  <a:off x="512076" y="5873872"/>
                  <a:ext cx="518548" cy="63659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3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</a:t>
                  </a:r>
                  <a:endParaRPr lang="fi-FI" sz="39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sp>
          <p:nvSpPr>
            <p:cNvPr id="34" name="Saman puolen kulmista pyöristetty suorakulmio 33"/>
            <p:cNvSpPr/>
            <p:nvPr/>
          </p:nvSpPr>
          <p:spPr>
            <a:xfrm rot="5400000">
              <a:off x="3410561" y="2147358"/>
              <a:ext cx="1639130" cy="4719899"/>
            </a:xfrm>
            <a:prstGeom prst="round2SameRect">
              <a:avLst>
                <a:gd name="adj1" fmla="val 10318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grpSp>
        <p:nvGrpSpPr>
          <p:cNvPr id="77" name="Ryhmä 76"/>
          <p:cNvGrpSpPr/>
          <p:nvPr/>
        </p:nvGrpSpPr>
        <p:grpSpPr>
          <a:xfrm>
            <a:off x="176160" y="5351960"/>
            <a:ext cx="6224757" cy="1526528"/>
            <a:chOff x="181365" y="5532476"/>
            <a:chExt cx="6408711" cy="1576053"/>
          </a:xfrm>
        </p:grpSpPr>
        <p:grpSp>
          <p:nvGrpSpPr>
            <p:cNvPr id="5" name="Ryhmä 4"/>
            <p:cNvGrpSpPr/>
            <p:nvPr/>
          </p:nvGrpSpPr>
          <p:grpSpPr>
            <a:xfrm>
              <a:off x="181365" y="5532476"/>
              <a:ext cx="1775115" cy="1576053"/>
              <a:chOff x="417273" y="5777549"/>
              <a:chExt cx="1775115" cy="1386738"/>
            </a:xfrm>
          </p:grpSpPr>
          <p:sp>
            <p:nvSpPr>
              <p:cNvPr id="18" name="Saman puolen kulmista pyöristetty suorakulmio 17"/>
              <p:cNvSpPr/>
              <p:nvPr/>
            </p:nvSpPr>
            <p:spPr>
              <a:xfrm rot="16200000">
                <a:off x="564156" y="5667589"/>
                <a:ext cx="1368152" cy="1625243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5822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9" name="Ryhmä 18"/>
              <p:cNvGrpSpPr/>
              <p:nvPr/>
            </p:nvGrpSpPr>
            <p:grpSpPr>
              <a:xfrm>
                <a:off x="417273" y="5777549"/>
                <a:ext cx="1775115" cy="629082"/>
                <a:chOff x="512076" y="5921566"/>
                <a:chExt cx="1775115" cy="629082"/>
              </a:xfrm>
            </p:grpSpPr>
            <p:sp>
              <p:nvSpPr>
                <p:cNvPr id="20" name="TextBox 1"/>
                <p:cNvSpPr txBox="1"/>
                <p:nvPr/>
              </p:nvSpPr>
              <p:spPr>
                <a:xfrm>
                  <a:off x="919039" y="6008385"/>
                  <a:ext cx="1368152" cy="46132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Osaamisen kehittäminen </a:t>
                  </a:r>
                </a:p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21" name="Suorakulmio 20"/>
                <p:cNvSpPr/>
                <p:nvPr/>
              </p:nvSpPr>
              <p:spPr>
                <a:xfrm>
                  <a:off x="512076" y="5921566"/>
                  <a:ext cx="518548" cy="629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3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2</a:t>
                  </a:r>
                  <a:endParaRPr lang="fi-FI" sz="39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sp>
          <p:nvSpPr>
            <p:cNvPr id="22" name="Saman puolen kulmista pyöristetty suorakulmio 21"/>
            <p:cNvSpPr/>
            <p:nvPr/>
          </p:nvSpPr>
          <p:spPr>
            <a:xfrm rot="5400000">
              <a:off x="3464779" y="3983124"/>
              <a:ext cx="1557465" cy="4693128"/>
            </a:xfrm>
            <a:prstGeom prst="round2SameRect">
              <a:avLst>
                <a:gd name="adj1" fmla="val 10318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sp>
        <p:nvSpPr>
          <p:cNvPr id="87" name="Tekstiruutu 86"/>
          <p:cNvSpPr txBox="1"/>
          <p:nvPr/>
        </p:nvSpPr>
        <p:spPr>
          <a:xfrm>
            <a:off x="1261883" y="186675"/>
            <a:ext cx="4684441" cy="30498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88669" tIns="44335" rIns="88669" bIns="44335" rtlCol="0" anchor="ctr">
            <a:spAutoFit/>
          </a:bodyPr>
          <a:lstStyle/>
          <a:p>
            <a:r>
              <a:rPr lang="fi-FI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RAKENNUSARKKITEHTI AMK, 240 </a:t>
            </a:r>
            <a:r>
              <a:rPr lang="fi-FI" sz="1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OP</a:t>
            </a:r>
            <a:endParaRPr lang="fi-FI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8" name="Tekstiruutu 87"/>
          <p:cNvSpPr txBox="1"/>
          <p:nvPr/>
        </p:nvSpPr>
        <p:spPr>
          <a:xfrm>
            <a:off x="147746" y="-36165"/>
            <a:ext cx="2610826" cy="258813"/>
          </a:xfrm>
          <a:prstGeom prst="rect">
            <a:avLst/>
          </a:prstGeom>
          <a:noFill/>
        </p:spPr>
        <p:txBody>
          <a:bodyPr wrap="none" lIns="88669" tIns="44335" rIns="88669" bIns="44335" rtlCol="0">
            <a:spAutoFit/>
          </a:bodyPr>
          <a:lstStyle/>
          <a:p>
            <a:r>
              <a:rPr lang="fi-FI" sz="1100" b="1" dirty="0">
                <a:latin typeface="Tahoma" pitchFamily="34" charset="0"/>
                <a:ea typeface="Tahoma" pitchFamily="34" charset="0"/>
                <a:cs typeface="Tahoma" pitchFamily="34" charset="0"/>
              </a:rPr>
              <a:t>Opetussuunnitelman rakennekuva</a:t>
            </a:r>
          </a:p>
        </p:txBody>
      </p:sp>
      <p:sp>
        <p:nvSpPr>
          <p:cNvPr id="93" name="Tekstiruutu 64"/>
          <p:cNvSpPr txBox="1"/>
          <p:nvPr/>
        </p:nvSpPr>
        <p:spPr>
          <a:xfrm>
            <a:off x="2466479" y="5572927"/>
            <a:ext cx="3096344" cy="439580"/>
          </a:xfrm>
          <a:prstGeom prst="roundRect">
            <a:avLst/>
          </a:prstGeom>
          <a:solidFill>
            <a:schemeClr val="bg1"/>
          </a:solidFill>
          <a:ln>
            <a:solidFill>
              <a:srgbClr val="F58220"/>
            </a:solidFill>
          </a:ln>
        </p:spPr>
        <p:txBody>
          <a:bodyPr wrap="square" lIns="88669" tIns="44335" rIns="88669" bIns="44335" rtlCol="0">
            <a:spAutoFit/>
          </a:bodyPr>
          <a:lstStyle>
            <a:defPPr>
              <a:defRPr lang="fi-FI"/>
            </a:defPPr>
            <a:lvl1pPr algn="ctr">
              <a:defRPr sz="1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Rakennus- ja asuntosuunnittelu: pientalot</a:t>
            </a:r>
          </a:p>
          <a:p>
            <a:r>
              <a:rPr lang="fi-FI" dirty="0" smtClean="0"/>
              <a:t>Kaavoitus ja maankäytön suunnittelu</a:t>
            </a:r>
            <a:endParaRPr lang="fi-FI" dirty="0"/>
          </a:p>
        </p:txBody>
      </p:sp>
      <p:sp>
        <p:nvSpPr>
          <p:cNvPr id="79" name="Tekstiruutu 64"/>
          <p:cNvSpPr txBox="1"/>
          <p:nvPr/>
        </p:nvSpPr>
        <p:spPr>
          <a:xfrm>
            <a:off x="1962451" y="6044457"/>
            <a:ext cx="4318511" cy="780099"/>
          </a:xfrm>
          <a:prstGeom prst="roundRect">
            <a:avLst/>
          </a:prstGeom>
          <a:solidFill>
            <a:schemeClr val="bg1"/>
          </a:solidFill>
          <a:ln>
            <a:solidFill>
              <a:srgbClr val="F58220"/>
            </a:solidFill>
          </a:ln>
        </p:spPr>
        <p:txBody>
          <a:bodyPr wrap="square" lIns="88669" tIns="44335" rIns="88669" bIns="44335" rtlCol="0">
            <a:spAutoFit/>
          </a:bodyPr>
          <a:lstStyle>
            <a:defPPr>
              <a:defRPr lang="fi-FI"/>
            </a:defPPr>
            <a:lvl1pPr algn="ctr">
              <a:defRPr sz="1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Projekteissa toimiminen</a:t>
            </a:r>
          </a:p>
          <a:p>
            <a:r>
              <a:rPr lang="fi-FI" dirty="0" smtClean="0"/>
              <a:t>Viestintä- ja vuorovaikutustaidot</a:t>
            </a:r>
          </a:p>
          <a:p>
            <a:r>
              <a:rPr lang="fi-FI" dirty="0" smtClean="0"/>
              <a:t>Rakennusfysiikka ja rakennetekniikka</a:t>
            </a:r>
          </a:p>
          <a:p>
            <a:r>
              <a:rPr lang="fi-FI" dirty="0" smtClean="0"/>
              <a:t>Harjoittelu</a:t>
            </a:r>
            <a:endParaRPr lang="fi-FI" dirty="0"/>
          </a:p>
        </p:txBody>
      </p:sp>
      <p:sp>
        <p:nvSpPr>
          <p:cNvPr id="89" name="Tekstiruutu 64"/>
          <p:cNvSpPr txBox="1"/>
          <p:nvPr/>
        </p:nvSpPr>
        <p:spPr>
          <a:xfrm>
            <a:off x="2466479" y="3708251"/>
            <a:ext cx="3096344" cy="439580"/>
          </a:xfrm>
          <a:prstGeom prst="roundRect">
            <a:avLst/>
          </a:prstGeom>
          <a:solidFill>
            <a:schemeClr val="bg1"/>
          </a:solidFill>
          <a:ln>
            <a:solidFill>
              <a:srgbClr val="B41E8E"/>
            </a:solidFill>
          </a:ln>
        </p:spPr>
        <p:txBody>
          <a:bodyPr wrap="square" lIns="88669" tIns="44335" rIns="88669" bIns="44335" rtlCol="0">
            <a:spAutoFit/>
          </a:bodyPr>
          <a:lstStyle>
            <a:defPPr>
              <a:defRPr lang="fi-FI"/>
            </a:defPPr>
            <a:lvl1pPr algn="ctr">
              <a:defRPr sz="1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Rakennus- ja asuntosuunnittelu: kerrostalot</a:t>
            </a:r>
          </a:p>
          <a:p>
            <a:r>
              <a:rPr lang="fi-FI" dirty="0"/>
              <a:t>P</a:t>
            </a:r>
            <a:r>
              <a:rPr lang="fi-FI" dirty="0" smtClean="0"/>
              <a:t>ääsuunnittelija</a:t>
            </a:r>
            <a:endParaRPr lang="fi-FI" dirty="0"/>
          </a:p>
        </p:txBody>
      </p:sp>
      <p:sp>
        <p:nvSpPr>
          <p:cNvPr id="95" name="Tekstiruutu 64"/>
          <p:cNvSpPr txBox="1"/>
          <p:nvPr/>
        </p:nvSpPr>
        <p:spPr>
          <a:xfrm>
            <a:off x="1969034" y="4196478"/>
            <a:ext cx="4318512" cy="780099"/>
          </a:xfrm>
          <a:prstGeom prst="roundRect">
            <a:avLst/>
          </a:prstGeom>
          <a:solidFill>
            <a:schemeClr val="bg1"/>
          </a:solidFill>
          <a:ln>
            <a:solidFill>
              <a:srgbClr val="B41E8E"/>
            </a:solidFill>
          </a:ln>
        </p:spPr>
        <p:txBody>
          <a:bodyPr wrap="square" lIns="88669" tIns="44335" rIns="88669" bIns="44335" numCol="1" rtlCol="0">
            <a:spAutoFit/>
          </a:bodyPr>
          <a:lstStyle>
            <a:defPPr>
              <a:defRPr lang="fi-FI"/>
            </a:defPPr>
            <a:lvl1pPr algn="ctr">
              <a:defRPr sz="1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Työyhteisö- ja esimiestaidot</a:t>
            </a:r>
            <a:br>
              <a:rPr lang="fi-FI" dirty="0" smtClean="0"/>
            </a:br>
            <a:r>
              <a:rPr lang="fi-FI" dirty="0" smtClean="0"/>
              <a:t>Visuaaliset esittämistaidot</a:t>
            </a:r>
          </a:p>
          <a:p>
            <a:r>
              <a:rPr lang="fi-FI" dirty="0" smtClean="0"/>
              <a:t>Energiatehokas rakentaminen, Korjausrakentaminen</a:t>
            </a:r>
            <a:endParaRPr lang="fi-FI" dirty="0"/>
          </a:p>
          <a:p>
            <a:r>
              <a:rPr lang="fi-FI" dirty="0" smtClean="0"/>
              <a:t>Harjoittelu</a:t>
            </a:r>
            <a:endParaRPr lang="fi-FI" dirty="0"/>
          </a:p>
        </p:txBody>
      </p:sp>
      <p:sp>
        <p:nvSpPr>
          <p:cNvPr id="98" name="Tekstiruutu 64"/>
          <p:cNvSpPr txBox="1"/>
          <p:nvPr/>
        </p:nvSpPr>
        <p:spPr>
          <a:xfrm>
            <a:off x="2466479" y="2075936"/>
            <a:ext cx="3096343" cy="439580"/>
          </a:xfrm>
          <a:prstGeom prst="roundRect">
            <a:avLst/>
          </a:prstGeom>
          <a:solidFill>
            <a:schemeClr val="bg1"/>
          </a:solidFill>
          <a:ln>
            <a:solidFill>
              <a:srgbClr val="EC008C"/>
            </a:solidFill>
          </a:ln>
        </p:spPr>
        <p:txBody>
          <a:bodyPr wrap="square" lIns="88669" tIns="44335" rIns="88669" bIns="44335" rtlCol="0">
            <a:spAutoFit/>
          </a:bodyPr>
          <a:lstStyle>
            <a:defPPr>
              <a:defRPr lang="fi-FI"/>
            </a:defPPr>
            <a:lvl1pPr algn="ctr">
              <a:defRPr sz="1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Toimitilojen suunnittelu ja nykyarkkitehtuuri</a:t>
            </a:r>
          </a:p>
          <a:p>
            <a:r>
              <a:rPr lang="fi-FI" dirty="0" smtClean="0"/>
              <a:t>Projektinhallinta</a:t>
            </a:r>
            <a:endParaRPr lang="fi-FI" dirty="0"/>
          </a:p>
        </p:txBody>
      </p:sp>
      <p:sp>
        <p:nvSpPr>
          <p:cNvPr id="100" name="Tekstiruutu 64"/>
          <p:cNvSpPr txBox="1"/>
          <p:nvPr/>
        </p:nvSpPr>
        <p:spPr>
          <a:xfrm>
            <a:off x="1962451" y="2574339"/>
            <a:ext cx="4318511" cy="609839"/>
          </a:xfrm>
          <a:prstGeom prst="roundRect">
            <a:avLst/>
          </a:prstGeom>
          <a:solidFill>
            <a:schemeClr val="bg1"/>
          </a:solidFill>
          <a:ln>
            <a:solidFill>
              <a:srgbClr val="EC008C"/>
            </a:solidFill>
          </a:ln>
        </p:spPr>
        <p:txBody>
          <a:bodyPr wrap="square" lIns="88669" tIns="44335" rIns="88669" bIns="44335" rtlCol="0">
            <a:spAutoFit/>
          </a:bodyPr>
          <a:lstStyle>
            <a:defPPr>
              <a:defRPr lang="fi-FI"/>
            </a:defPPr>
            <a:lvl1pPr algn="ctr">
              <a:defRPr sz="1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Opinnäytetyö</a:t>
            </a:r>
          </a:p>
          <a:p>
            <a:r>
              <a:rPr lang="fi-FI" dirty="0" smtClean="0"/>
              <a:t>Osaamista </a:t>
            </a:r>
            <a:r>
              <a:rPr lang="fi-FI" dirty="0" smtClean="0"/>
              <a:t>syventävät valinnaiset </a:t>
            </a:r>
            <a:r>
              <a:rPr lang="fi-FI" dirty="0" smtClean="0"/>
              <a:t>opinnot</a:t>
            </a:r>
          </a:p>
          <a:p>
            <a:r>
              <a:rPr lang="fi-FI" dirty="0" smtClean="0"/>
              <a:t>Projektinhallinta</a:t>
            </a:r>
          </a:p>
        </p:txBody>
      </p:sp>
      <p:sp>
        <p:nvSpPr>
          <p:cNvPr id="58" name="Tekstiruutu 10"/>
          <p:cNvSpPr txBox="1"/>
          <p:nvPr/>
        </p:nvSpPr>
        <p:spPr>
          <a:xfrm>
            <a:off x="1926324" y="1803099"/>
            <a:ext cx="38825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2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Rakennusarkkitehdiksi pätevöityminen</a:t>
            </a:r>
            <a:endParaRPr lang="fi-FI" sz="1200" b="1" dirty="0">
              <a:solidFill>
                <a:prstClr val="white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9" name="Tekstiruutu 10"/>
          <p:cNvSpPr txBox="1"/>
          <p:nvPr/>
        </p:nvSpPr>
        <p:spPr>
          <a:xfrm>
            <a:off x="1926324" y="3488781"/>
            <a:ext cx="42691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2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Rakennusarkkitehdin osaamiseen </a:t>
            </a:r>
            <a:r>
              <a:rPr lang="fi-FI" sz="12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erikoistuminen</a:t>
            </a:r>
          </a:p>
        </p:txBody>
      </p:sp>
      <p:sp>
        <p:nvSpPr>
          <p:cNvPr id="60" name="Tekstiruutu 10"/>
          <p:cNvSpPr txBox="1"/>
          <p:nvPr/>
        </p:nvSpPr>
        <p:spPr>
          <a:xfrm>
            <a:off x="1867344" y="5309031"/>
            <a:ext cx="40789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2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Rakennusarkkitehdin osaamisen perusteet</a:t>
            </a:r>
            <a:endParaRPr lang="fi-FI" sz="1200" b="1" dirty="0">
              <a:solidFill>
                <a:prstClr val="white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86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2600</TotalTime>
  <Words>146</Words>
  <Application>Microsoft Office PowerPoint</Application>
  <PresentationFormat>Custom</PresentationFormat>
  <Paragraphs>43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Office-teema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Minna Husso</dc:creator>
  <cp:lastModifiedBy>Marja-Riitta Kivi</cp:lastModifiedBy>
  <cp:revision>72</cp:revision>
  <dcterms:created xsi:type="dcterms:W3CDTF">2013-02-06T10:25:53Z</dcterms:created>
  <dcterms:modified xsi:type="dcterms:W3CDTF">2016-02-01T12:19:47Z</dcterms:modified>
</cp:coreProperties>
</file>