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rpi Laukkanen" initials="V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77" d="100"/>
          <a:sy n="77" d="100"/>
        </p:scale>
        <p:origin x="-648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4040188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3717033"/>
            <a:ext cx="4040188" cy="2409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4008" y="2708920"/>
            <a:ext cx="4041775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3717032"/>
            <a:ext cx="4041775" cy="24091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08313" cy="1224136"/>
          </a:xfrm>
        </p:spPr>
        <p:txBody>
          <a:bodyPr anchor="t">
            <a:noAutofit/>
          </a:bodyPr>
          <a:lstStyle>
            <a:lvl1pPr algn="l">
              <a:defRPr sz="2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3008313" cy="3345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484784"/>
            <a:ext cx="2057400" cy="4641379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4784"/>
            <a:ext cx="6019800" cy="464137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6C1F4-4D7C-49C4-A9D1-AF09A8D4BDBC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417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7544" y="6237313"/>
            <a:ext cx="597666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216" y="6237313"/>
            <a:ext cx="217058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EBB92-5886-40D5-AFA8-6809327AD8B8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50" r:id="rId8"/>
    <p:sldLayoutId id="2147483651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52" r:id="rId16"/>
    <p:sldLayoutId id="2147483653" r:id="rId17"/>
    <p:sldLayoutId id="2147483654" r:id="rId18"/>
    <p:sldLayoutId id="2147483655" r:id="rId19"/>
    <p:sldLayoutId id="2147483661" r:id="rId20"/>
    <p:sldLayoutId id="2147483656" r:id="rId21"/>
    <p:sldLayoutId id="2147483657" r:id="rId22"/>
    <p:sldLayoutId id="2147483658" r:id="rId23"/>
    <p:sldLayoutId id="2147483659" r:id="rId2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yöristetty suorakulmio 13"/>
          <p:cNvSpPr/>
          <p:nvPr/>
        </p:nvSpPr>
        <p:spPr>
          <a:xfrm>
            <a:off x="395535" y="404664"/>
            <a:ext cx="8382919" cy="4968552"/>
          </a:xfrm>
          <a:prstGeom prst="roundRect">
            <a:avLst>
              <a:gd name="adj" fmla="val 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10" name="Puolivapaa piirto 9"/>
          <p:cNvSpPr/>
          <p:nvPr/>
        </p:nvSpPr>
        <p:spPr>
          <a:xfrm>
            <a:off x="5652120" y="1400744"/>
            <a:ext cx="2016224" cy="3869581"/>
          </a:xfrm>
          <a:custGeom>
            <a:avLst/>
            <a:gdLst>
              <a:gd name="connsiteX0" fmla="*/ 0 w 1878581"/>
              <a:gd name="connsiteY0" fmla="*/ 313103 h 3569517"/>
              <a:gd name="connsiteX1" fmla="*/ 313103 w 1878581"/>
              <a:gd name="connsiteY1" fmla="*/ 0 h 3569517"/>
              <a:gd name="connsiteX2" fmla="*/ 1565478 w 1878581"/>
              <a:gd name="connsiteY2" fmla="*/ 0 h 3569517"/>
              <a:gd name="connsiteX3" fmla="*/ 1878581 w 1878581"/>
              <a:gd name="connsiteY3" fmla="*/ 313103 h 3569517"/>
              <a:gd name="connsiteX4" fmla="*/ 1878581 w 1878581"/>
              <a:gd name="connsiteY4" fmla="*/ 3256414 h 3569517"/>
              <a:gd name="connsiteX5" fmla="*/ 1565478 w 1878581"/>
              <a:gd name="connsiteY5" fmla="*/ 3569517 h 3569517"/>
              <a:gd name="connsiteX6" fmla="*/ 313103 w 1878581"/>
              <a:gd name="connsiteY6" fmla="*/ 3569517 h 3569517"/>
              <a:gd name="connsiteX7" fmla="*/ 0 w 1878581"/>
              <a:gd name="connsiteY7" fmla="*/ 3256414 h 3569517"/>
              <a:gd name="connsiteX8" fmla="*/ 0 w 1878581"/>
              <a:gd name="connsiteY8" fmla="*/ 313103 h 35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8581" h="3569517">
                <a:moveTo>
                  <a:pt x="0" y="313103"/>
                </a:moveTo>
                <a:cubicBezTo>
                  <a:pt x="0" y="140181"/>
                  <a:pt x="140181" y="0"/>
                  <a:pt x="313103" y="0"/>
                </a:cubicBezTo>
                <a:lnTo>
                  <a:pt x="1565478" y="0"/>
                </a:lnTo>
                <a:cubicBezTo>
                  <a:pt x="1738400" y="0"/>
                  <a:pt x="1878581" y="140181"/>
                  <a:pt x="1878581" y="313103"/>
                </a:cubicBezTo>
                <a:lnTo>
                  <a:pt x="1878581" y="3256414"/>
                </a:lnTo>
                <a:cubicBezTo>
                  <a:pt x="1878581" y="3429336"/>
                  <a:pt x="1738400" y="3569517"/>
                  <a:pt x="1565478" y="3569517"/>
                </a:cubicBezTo>
                <a:lnTo>
                  <a:pt x="313103" y="3569517"/>
                </a:lnTo>
                <a:cubicBezTo>
                  <a:pt x="140181" y="3569517"/>
                  <a:pt x="0" y="3429336"/>
                  <a:pt x="0" y="3256414"/>
                </a:cubicBezTo>
                <a:lnTo>
                  <a:pt x="0" y="313103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425" tIns="137425" rIns="137425" bIns="13742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</p:txBody>
      </p:sp>
      <p:sp>
        <p:nvSpPr>
          <p:cNvPr id="11" name="Puolivapaa piirto 10"/>
          <p:cNvSpPr/>
          <p:nvPr/>
        </p:nvSpPr>
        <p:spPr>
          <a:xfrm>
            <a:off x="3491880" y="1417460"/>
            <a:ext cx="1829767" cy="3883749"/>
          </a:xfrm>
          <a:custGeom>
            <a:avLst/>
            <a:gdLst>
              <a:gd name="connsiteX0" fmla="*/ 0 w 1884404"/>
              <a:gd name="connsiteY0" fmla="*/ 188440 h 3569517"/>
              <a:gd name="connsiteX1" fmla="*/ 188440 w 1884404"/>
              <a:gd name="connsiteY1" fmla="*/ 0 h 3569517"/>
              <a:gd name="connsiteX2" fmla="*/ 1695964 w 1884404"/>
              <a:gd name="connsiteY2" fmla="*/ 0 h 3569517"/>
              <a:gd name="connsiteX3" fmla="*/ 1884404 w 1884404"/>
              <a:gd name="connsiteY3" fmla="*/ 188440 h 3569517"/>
              <a:gd name="connsiteX4" fmla="*/ 1884404 w 1884404"/>
              <a:gd name="connsiteY4" fmla="*/ 3381077 h 3569517"/>
              <a:gd name="connsiteX5" fmla="*/ 1695964 w 1884404"/>
              <a:gd name="connsiteY5" fmla="*/ 3569517 h 3569517"/>
              <a:gd name="connsiteX6" fmla="*/ 188440 w 1884404"/>
              <a:gd name="connsiteY6" fmla="*/ 3569517 h 3569517"/>
              <a:gd name="connsiteX7" fmla="*/ 0 w 1884404"/>
              <a:gd name="connsiteY7" fmla="*/ 3381077 h 3569517"/>
              <a:gd name="connsiteX8" fmla="*/ 0 w 1884404"/>
              <a:gd name="connsiteY8" fmla="*/ 188440 h 35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84404" h="3569517">
                <a:moveTo>
                  <a:pt x="0" y="188440"/>
                </a:moveTo>
                <a:cubicBezTo>
                  <a:pt x="0" y="84367"/>
                  <a:pt x="84367" y="0"/>
                  <a:pt x="188440" y="0"/>
                </a:cubicBezTo>
                <a:lnTo>
                  <a:pt x="1695964" y="0"/>
                </a:lnTo>
                <a:cubicBezTo>
                  <a:pt x="1800037" y="0"/>
                  <a:pt x="1884404" y="84367"/>
                  <a:pt x="1884404" y="188440"/>
                </a:cubicBezTo>
                <a:lnTo>
                  <a:pt x="1884404" y="3381077"/>
                </a:lnTo>
                <a:cubicBezTo>
                  <a:pt x="1884404" y="3485150"/>
                  <a:pt x="1800037" y="3569517"/>
                  <a:pt x="1695964" y="3569517"/>
                </a:cubicBezTo>
                <a:lnTo>
                  <a:pt x="188440" y="3569517"/>
                </a:lnTo>
                <a:cubicBezTo>
                  <a:pt x="84367" y="3569517"/>
                  <a:pt x="0" y="3485150"/>
                  <a:pt x="0" y="3381077"/>
                </a:cubicBezTo>
                <a:lnTo>
                  <a:pt x="0" y="188440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0912" tIns="100912" rIns="100912" bIns="100912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dirty="0">
              <a:solidFill>
                <a:srgbClr val="FFFFFF"/>
              </a:solidFill>
            </a:endParaRPr>
          </a:p>
        </p:txBody>
      </p:sp>
      <p:sp>
        <p:nvSpPr>
          <p:cNvPr id="5" name="Ylänuoli 4"/>
          <p:cNvSpPr/>
          <p:nvPr/>
        </p:nvSpPr>
        <p:spPr>
          <a:xfrm>
            <a:off x="3976370" y="5270325"/>
            <a:ext cx="484632" cy="489204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6" name="Ylänuoli 5"/>
          <p:cNvSpPr/>
          <p:nvPr/>
        </p:nvSpPr>
        <p:spPr>
          <a:xfrm>
            <a:off x="6899122" y="5279161"/>
            <a:ext cx="484632" cy="489204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7" name="Ylänuoli 6"/>
          <p:cNvSpPr/>
          <p:nvPr/>
        </p:nvSpPr>
        <p:spPr>
          <a:xfrm>
            <a:off x="5321647" y="5270325"/>
            <a:ext cx="447520" cy="489204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Pyöristetty suorakulmio 7"/>
          <p:cNvSpPr/>
          <p:nvPr/>
        </p:nvSpPr>
        <p:spPr>
          <a:xfrm>
            <a:off x="395536" y="5661249"/>
            <a:ext cx="8382918" cy="46805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sz="1600" dirty="0">
              <a:solidFill>
                <a:schemeClr val="tx1"/>
              </a:solidFill>
            </a:endParaRPr>
          </a:p>
          <a:p>
            <a:pPr algn="ctr"/>
            <a:r>
              <a:rPr lang="fi-FI" sz="1600" dirty="0" smtClean="0">
                <a:solidFill>
                  <a:schemeClr val="tx1"/>
                </a:solidFill>
                <a:sym typeface="Wingdings" pitchFamily="2" charset="2"/>
              </a:rPr>
              <a:t>TYÖELÄMÄKOKEMUS</a:t>
            </a:r>
            <a:endParaRPr lang="fi-FI" sz="1600" dirty="0">
              <a:solidFill>
                <a:schemeClr val="tx1"/>
              </a:solidFill>
              <a:sym typeface="Wingdings" pitchFamily="2" charset="2"/>
            </a:endParaRPr>
          </a:p>
          <a:p>
            <a:pPr algn="ctr"/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827584" y="620688"/>
            <a:ext cx="7200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prstClr val="black"/>
                </a:solidFill>
                <a:latin typeface="Tahoma"/>
              </a:rPr>
              <a:t>Insinööri (ylempi AMK), </a:t>
            </a:r>
            <a:r>
              <a:rPr lang="fi-FI" sz="1400" dirty="0" smtClean="0">
                <a:solidFill>
                  <a:prstClr val="black"/>
                </a:solidFill>
                <a:latin typeface="Tahoma"/>
              </a:rPr>
              <a:t>rakentamisen koulutusohjelma 2015 - 2017</a:t>
            </a:r>
          </a:p>
          <a:p>
            <a:pPr algn="ctr"/>
            <a:endParaRPr lang="fi-FI" sz="1000" dirty="0" smtClean="0">
              <a:solidFill>
                <a:prstClr val="black"/>
              </a:solidFill>
              <a:latin typeface="Tahoma"/>
            </a:endParaRPr>
          </a:p>
          <a:p>
            <a:pPr algn="ctr"/>
            <a:r>
              <a:rPr lang="fi-FI" sz="1000" dirty="0" smtClean="0">
                <a:solidFill>
                  <a:prstClr val="black"/>
                </a:solidFill>
                <a:latin typeface="Tahoma"/>
              </a:rPr>
              <a:t>(pakolliset opintojaksot sinisellä taustavärillä)</a:t>
            </a:r>
            <a:endParaRPr lang="fi-FI" sz="1000" dirty="0">
              <a:solidFill>
                <a:prstClr val="black"/>
              </a:solidFill>
              <a:latin typeface="Tahoma"/>
            </a:endParaRPr>
          </a:p>
        </p:txBody>
      </p:sp>
      <p:sp>
        <p:nvSpPr>
          <p:cNvPr id="21" name="Ylänuoli 4"/>
          <p:cNvSpPr/>
          <p:nvPr/>
        </p:nvSpPr>
        <p:spPr>
          <a:xfrm rot="5400000">
            <a:off x="3157946" y="2346204"/>
            <a:ext cx="420983" cy="390901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23" name="Ylänuoli 4"/>
          <p:cNvSpPr/>
          <p:nvPr/>
        </p:nvSpPr>
        <p:spPr>
          <a:xfrm rot="16200000">
            <a:off x="5258262" y="2373003"/>
            <a:ext cx="420983" cy="353346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24" name="Ylänuoli 4"/>
          <p:cNvSpPr/>
          <p:nvPr/>
        </p:nvSpPr>
        <p:spPr>
          <a:xfrm rot="16200000">
            <a:off x="5258262" y="4298084"/>
            <a:ext cx="420983" cy="353346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25" name="Pyöristetty suorakulmio 15"/>
          <p:cNvSpPr/>
          <p:nvPr/>
        </p:nvSpPr>
        <p:spPr>
          <a:xfrm>
            <a:off x="3600959" y="2228386"/>
            <a:ext cx="1619113" cy="276479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50" b="1" dirty="0">
                <a:solidFill>
                  <a:prstClr val="black"/>
                </a:solidFill>
              </a:rPr>
              <a:t>Työelämää kehittävä opinnäytetyö</a:t>
            </a:r>
          </a:p>
          <a:p>
            <a:pPr algn="ctr"/>
            <a:endParaRPr lang="fi-FI" sz="1000" dirty="0">
              <a:solidFill>
                <a:prstClr val="black"/>
              </a:solidFill>
            </a:endParaRPr>
          </a:p>
          <a:p>
            <a:pPr algn="ctr"/>
            <a:r>
              <a:rPr lang="fi-FI" sz="1000" dirty="0">
                <a:solidFill>
                  <a:prstClr val="black"/>
                </a:solidFill>
              </a:rPr>
              <a:t>Yhteiset ja oman alan opinnot tukevat aihetta</a:t>
            </a:r>
          </a:p>
          <a:p>
            <a:pPr algn="ctr"/>
            <a:endParaRPr lang="fi-FI" sz="1000" dirty="0">
              <a:solidFill>
                <a:prstClr val="black"/>
              </a:solidFill>
            </a:endParaRPr>
          </a:p>
          <a:p>
            <a:pPr algn="ctr"/>
            <a:r>
              <a:rPr lang="fi-FI" sz="1000" dirty="0">
                <a:solidFill>
                  <a:prstClr val="black"/>
                </a:solidFill>
              </a:rPr>
              <a:t>Opinnäytetyön tekemistä tukevia menetelmäopintoja sisällytetään opintopisteisiin</a:t>
            </a:r>
          </a:p>
          <a:p>
            <a:pPr algn="ctr"/>
            <a:endParaRPr lang="fi-FI" sz="1000" dirty="0">
              <a:solidFill>
                <a:prstClr val="black"/>
              </a:solidFill>
            </a:endParaRPr>
          </a:p>
        </p:txBody>
      </p:sp>
      <p:sp>
        <p:nvSpPr>
          <p:cNvPr id="36" name="Tekstikehys 35"/>
          <p:cNvSpPr txBox="1"/>
          <p:nvPr/>
        </p:nvSpPr>
        <p:spPr>
          <a:xfrm>
            <a:off x="3419872" y="1628800"/>
            <a:ext cx="1763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>
                <a:solidFill>
                  <a:srgbClr val="FFFFFF"/>
                </a:solidFill>
              </a:rPr>
              <a:t>30 op </a:t>
            </a:r>
          </a:p>
          <a:p>
            <a:pPr algn="ctr"/>
            <a:r>
              <a:rPr lang="fi-FI" sz="1200" dirty="0">
                <a:solidFill>
                  <a:srgbClr val="FFFFFF"/>
                </a:solidFill>
              </a:rPr>
              <a:t>Opinnäytetyö</a:t>
            </a:r>
          </a:p>
        </p:txBody>
      </p:sp>
      <p:sp>
        <p:nvSpPr>
          <p:cNvPr id="39" name="Ylänuoli 4"/>
          <p:cNvSpPr/>
          <p:nvPr/>
        </p:nvSpPr>
        <p:spPr>
          <a:xfrm rot="5400000">
            <a:off x="3157946" y="4258269"/>
            <a:ext cx="420983" cy="390901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  <p:sp>
        <p:nvSpPr>
          <p:cNvPr id="47" name="Tekstikehys 34"/>
          <p:cNvSpPr txBox="1"/>
          <p:nvPr/>
        </p:nvSpPr>
        <p:spPr>
          <a:xfrm>
            <a:off x="5868144" y="1455167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Savonian yhteiset </a:t>
            </a:r>
            <a:r>
              <a:rPr lang="fi-FI" sz="1200" dirty="0" err="1" smtClean="0">
                <a:solidFill>
                  <a:srgbClr val="FFFFFF"/>
                </a:solidFill>
              </a:rPr>
              <a:t>yamk-opinnot</a:t>
            </a:r>
            <a:r>
              <a:rPr lang="fi-FI" sz="1200" dirty="0" smtClean="0">
                <a:solidFill>
                  <a:srgbClr val="FFFFFF"/>
                </a:solidFill>
              </a:rPr>
              <a:t> 10 op </a:t>
            </a:r>
          </a:p>
        </p:txBody>
      </p:sp>
      <p:sp>
        <p:nvSpPr>
          <p:cNvPr id="43" name="Puolivapaa piirto 42"/>
          <p:cNvSpPr/>
          <p:nvPr/>
        </p:nvSpPr>
        <p:spPr>
          <a:xfrm>
            <a:off x="534689" y="1417461"/>
            <a:ext cx="2638298" cy="3883748"/>
          </a:xfrm>
          <a:custGeom>
            <a:avLst/>
            <a:gdLst>
              <a:gd name="connsiteX0" fmla="*/ 0 w 1878581"/>
              <a:gd name="connsiteY0" fmla="*/ 313103 h 3569517"/>
              <a:gd name="connsiteX1" fmla="*/ 313103 w 1878581"/>
              <a:gd name="connsiteY1" fmla="*/ 0 h 3569517"/>
              <a:gd name="connsiteX2" fmla="*/ 1565478 w 1878581"/>
              <a:gd name="connsiteY2" fmla="*/ 0 h 3569517"/>
              <a:gd name="connsiteX3" fmla="*/ 1878581 w 1878581"/>
              <a:gd name="connsiteY3" fmla="*/ 313103 h 3569517"/>
              <a:gd name="connsiteX4" fmla="*/ 1878581 w 1878581"/>
              <a:gd name="connsiteY4" fmla="*/ 3256414 h 3569517"/>
              <a:gd name="connsiteX5" fmla="*/ 1565478 w 1878581"/>
              <a:gd name="connsiteY5" fmla="*/ 3569517 h 3569517"/>
              <a:gd name="connsiteX6" fmla="*/ 313103 w 1878581"/>
              <a:gd name="connsiteY6" fmla="*/ 3569517 h 3569517"/>
              <a:gd name="connsiteX7" fmla="*/ 0 w 1878581"/>
              <a:gd name="connsiteY7" fmla="*/ 3256414 h 3569517"/>
              <a:gd name="connsiteX8" fmla="*/ 0 w 1878581"/>
              <a:gd name="connsiteY8" fmla="*/ 313103 h 35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8581" h="3569517">
                <a:moveTo>
                  <a:pt x="0" y="313103"/>
                </a:moveTo>
                <a:cubicBezTo>
                  <a:pt x="0" y="140181"/>
                  <a:pt x="140181" y="0"/>
                  <a:pt x="313103" y="0"/>
                </a:cubicBezTo>
                <a:lnTo>
                  <a:pt x="1565478" y="0"/>
                </a:lnTo>
                <a:cubicBezTo>
                  <a:pt x="1738400" y="0"/>
                  <a:pt x="1878581" y="140181"/>
                  <a:pt x="1878581" y="313103"/>
                </a:cubicBezTo>
                <a:lnTo>
                  <a:pt x="1878581" y="3256414"/>
                </a:lnTo>
                <a:cubicBezTo>
                  <a:pt x="1878581" y="3429336"/>
                  <a:pt x="1738400" y="3569517"/>
                  <a:pt x="1565478" y="3569517"/>
                </a:cubicBezTo>
                <a:lnTo>
                  <a:pt x="313103" y="3569517"/>
                </a:lnTo>
                <a:cubicBezTo>
                  <a:pt x="140181" y="3569517"/>
                  <a:pt x="0" y="3429336"/>
                  <a:pt x="0" y="3256414"/>
                </a:cubicBezTo>
                <a:lnTo>
                  <a:pt x="0" y="31310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7425" tIns="137425" rIns="137425" bIns="13742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i-FI" sz="1200" dirty="0" smtClean="0">
              <a:solidFill>
                <a:srgbClr val="FFFFFF"/>
              </a:solidFill>
            </a:endParaRPr>
          </a:p>
        </p:txBody>
      </p:sp>
      <p:sp>
        <p:nvSpPr>
          <p:cNvPr id="44" name="Tekstikehys 34"/>
          <p:cNvSpPr txBox="1"/>
          <p:nvPr/>
        </p:nvSpPr>
        <p:spPr>
          <a:xfrm>
            <a:off x="827584" y="1553578"/>
            <a:ext cx="1798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20 </a:t>
            </a:r>
            <a:r>
              <a:rPr lang="fi-FI" sz="1200" dirty="0">
                <a:solidFill>
                  <a:srgbClr val="FFFFFF"/>
                </a:solidFill>
              </a:rPr>
              <a:t>op </a:t>
            </a:r>
            <a:endParaRPr lang="fi-FI" sz="1200" dirty="0" smtClean="0">
              <a:solidFill>
                <a:srgbClr val="FFFFFF"/>
              </a:solidFill>
            </a:endParaRPr>
          </a:p>
          <a:p>
            <a:pPr algn="ctr"/>
            <a:r>
              <a:rPr lang="fi-FI" sz="1200" dirty="0" smtClean="0">
                <a:solidFill>
                  <a:srgbClr val="FFFFFF"/>
                </a:solidFill>
              </a:rPr>
              <a:t>Alakohtaiset ammatilliset opinnot</a:t>
            </a:r>
            <a:endParaRPr lang="fi-FI" sz="1200" dirty="0">
              <a:solidFill>
                <a:srgbClr val="FFFFFF"/>
              </a:solidFill>
            </a:endParaRPr>
          </a:p>
        </p:txBody>
      </p:sp>
      <p:sp>
        <p:nvSpPr>
          <p:cNvPr id="50" name="Pyöristetty suorakulmio 18"/>
          <p:cNvSpPr/>
          <p:nvPr/>
        </p:nvSpPr>
        <p:spPr>
          <a:xfrm>
            <a:off x="611561" y="2228386"/>
            <a:ext cx="2388331" cy="63150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</a:rPr>
              <a:t>Rakenteiden mekaniikka </a:t>
            </a:r>
          </a:p>
          <a:p>
            <a:pPr algn="ctr"/>
            <a:r>
              <a:rPr lang="fi-FI" sz="1000" b="1" dirty="0" err="1" smtClean="0">
                <a:solidFill>
                  <a:schemeClr val="tx1"/>
                </a:solidFill>
              </a:rPr>
              <a:t>Finite</a:t>
            </a:r>
            <a:r>
              <a:rPr lang="fi-FI" sz="1000" b="1" dirty="0" smtClean="0">
                <a:solidFill>
                  <a:schemeClr val="tx1"/>
                </a:solidFill>
              </a:rPr>
              <a:t> </a:t>
            </a:r>
            <a:r>
              <a:rPr lang="fi-FI" sz="1000" b="1" dirty="0" err="1">
                <a:solidFill>
                  <a:schemeClr val="tx1"/>
                </a:solidFill>
              </a:rPr>
              <a:t>E</a:t>
            </a:r>
            <a:r>
              <a:rPr lang="fi-FI" sz="1000" b="1" dirty="0" err="1" smtClean="0">
                <a:solidFill>
                  <a:schemeClr val="tx1"/>
                </a:solidFill>
              </a:rPr>
              <a:t>lement</a:t>
            </a:r>
            <a:r>
              <a:rPr lang="fi-FI" sz="1000" b="1" dirty="0" smtClean="0">
                <a:solidFill>
                  <a:schemeClr val="tx1"/>
                </a:solidFill>
              </a:rPr>
              <a:t> Method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</a:rPr>
              <a:t>5 </a:t>
            </a:r>
            <a:r>
              <a:rPr lang="fi-FI" sz="1000" b="1" dirty="0">
                <a:solidFill>
                  <a:schemeClr val="tx1"/>
                </a:solidFill>
              </a:rPr>
              <a:t>op</a:t>
            </a:r>
          </a:p>
        </p:txBody>
      </p:sp>
      <p:sp>
        <p:nvSpPr>
          <p:cNvPr id="41" name="Pyöristetty suorakulmio 18"/>
          <p:cNvSpPr/>
          <p:nvPr/>
        </p:nvSpPr>
        <p:spPr>
          <a:xfrm>
            <a:off x="611561" y="2996952"/>
            <a:ext cx="2388332" cy="79208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prstClr val="black"/>
                </a:solidFill>
              </a:rPr>
              <a:t>Jännitetyt betonirakenteet 5 op</a:t>
            </a:r>
          </a:p>
          <a:p>
            <a:pPr algn="ctr"/>
            <a:r>
              <a:rPr lang="fi-FI" sz="1000" b="1" dirty="0">
                <a:solidFill>
                  <a:prstClr val="black"/>
                </a:solidFill>
              </a:rPr>
              <a:t>j</a:t>
            </a:r>
            <a:r>
              <a:rPr lang="fi-FI" sz="1000" b="1" dirty="0" smtClean="0">
                <a:solidFill>
                  <a:prstClr val="black"/>
                </a:solidFill>
              </a:rPr>
              <a:t>a/tai</a:t>
            </a:r>
          </a:p>
          <a:p>
            <a:pPr algn="ctr"/>
            <a:r>
              <a:rPr lang="fi-FI" sz="1000" b="1" dirty="0" smtClean="0">
                <a:solidFill>
                  <a:prstClr val="black"/>
                </a:solidFill>
              </a:rPr>
              <a:t>Puurakenteiden suunnittelun erikoisjakso 5 op</a:t>
            </a:r>
            <a:endParaRPr lang="fi-FI" sz="1000" b="1" dirty="0">
              <a:solidFill>
                <a:prstClr val="black"/>
              </a:solidFill>
            </a:endParaRPr>
          </a:p>
        </p:txBody>
      </p:sp>
      <p:sp>
        <p:nvSpPr>
          <p:cNvPr id="42" name="Pyöristetty suorakulmio 18"/>
          <p:cNvSpPr/>
          <p:nvPr/>
        </p:nvSpPr>
        <p:spPr>
          <a:xfrm>
            <a:off x="611561" y="3933056"/>
            <a:ext cx="2388331" cy="4677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prstClr val="black"/>
                </a:solidFill>
              </a:rPr>
              <a:t>Rakennusfysiikan erikoisjakso </a:t>
            </a:r>
          </a:p>
          <a:p>
            <a:pPr algn="ctr"/>
            <a:r>
              <a:rPr lang="fi-FI" sz="1000" b="1" dirty="0" smtClean="0">
                <a:solidFill>
                  <a:prstClr val="black"/>
                </a:solidFill>
              </a:rPr>
              <a:t>5 op</a:t>
            </a:r>
            <a:endParaRPr lang="fi-FI" sz="1000" b="1" dirty="0">
              <a:solidFill>
                <a:prstClr val="black"/>
              </a:solidFill>
            </a:endParaRPr>
          </a:p>
        </p:txBody>
      </p:sp>
      <p:sp>
        <p:nvSpPr>
          <p:cNvPr id="46" name="Pyöristetty suorakulmio 18"/>
          <p:cNvSpPr/>
          <p:nvPr/>
        </p:nvSpPr>
        <p:spPr>
          <a:xfrm>
            <a:off x="611562" y="4523599"/>
            <a:ext cx="2388330" cy="46958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</a:rPr>
              <a:t>Rakennusterveyden erikoisjakso </a:t>
            </a:r>
          </a:p>
          <a:p>
            <a:pPr algn="ctr"/>
            <a:r>
              <a:rPr lang="fi-FI" sz="1000" b="1" dirty="0" smtClean="0">
                <a:solidFill>
                  <a:schemeClr val="tx1"/>
                </a:solidFill>
              </a:rPr>
              <a:t>5 op</a:t>
            </a:r>
            <a:endParaRPr lang="fi-FI" sz="1000" b="1" dirty="0">
              <a:solidFill>
                <a:schemeClr val="tx1"/>
              </a:solidFill>
            </a:endParaRPr>
          </a:p>
        </p:txBody>
      </p:sp>
      <p:sp>
        <p:nvSpPr>
          <p:cNvPr id="45" name="Pyöristetty suorakulmio 18"/>
          <p:cNvSpPr/>
          <p:nvPr/>
        </p:nvSpPr>
        <p:spPr>
          <a:xfrm>
            <a:off x="5724128" y="1916832"/>
            <a:ext cx="1872207" cy="396000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prstClr val="black"/>
                </a:solidFill>
              </a:rPr>
              <a:t>Strateginen ajattelu ja toimialan tulevaisuus  5 op</a:t>
            </a:r>
          </a:p>
        </p:txBody>
      </p:sp>
      <p:sp>
        <p:nvSpPr>
          <p:cNvPr id="49" name="Pyöristetty suorakulmio 48"/>
          <p:cNvSpPr/>
          <p:nvPr/>
        </p:nvSpPr>
        <p:spPr>
          <a:xfrm>
            <a:off x="5724128" y="2708920"/>
            <a:ext cx="1872208" cy="324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>
                <a:solidFill>
                  <a:prstClr val="black"/>
                </a:solidFill>
              </a:rPr>
              <a:t>Digitalised</a:t>
            </a:r>
            <a:r>
              <a:rPr lang="en-US" sz="900" dirty="0">
                <a:solidFill>
                  <a:prstClr val="black"/>
                </a:solidFill>
              </a:rPr>
              <a:t> Working Environment </a:t>
            </a:r>
            <a:r>
              <a:rPr lang="fi-FI" sz="900" dirty="0" smtClean="0">
                <a:solidFill>
                  <a:prstClr val="black"/>
                </a:solidFill>
              </a:rPr>
              <a:t>5 </a:t>
            </a:r>
            <a:r>
              <a:rPr lang="fi-FI" sz="900" dirty="0">
                <a:solidFill>
                  <a:prstClr val="black"/>
                </a:solidFill>
              </a:rPr>
              <a:t>op</a:t>
            </a:r>
          </a:p>
        </p:txBody>
      </p:sp>
      <p:sp>
        <p:nvSpPr>
          <p:cNvPr id="53" name="Pyöristetty suorakulmio 18"/>
          <p:cNvSpPr/>
          <p:nvPr/>
        </p:nvSpPr>
        <p:spPr>
          <a:xfrm>
            <a:off x="5724128" y="3068960"/>
            <a:ext cx="1872208" cy="3960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prstClr val="black"/>
                </a:solidFill>
              </a:rPr>
              <a:t>Tutkimuksellinen kehittäminen op 5 op</a:t>
            </a:r>
          </a:p>
        </p:txBody>
      </p:sp>
      <p:sp>
        <p:nvSpPr>
          <p:cNvPr id="54" name="Pyöristetty suorakulmio 18"/>
          <p:cNvSpPr/>
          <p:nvPr/>
        </p:nvSpPr>
        <p:spPr>
          <a:xfrm>
            <a:off x="5724128" y="3501008"/>
            <a:ext cx="1872208" cy="324000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prstClr val="black"/>
                </a:solidFill>
              </a:rPr>
              <a:t>Innovaatio-osaaminen 5 </a:t>
            </a:r>
            <a:r>
              <a:rPr lang="fi-FI" sz="900" dirty="0">
                <a:solidFill>
                  <a:prstClr val="black"/>
                </a:solidFill>
              </a:rPr>
              <a:t>op</a:t>
            </a:r>
          </a:p>
        </p:txBody>
      </p:sp>
      <p:sp>
        <p:nvSpPr>
          <p:cNvPr id="57" name="Pyöristetty suorakulmio 18"/>
          <p:cNvSpPr/>
          <p:nvPr/>
        </p:nvSpPr>
        <p:spPr>
          <a:xfrm>
            <a:off x="5724128" y="3861048"/>
            <a:ext cx="1872208" cy="396000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prstClr val="black"/>
                </a:solidFill>
              </a:rPr>
              <a:t>Hyvinvointi työyhteisössä 5 op </a:t>
            </a:r>
            <a:endParaRPr lang="fi-FI" sz="900" dirty="0">
              <a:solidFill>
                <a:prstClr val="black"/>
              </a:solidFill>
            </a:endParaRPr>
          </a:p>
        </p:txBody>
      </p:sp>
      <p:sp>
        <p:nvSpPr>
          <p:cNvPr id="58" name="Pyöristetty suorakulmio 18"/>
          <p:cNvSpPr/>
          <p:nvPr/>
        </p:nvSpPr>
        <p:spPr>
          <a:xfrm>
            <a:off x="5724128" y="4293096"/>
            <a:ext cx="1872208" cy="396000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/>
              <a:t>Asiantuntijuus ja </a:t>
            </a:r>
          </a:p>
          <a:p>
            <a:pPr algn="ctr"/>
            <a:r>
              <a:rPr lang="fi-FI" sz="900" dirty="0" smtClean="0"/>
              <a:t>esimiestoiminta</a:t>
            </a:r>
            <a:r>
              <a:rPr lang="fi-FI" sz="900" dirty="0" smtClean="0">
                <a:solidFill>
                  <a:prstClr val="black"/>
                </a:solidFill>
              </a:rPr>
              <a:t>  5 </a:t>
            </a:r>
            <a:r>
              <a:rPr lang="fi-FI" sz="900" dirty="0">
                <a:solidFill>
                  <a:prstClr val="black"/>
                </a:solidFill>
              </a:rPr>
              <a:t>op</a:t>
            </a:r>
          </a:p>
        </p:txBody>
      </p:sp>
      <p:sp>
        <p:nvSpPr>
          <p:cNvPr id="59" name="Pyöristetty suorakulmio 18"/>
          <p:cNvSpPr/>
          <p:nvPr/>
        </p:nvSpPr>
        <p:spPr>
          <a:xfrm>
            <a:off x="5724128" y="4725144"/>
            <a:ext cx="1872206" cy="396000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err="1">
                <a:solidFill>
                  <a:prstClr val="black"/>
                </a:solidFill>
              </a:rPr>
              <a:t>Studying</a:t>
            </a:r>
            <a:r>
              <a:rPr lang="fi-FI" sz="900" dirty="0">
                <a:solidFill>
                  <a:prstClr val="black"/>
                </a:solidFill>
              </a:rPr>
              <a:t> and </a:t>
            </a:r>
            <a:r>
              <a:rPr lang="fi-FI" sz="900" dirty="0" err="1">
                <a:solidFill>
                  <a:prstClr val="black"/>
                </a:solidFill>
              </a:rPr>
              <a:t>Working</a:t>
            </a:r>
            <a:r>
              <a:rPr lang="fi-FI" sz="900" dirty="0">
                <a:solidFill>
                  <a:prstClr val="black"/>
                </a:solidFill>
              </a:rPr>
              <a:t> in International Environment </a:t>
            </a:r>
            <a:r>
              <a:rPr lang="fi-FI" sz="900" dirty="0" smtClean="0">
                <a:solidFill>
                  <a:prstClr val="black"/>
                </a:solidFill>
              </a:rPr>
              <a:t> 5 op</a:t>
            </a:r>
            <a:endParaRPr lang="fi-FI" sz="900" dirty="0">
              <a:solidFill>
                <a:prstClr val="black"/>
              </a:solidFill>
            </a:endParaRPr>
          </a:p>
        </p:txBody>
      </p:sp>
      <p:sp>
        <p:nvSpPr>
          <p:cNvPr id="60" name="Pyöristetty suorakulmio 59"/>
          <p:cNvSpPr/>
          <p:nvPr/>
        </p:nvSpPr>
        <p:spPr>
          <a:xfrm>
            <a:off x="7668343" y="1916832"/>
            <a:ext cx="1008113" cy="1116088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bg1">
                    <a:lumMod val="50000"/>
                  </a:schemeClr>
                </a:solidFill>
              </a:rPr>
              <a:t>Toiminnan kehittäminen </a:t>
            </a:r>
          </a:p>
          <a:p>
            <a:r>
              <a:rPr lang="fi-FI" sz="900" dirty="0" smtClean="0">
                <a:solidFill>
                  <a:schemeClr val="bg1">
                    <a:lumMod val="50000"/>
                  </a:schemeClr>
                </a:solidFill>
              </a:rPr>
              <a:t>ja johtaminen</a:t>
            </a:r>
            <a:endParaRPr lang="fi-FI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1" name="Pyöristetty suorakulmio 60"/>
          <p:cNvSpPr/>
          <p:nvPr/>
        </p:nvSpPr>
        <p:spPr>
          <a:xfrm>
            <a:off x="7668343" y="3097377"/>
            <a:ext cx="1008114" cy="763672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bg1">
                    <a:lumMod val="50000"/>
                  </a:schemeClr>
                </a:solidFill>
              </a:rPr>
              <a:t>Tutkimus ja kehittämis-toiminta</a:t>
            </a:r>
            <a:endParaRPr lang="fi-FI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2" name="Pyöristetty suorakulmio 61"/>
          <p:cNvSpPr/>
          <p:nvPr/>
        </p:nvSpPr>
        <p:spPr>
          <a:xfrm>
            <a:off x="7668343" y="3861049"/>
            <a:ext cx="1008114" cy="1368151"/>
          </a:xfrm>
          <a:prstGeom prst="round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bg1">
                    <a:lumMod val="50000"/>
                  </a:schemeClr>
                </a:solidFill>
              </a:rPr>
              <a:t>Asiantuntija-organisaation johtaminen</a:t>
            </a:r>
            <a:endParaRPr lang="fi-FI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Pyöristetty suorakulmio 18"/>
          <p:cNvSpPr/>
          <p:nvPr/>
        </p:nvSpPr>
        <p:spPr>
          <a:xfrm>
            <a:off x="5724128" y="2348880"/>
            <a:ext cx="1872209" cy="324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prstClr val="black"/>
                </a:solidFill>
              </a:rPr>
              <a:t>Menestyvä </a:t>
            </a:r>
            <a:r>
              <a:rPr lang="fi-FI" sz="900" dirty="0">
                <a:solidFill>
                  <a:prstClr val="black"/>
                </a:solidFill>
              </a:rPr>
              <a:t>organisaatio 5 op</a:t>
            </a:r>
          </a:p>
        </p:txBody>
      </p:sp>
      <p:sp>
        <p:nvSpPr>
          <p:cNvPr id="4" name="Ylänuoli 3"/>
          <p:cNvSpPr/>
          <p:nvPr/>
        </p:nvSpPr>
        <p:spPr>
          <a:xfrm>
            <a:off x="2515260" y="5270325"/>
            <a:ext cx="484632" cy="489204"/>
          </a:xfrm>
          <a:prstGeom prst="upArrow">
            <a:avLst/>
          </a:prstGeom>
          <a:solidFill>
            <a:srgbClr val="00B0F0"/>
          </a:solidFill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57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192</TotalTime>
  <Words>121</Words>
  <Application>Microsoft Office PowerPoint</Application>
  <PresentationFormat>On-screen Show (4:3)</PresentationFormat>
  <Paragraphs>70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Savonia-amk Ky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Virpi Laukkanen</dc:creator>
  <cp:lastModifiedBy>Marja-Riitta Kivi</cp:lastModifiedBy>
  <cp:revision>32</cp:revision>
  <cp:lastPrinted>2014-09-19T10:29:58Z</cp:lastPrinted>
  <dcterms:created xsi:type="dcterms:W3CDTF">2013-11-26T13:29:05Z</dcterms:created>
  <dcterms:modified xsi:type="dcterms:W3CDTF">2015-08-28T07:48:51Z</dcterms:modified>
</cp:coreProperties>
</file>