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0" r:id="rId1"/>
  </p:sldMasterIdLst>
  <p:notesMasterIdLst>
    <p:notesMasterId r:id="rId3"/>
  </p:notesMasterIdLst>
  <p:handoutMasterIdLst>
    <p:handoutMasterId r:id="rId4"/>
  </p:handoutMasterIdLst>
  <p:sldIdLst>
    <p:sldId id="333" r:id="rId2"/>
  </p:sldIdLst>
  <p:sldSz cx="12801600" cy="9601200" type="A3"/>
  <p:notesSz cx="9836150" cy="14297025"/>
  <p:defaultTextStyle>
    <a:defPPr>
      <a:defRPr lang="fi-FI"/>
    </a:defPPr>
    <a:lvl1pPr algn="l" rtl="0" fontAlgn="base">
      <a:spcBef>
        <a:spcPct val="0"/>
      </a:spcBef>
      <a:spcAft>
        <a:spcPct val="0"/>
      </a:spcAft>
      <a:defRPr sz="3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40080" algn="l" rtl="0" fontAlgn="base">
      <a:spcBef>
        <a:spcPct val="0"/>
      </a:spcBef>
      <a:spcAft>
        <a:spcPct val="0"/>
      </a:spcAft>
      <a:defRPr sz="3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80160" algn="l" rtl="0" fontAlgn="base">
      <a:spcBef>
        <a:spcPct val="0"/>
      </a:spcBef>
      <a:spcAft>
        <a:spcPct val="0"/>
      </a:spcAft>
      <a:defRPr sz="3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920240" algn="l" rtl="0" fontAlgn="base">
      <a:spcBef>
        <a:spcPct val="0"/>
      </a:spcBef>
      <a:spcAft>
        <a:spcPct val="0"/>
      </a:spcAft>
      <a:defRPr sz="3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560320" algn="l" rtl="0" fontAlgn="base">
      <a:spcBef>
        <a:spcPct val="0"/>
      </a:spcBef>
      <a:spcAft>
        <a:spcPct val="0"/>
      </a:spcAft>
      <a:defRPr sz="3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200400" algn="l" defTabSz="1280160" rtl="0" eaLnBrk="1" latinLnBrk="0" hangingPunct="1">
      <a:defRPr sz="3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3840480" algn="l" defTabSz="1280160" rtl="0" eaLnBrk="1" latinLnBrk="0" hangingPunct="1">
      <a:defRPr sz="3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4480560" algn="l" defTabSz="1280160" rtl="0" eaLnBrk="1" latinLnBrk="0" hangingPunct="1">
      <a:defRPr sz="3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5120640" algn="l" defTabSz="1280160" rtl="0" eaLnBrk="1" latinLnBrk="0" hangingPunct="1">
      <a:defRPr sz="3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331"/>
    <a:srgbClr val="3366CC"/>
    <a:srgbClr val="ECDB00"/>
    <a:srgbClr val="F52B78"/>
    <a:srgbClr val="2788C3"/>
    <a:srgbClr val="247CB2"/>
    <a:srgbClr val="33CC33"/>
    <a:srgbClr val="C43C83"/>
    <a:srgbClr val="FF6600"/>
    <a:srgbClr val="FFD4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67" autoAdjust="0"/>
    <p:restoredTop sz="98871" autoAdjust="0"/>
  </p:normalViewPr>
  <p:slideViewPr>
    <p:cSldViewPr snapToGrid="0" snapToObjects="1">
      <p:cViewPr>
        <p:scale>
          <a:sx n="50" d="100"/>
          <a:sy n="50" d="100"/>
        </p:scale>
        <p:origin x="-2616" y="-1080"/>
      </p:cViewPr>
      <p:guideLst>
        <p:guide orient="horz" pos="738"/>
        <p:guide pos="353"/>
      </p:guideLst>
    </p:cSldViewPr>
  </p:slideViewPr>
  <p:outlineViewPr>
    <p:cViewPr>
      <p:scale>
        <a:sx n="33" d="100"/>
        <a:sy n="33" d="100"/>
      </p:scale>
      <p:origin x="53" y="119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5386"/>
    </p:cViewPr>
  </p:sorterViewPr>
  <p:notesViewPr>
    <p:cSldViewPr snapToGrid="0" snapToObjects="1">
      <p:cViewPr varScale="1">
        <p:scale>
          <a:sx n="56" d="100"/>
          <a:sy n="56" d="100"/>
        </p:scale>
        <p:origin x="-4020" y="-108"/>
      </p:cViewPr>
      <p:guideLst>
        <p:guide orient="horz" pos="4503"/>
        <p:guide pos="309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62438" cy="714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quarter" idx="1"/>
          </p:nvPr>
        </p:nvSpPr>
        <p:spPr>
          <a:xfrm>
            <a:off x="5572125" y="0"/>
            <a:ext cx="4262438" cy="714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9C03CC-0CC4-4FE6-9939-E907FED88914}" type="datetimeFigureOut">
              <a:rPr lang="fi-FI" smtClean="0"/>
              <a:pPr/>
              <a:t>25.5.2015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2"/>
          </p:nvPr>
        </p:nvSpPr>
        <p:spPr>
          <a:xfrm>
            <a:off x="0" y="13579475"/>
            <a:ext cx="4262438" cy="714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052533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261317" cy="71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4188" tIns="67094" rIns="134188" bIns="67094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74833" y="1"/>
            <a:ext cx="4261317" cy="71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4188" tIns="67094" rIns="134188" bIns="67094" numCol="1" anchor="t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44613" y="1073150"/>
            <a:ext cx="7146925" cy="5360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11175" y="6790686"/>
            <a:ext cx="7213801" cy="643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4188" tIns="67094" rIns="134188" bIns="670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noProof="0" smtClean="0"/>
              <a:t>Muokkaa tekstin perustyylejä napsauttamalla</a:t>
            </a:r>
          </a:p>
          <a:p>
            <a:pPr lvl="1"/>
            <a:r>
              <a:rPr lang="fi-FI" noProof="0" smtClean="0"/>
              <a:t>toinen taso</a:t>
            </a:r>
          </a:p>
          <a:p>
            <a:pPr lvl="2"/>
            <a:r>
              <a:rPr lang="fi-FI" noProof="0" smtClean="0"/>
              <a:t>kolmas taso</a:t>
            </a:r>
          </a:p>
          <a:p>
            <a:pPr lvl="3"/>
            <a:r>
              <a:rPr lang="fi-FI" noProof="0" smtClean="0"/>
              <a:t>neljäs taso</a:t>
            </a:r>
          </a:p>
          <a:p>
            <a:pPr lvl="4"/>
            <a:r>
              <a:rPr lang="fi-FI" noProof="0" smtClean="0"/>
              <a:t>viides taso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13581374"/>
            <a:ext cx="4261317" cy="71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4188" tIns="67094" rIns="134188" bIns="67094" numCol="1" anchor="b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74833" y="13581374"/>
            <a:ext cx="4261317" cy="71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4188" tIns="67094" rIns="134188" bIns="67094" numCol="1" anchor="b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fld id="{D6694C0D-7A45-4BB4-9EF3-926490D73F83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62957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40080"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80160"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920240"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560320"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20040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 pinkki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960120" y="2683567"/>
            <a:ext cx="11086107" cy="4838936"/>
          </a:xfrm>
        </p:spPr>
        <p:txBody>
          <a:bodyPr>
            <a:noAutofit/>
          </a:bodyPr>
          <a:lstStyle>
            <a:lvl1pPr>
              <a:defRPr sz="101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otsikkodia purppura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 hasCustomPrompt="1"/>
          </p:nvPr>
        </p:nvSpPr>
        <p:spPr>
          <a:xfrm>
            <a:off x="956997" y="2683565"/>
            <a:ext cx="9677874" cy="5746238"/>
          </a:xfrm>
        </p:spPr>
        <p:txBody>
          <a:bodyPr anchor="ctr">
            <a:noAutofit/>
          </a:bodyPr>
          <a:lstStyle>
            <a:lvl1pPr algn="l">
              <a:defRPr sz="9200" b="1" cap="none">
                <a:solidFill>
                  <a:schemeClr val="bg1"/>
                </a:solidFill>
              </a:defRPr>
            </a:lvl1pPr>
          </a:lstStyle>
          <a:p>
            <a:r>
              <a:rPr lang="fi-FI" dirty="0" smtClean="0"/>
              <a:t>Muokkaa </a:t>
            </a:r>
            <a:br>
              <a:rPr lang="fi-FI" dirty="0" smtClean="0"/>
            </a:b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</p:spTree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otsikkodia keltain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 hasCustomPrompt="1"/>
          </p:nvPr>
        </p:nvSpPr>
        <p:spPr>
          <a:xfrm>
            <a:off x="956997" y="2683565"/>
            <a:ext cx="9677874" cy="5746238"/>
          </a:xfrm>
        </p:spPr>
        <p:txBody>
          <a:bodyPr anchor="ctr">
            <a:noAutofit/>
          </a:bodyPr>
          <a:lstStyle>
            <a:lvl1pPr algn="l">
              <a:defRPr sz="9200" b="1" cap="none">
                <a:solidFill>
                  <a:schemeClr val="tx1"/>
                </a:solidFill>
              </a:defRPr>
            </a:lvl1pPr>
          </a:lstStyle>
          <a:p>
            <a:r>
              <a:rPr lang="fi-FI" dirty="0" smtClean="0"/>
              <a:t>Muokkaa </a:t>
            </a:r>
            <a:br>
              <a:rPr lang="fi-FI" dirty="0" smtClean="0"/>
            </a:b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</p:spTree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otsikkodia oranssi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 hasCustomPrompt="1"/>
          </p:nvPr>
        </p:nvSpPr>
        <p:spPr>
          <a:xfrm>
            <a:off x="956997" y="2683565"/>
            <a:ext cx="9677874" cy="5746238"/>
          </a:xfrm>
        </p:spPr>
        <p:txBody>
          <a:bodyPr anchor="ctr">
            <a:noAutofit/>
          </a:bodyPr>
          <a:lstStyle>
            <a:lvl1pPr algn="l">
              <a:defRPr sz="9200" b="1" cap="none">
                <a:solidFill>
                  <a:schemeClr val="bg1"/>
                </a:solidFill>
              </a:defRPr>
            </a:lvl1pPr>
          </a:lstStyle>
          <a:p>
            <a:r>
              <a:rPr lang="fi-FI" dirty="0" smtClean="0"/>
              <a:t>Muokkaa </a:t>
            </a:r>
            <a:br>
              <a:rPr lang="fi-FI" dirty="0" smtClean="0"/>
            </a:b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</p:spTree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otsikkodia turkoosi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 hasCustomPrompt="1"/>
          </p:nvPr>
        </p:nvSpPr>
        <p:spPr>
          <a:xfrm>
            <a:off x="956997" y="2683565"/>
            <a:ext cx="9677874" cy="5746238"/>
          </a:xfrm>
        </p:spPr>
        <p:txBody>
          <a:bodyPr anchor="ctr">
            <a:noAutofit/>
          </a:bodyPr>
          <a:lstStyle>
            <a:lvl1pPr algn="l">
              <a:defRPr sz="9200" b="1" cap="none">
                <a:solidFill>
                  <a:schemeClr val="bg1"/>
                </a:solidFill>
              </a:defRPr>
            </a:lvl1pPr>
          </a:lstStyle>
          <a:p>
            <a:r>
              <a:rPr lang="fi-FI" dirty="0" smtClean="0"/>
              <a:t>Muokkaa </a:t>
            </a:r>
            <a:br>
              <a:rPr lang="fi-FI" dirty="0" smtClean="0"/>
            </a:b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</p:spTree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otsikkodia vihreä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 hasCustomPrompt="1"/>
          </p:nvPr>
        </p:nvSpPr>
        <p:spPr>
          <a:xfrm>
            <a:off x="956997" y="2683565"/>
            <a:ext cx="9677874" cy="5746238"/>
          </a:xfrm>
        </p:spPr>
        <p:txBody>
          <a:bodyPr anchor="ctr">
            <a:noAutofit/>
          </a:bodyPr>
          <a:lstStyle>
            <a:lvl1pPr algn="l">
              <a:defRPr sz="9200" b="1" cap="none">
                <a:solidFill>
                  <a:schemeClr val="bg1"/>
                </a:solidFill>
              </a:defRPr>
            </a:lvl1pPr>
          </a:lstStyle>
          <a:p>
            <a:r>
              <a:rPr lang="fi-FI" dirty="0" smtClean="0"/>
              <a:t>Muokkaa </a:t>
            </a:r>
            <a:br>
              <a:rPr lang="fi-FI" dirty="0" smtClean="0"/>
            </a:b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</p:spTree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otsikkodia valkoin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 hasCustomPrompt="1"/>
          </p:nvPr>
        </p:nvSpPr>
        <p:spPr>
          <a:xfrm>
            <a:off x="956997" y="2683565"/>
            <a:ext cx="9677874" cy="5746238"/>
          </a:xfrm>
        </p:spPr>
        <p:txBody>
          <a:bodyPr anchor="ctr">
            <a:noAutofit/>
          </a:bodyPr>
          <a:lstStyle>
            <a:lvl1pPr algn="l">
              <a:defRPr sz="9200" b="1" cap="none">
                <a:solidFill>
                  <a:schemeClr val="tx1"/>
                </a:solidFill>
              </a:defRPr>
            </a:lvl1pPr>
          </a:lstStyle>
          <a:p>
            <a:r>
              <a:rPr lang="fi-FI" dirty="0" smtClean="0"/>
              <a:t>Muokkaa </a:t>
            </a:r>
            <a:br>
              <a:rPr lang="fi-FI" dirty="0" smtClean="0"/>
            </a:b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</p:spTree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640080" y="3792489"/>
            <a:ext cx="5654040" cy="478414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6507480" y="3792489"/>
            <a:ext cx="5654040" cy="478414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BB92-5886-40D5-AFA8-6809327AD8B8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654562" y="3792488"/>
            <a:ext cx="5656263" cy="1209734"/>
          </a:xfrm>
        </p:spPr>
        <p:txBody>
          <a:bodyPr anchor="t">
            <a:normAutofit/>
          </a:bodyPr>
          <a:lstStyle>
            <a:lvl1pPr marL="0" indent="0">
              <a:buNone/>
              <a:defRPr sz="2800" b="1">
                <a:latin typeface="+mj-lt"/>
              </a:defRPr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640080" y="5203846"/>
            <a:ext cx="5656263" cy="3372782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6501612" y="3792488"/>
            <a:ext cx="5658485" cy="1209734"/>
          </a:xfrm>
        </p:spPr>
        <p:txBody>
          <a:bodyPr anchor="t">
            <a:normAutofit/>
          </a:bodyPr>
          <a:lstStyle>
            <a:lvl1pPr marL="0" indent="0">
              <a:buNone/>
              <a:defRPr sz="2800" b="1">
                <a:latin typeface="+mj-lt"/>
              </a:defRPr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6503036" y="5203846"/>
            <a:ext cx="5658485" cy="337278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BB92-5886-40D5-AFA8-6809327AD8B8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BB92-5886-40D5-AFA8-6809327AD8B8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BB92-5886-40D5-AFA8-6809327AD8B8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 purppura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960120" y="2683567"/>
            <a:ext cx="11086107" cy="4838936"/>
          </a:xfrm>
        </p:spPr>
        <p:txBody>
          <a:bodyPr>
            <a:noAutofit/>
          </a:bodyPr>
          <a:lstStyle>
            <a:lvl1pPr>
              <a:defRPr sz="101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</p:cSld>
  <p:clrMapOvr>
    <a:masterClrMapping/>
  </p:clrMapOvr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 dia isoille kuvil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BB92-5886-40D5-AFA8-6809327AD8B8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  <p:hf sldNum="0"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54562" y="1977887"/>
            <a:ext cx="4211638" cy="1713790"/>
          </a:xfrm>
        </p:spPr>
        <p:txBody>
          <a:bodyPr anchor="t">
            <a:noAutofit/>
          </a:bodyPr>
          <a:lstStyle>
            <a:lvl1pPr algn="l">
              <a:defRPr sz="3400" b="1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005070" y="1977887"/>
            <a:ext cx="7156450" cy="659874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640081" y="3893300"/>
            <a:ext cx="4211638" cy="4683329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BB92-5886-40D5-AFA8-6809327AD8B8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600040"/>
          </a:xfrm>
        </p:spPr>
        <p:txBody>
          <a:bodyPr anchor="t"/>
          <a:lstStyle>
            <a:lvl1pPr algn="l">
              <a:defRPr sz="2800" b="1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2509203" y="1977886"/>
            <a:ext cx="7680960" cy="4640719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2509203" y="7421691"/>
            <a:ext cx="7680960" cy="1017766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BB92-5886-40D5-AFA8-6809327AD8B8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BB92-5886-40D5-AFA8-6809327AD8B8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9281160" y="2078698"/>
            <a:ext cx="2880360" cy="6497931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640080" y="2078698"/>
            <a:ext cx="8427720" cy="6497931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BB92-5886-40D5-AFA8-6809327AD8B8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 keltain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960120" y="2683567"/>
            <a:ext cx="11086107" cy="4838936"/>
          </a:xfrm>
        </p:spPr>
        <p:txBody>
          <a:bodyPr>
            <a:noAutofit/>
          </a:bodyPr>
          <a:lstStyle>
            <a:lvl1pPr>
              <a:defRPr sz="1010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 oranssi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960120" y="2683567"/>
            <a:ext cx="11086107" cy="4838936"/>
          </a:xfrm>
        </p:spPr>
        <p:txBody>
          <a:bodyPr>
            <a:noAutofit/>
          </a:bodyPr>
          <a:lstStyle>
            <a:lvl1pPr>
              <a:defRPr sz="101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 turkoosi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960120" y="2683567"/>
            <a:ext cx="11086107" cy="4838936"/>
          </a:xfrm>
        </p:spPr>
        <p:txBody>
          <a:bodyPr>
            <a:noAutofit/>
          </a:bodyPr>
          <a:lstStyle>
            <a:lvl1pPr>
              <a:defRPr sz="101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 vihreä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960120" y="2683567"/>
            <a:ext cx="11086107" cy="4838936"/>
          </a:xfrm>
        </p:spPr>
        <p:txBody>
          <a:bodyPr>
            <a:noAutofit/>
          </a:bodyPr>
          <a:lstStyle>
            <a:lvl1pPr>
              <a:defRPr sz="101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 valkoin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960120" y="2683567"/>
            <a:ext cx="11086107" cy="4838936"/>
          </a:xfrm>
        </p:spPr>
        <p:txBody>
          <a:bodyPr>
            <a:noAutofit/>
          </a:bodyPr>
          <a:lstStyle>
            <a:lvl1pPr>
              <a:defRPr sz="1010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400" b="1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1200"/>
              </a:spcAft>
              <a:defRPr baseline="0">
                <a:latin typeface="Tahoma" pitchFamily="34" charset="0"/>
              </a:defRPr>
            </a:lvl1pPr>
            <a:lvl2pPr>
              <a:defRPr baseline="0">
                <a:latin typeface="Tahoma" pitchFamily="34" charset="0"/>
              </a:defRPr>
            </a:lvl2pPr>
            <a:lvl3pPr>
              <a:defRPr baseline="0">
                <a:latin typeface="Tahoma" pitchFamily="34" charset="0"/>
              </a:defRPr>
            </a:lvl3pPr>
            <a:lvl4pPr>
              <a:defRPr baseline="0">
                <a:latin typeface="Tahoma" pitchFamily="34" charset="0"/>
              </a:defRPr>
            </a:lvl4pPr>
            <a:lvl5pPr>
              <a:defRPr baseline="0">
                <a:latin typeface="Tahoma" pitchFamily="34" charset="0"/>
              </a:defRPr>
            </a:lvl5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2F6C1F4-4D7C-49C4-A9D1-AF09A8D4BDBC}" type="slidenum">
              <a:rPr lang="fi-FI" smtClean="0"/>
              <a:pPr/>
              <a:t>‹#›</a:t>
            </a:fld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otsikkodia pinkki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 hasCustomPrompt="1"/>
          </p:nvPr>
        </p:nvSpPr>
        <p:spPr>
          <a:xfrm>
            <a:off x="956997" y="2683565"/>
            <a:ext cx="9677874" cy="5746238"/>
          </a:xfrm>
        </p:spPr>
        <p:txBody>
          <a:bodyPr anchor="ctr">
            <a:noAutofit/>
          </a:bodyPr>
          <a:lstStyle>
            <a:lvl1pPr algn="l">
              <a:defRPr sz="9200" b="1" cap="none">
                <a:solidFill>
                  <a:schemeClr val="bg1"/>
                </a:solidFill>
              </a:defRPr>
            </a:lvl1pPr>
          </a:lstStyle>
          <a:p>
            <a:r>
              <a:rPr lang="fi-FI" dirty="0" smtClean="0"/>
              <a:t>Muokkaa </a:t>
            </a:r>
            <a:br>
              <a:rPr lang="fi-FI" dirty="0" smtClean="0"/>
            </a:b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654562" y="1977886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640080" y="3792489"/>
            <a:ext cx="11521440" cy="4784140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654561" y="8732238"/>
            <a:ext cx="8367330" cy="50405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dirty="0" err="1" smtClean="0"/>
              <a:t>Savonia-ammattikorkeakoulu</a:t>
            </a:r>
            <a:r>
              <a:rPr lang="fi-FI" dirty="0" smtClean="0"/>
              <a:t> | Varkauden kampus | 2011 ©</a:t>
            </a: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9122702" y="8732238"/>
            <a:ext cx="3038818" cy="50405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EBB92-5886-40D5-AFA8-6809327AD8B8}" type="slidenum">
              <a:rPr lang="fi-FI" smtClean="0"/>
              <a:pPr/>
              <a:t>‹#›</a:t>
            </a:fld>
            <a:endParaRPr lang="fi-FI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  <p:sldLayoutId id="2147483803" r:id="rId13"/>
    <p:sldLayoutId id="2147483804" r:id="rId14"/>
    <p:sldLayoutId id="2147483805" r:id="rId15"/>
    <p:sldLayoutId id="2147483806" r:id="rId16"/>
    <p:sldLayoutId id="2147483807" r:id="rId17"/>
    <p:sldLayoutId id="2147483808" r:id="rId18"/>
    <p:sldLayoutId id="2147483809" r:id="rId19"/>
    <p:sldLayoutId id="2147483810" r:id="rId20"/>
    <p:sldLayoutId id="2147483811" r:id="rId21"/>
    <p:sldLayoutId id="2147483812" r:id="rId22"/>
    <p:sldLayoutId id="2147483813" r:id="rId23"/>
    <p:sldLayoutId id="2147483814" r:id="rId24"/>
  </p:sldLayoutIdLst>
  <p:hf sldNum="0" hdr="0" dt="0"/>
  <p:txStyles>
    <p:titleStyle>
      <a:lvl1pPr algn="l" defTabSz="1280160" rtl="0" eaLnBrk="1" latinLnBrk="0" hangingPunct="1">
        <a:spcBef>
          <a:spcPct val="0"/>
        </a:spcBef>
        <a:buNone/>
        <a:defRPr sz="5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30848" y="1670094"/>
            <a:ext cx="3017202" cy="861774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3600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800" smtClean="0">
                <a:solidFill>
                  <a:srgbClr val="F52B78"/>
                </a:solidFill>
              </a:rPr>
              <a:t>Basic Studies </a:t>
            </a:r>
            <a:br>
              <a:rPr lang="en-US" sz="2800" smtClean="0">
                <a:solidFill>
                  <a:srgbClr val="F52B78"/>
                </a:solidFill>
              </a:rPr>
            </a:br>
            <a:r>
              <a:rPr lang="en-US" sz="2800" smtClean="0">
                <a:solidFill>
                  <a:srgbClr val="F52B78"/>
                </a:solidFill>
              </a:rPr>
              <a:t>60 </a:t>
            </a:r>
            <a:r>
              <a:rPr lang="en-US" sz="2800" dirty="0" smtClean="0">
                <a:solidFill>
                  <a:srgbClr val="F52B78"/>
                </a:solidFill>
              </a:rPr>
              <a:t>ECTS</a:t>
            </a:r>
            <a:endParaRPr lang="en-US" sz="2800" dirty="0">
              <a:solidFill>
                <a:srgbClr val="F52B78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669349" y="1670094"/>
            <a:ext cx="3017202" cy="861774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3600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800" smtClean="0">
                <a:solidFill>
                  <a:schemeClr val="accent3"/>
                </a:solidFill>
              </a:rPr>
              <a:t>Professional</a:t>
            </a:r>
            <a:br>
              <a:rPr lang="en-US" sz="2800" smtClean="0">
                <a:solidFill>
                  <a:schemeClr val="accent3"/>
                </a:solidFill>
              </a:rPr>
            </a:br>
            <a:r>
              <a:rPr lang="en-US" sz="2800" smtClean="0">
                <a:solidFill>
                  <a:schemeClr val="accent3"/>
                </a:solidFill>
              </a:rPr>
              <a:t>Studies </a:t>
            </a:r>
            <a:r>
              <a:rPr lang="en-US" sz="2800" dirty="0" smtClean="0">
                <a:solidFill>
                  <a:schemeClr val="accent3"/>
                </a:solidFill>
              </a:rPr>
              <a:t>60 ECTS</a:t>
            </a:r>
            <a:endParaRPr lang="en-US" sz="2800" dirty="0">
              <a:solidFill>
                <a:schemeClr val="accent3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31649" y="1670094"/>
            <a:ext cx="3017202" cy="861774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3600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800" smtClean="0">
                <a:solidFill>
                  <a:schemeClr val="accent4"/>
                </a:solidFill>
              </a:rPr>
              <a:t>Specialised</a:t>
            </a:r>
            <a:endParaRPr lang="en-US" sz="2800" dirty="0" smtClean="0">
              <a:solidFill>
                <a:schemeClr val="accent4"/>
              </a:solidFill>
            </a:endParaRPr>
          </a:p>
          <a:p>
            <a:pPr eaLnBrk="1" hangingPunct="1"/>
            <a:r>
              <a:rPr lang="en-US" sz="2800" smtClean="0">
                <a:solidFill>
                  <a:schemeClr val="accent4"/>
                </a:solidFill>
              </a:rPr>
              <a:t>Studies </a:t>
            </a:r>
            <a:r>
              <a:rPr lang="en-US" sz="2800" dirty="0" smtClean="0">
                <a:solidFill>
                  <a:schemeClr val="accent4"/>
                </a:solidFill>
              </a:rPr>
              <a:t>60 ECTS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2" name="Cube 1"/>
          <p:cNvSpPr/>
          <p:nvPr/>
        </p:nvSpPr>
        <p:spPr>
          <a:xfrm>
            <a:off x="335598" y="3086100"/>
            <a:ext cx="2674302" cy="11430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smtClean="0">
                <a:latin typeface="Arial Narrow" pitchFamily="34" charset="0"/>
              </a:rPr>
              <a:t>Languages and Communication</a:t>
            </a:r>
            <a:endParaRPr lang="fi-FI" sz="2400" b="1" dirty="0">
              <a:latin typeface="Arial Narrow" pitchFamily="34" charset="0"/>
            </a:endParaRPr>
          </a:p>
        </p:txBody>
      </p:sp>
      <p:sp>
        <p:nvSpPr>
          <p:cNvPr id="9" name="Cube 8"/>
          <p:cNvSpPr/>
          <p:nvPr/>
        </p:nvSpPr>
        <p:spPr>
          <a:xfrm>
            <a:off x="335598" y="4297684"/>
            <a:ext cx="2674302" cy="11430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smtClean="0">
                <a:latin typeface="Arial Narrow" pitchFamily="34" charset="0"/>
              </a:rPr>
              <a:t>Mathematics</a:t>
            </a:r>
            <a:endParaRPr lang="fi-FI" sz="2400" b="1" dirty="0">
              <a:latin typeface="Arial Narrow" pitchFamily="34" charset="0"/>
            </a:endParaRPr>
          </a:p>
        </p:txBody>
      </p:sp>
      <p:sp>
        <p:nvSpPr>
          <p:cNvPr id="10" name="Cube 9"/>
          <p:cNvSpPr/>
          <p:nvPr/>
        </p:nvSpPr>
        <p:spPr>
          <a:xfrm>
            <a:off x="335598" y="5574034"/>
            <a:ext cx="2674302" cy="11430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smtClean="0">
                <a:latin typeface="Arial Narrow" pitchFamily="34" charset="0"/>
              </a:rPr>
              <a:t>Physics and Chemistry</a:t>
            </a:r>
            <a:endParaRPr lang="fi-FI" sz="2400" b="1" dirty="0">
              <a:latin typeface="Arial Narrow" pitchFamily="34" charset="0"/>
            </a:endParaRPr>
          </a:p>
        </p:txBody>
      </p:sp>
      <p:sp>
        <p:nvSpPr>
          <p:cNvPr id="11" name="Cube 10"/>
          <p:cNvSpPr/>
          <p:nvPr/>
        </p:nvSpPr>
        <p:spPr>
          <a:xfrm>
            <a:off x="335598" y="6869434"/>
            <a:ext cx="2674302" cy="11430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dirty="0" err="1" smtClean="0">
                <a:latin typeface="Arial Narrow" pitchFamily="34" charset="0"/>
              </a:rPr>
              <a:t>Information</a:t>
            </a:r>
            <a:r>
              <a:rPr lang="fi-FI" sz="2400" b="1" dirty="0" smtClean="0">
                <a:latin typeface="Arial Narrow" pitchFamily="34" charset="0"/>
              </a:rPr>
              <a:t> Technology</a:t>
            </a:r>
            <a:endParaRPr lang="fi-FI" sz="2400" b="1" dirty="0">
              <a:latin typeface="Arial Narrow" pitchFamily="34" charset="0"/>
            </a:endParaRPr>
          </a:p>
        </p:txBody>
      </p:sp>
      <p:sp>
        <p:nvSpPr>
          <p:cNvPr id="13" name="Cube 12"/>
          <p:cNvSpPr/>
          <p:nvPr/>
        </p:nvSpPr>
        <p:spPr>
          <a:xfrm>
            <a:off x="3459798" y="3048000"/>
            <a:ext cx="2674302" cy="1143000"/>
          </a:xfrm>
          <a:prstGeom prst="cub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smtClean="0">
                <a:latin typeface="Arial Narrow" pitchFamily="34" charset="0"/>
              </a:rPr>
              <a:t>Manufacturing</a:t>
            </a:r>
            <a:endParaRPr lang="fi-FI" sz="2400" b="1" dirty="0" smtClean="0">
              <a:latin typeface="Arial Narrow" pitchFamily="34" charset="0"/>
            </a:endParaRPr>
          </a:p>
          <a:p>
            <a:pPr algn="ctr"/>
            <a:r>
              <a:rPr lang="fi-FI" sz="2400" b="1">
                <a:latin typeface="Arial Narrow" pitchFamily="34" charset="0"/>
              </a:rPr>
              <a:t>P</a:t>
            </a:r>
            <a:r>
              <a:rPr lang="fi-FI" sz="2400" b="1" smtClean="0">
                <a:latin typeface="Arial Narrow" pitchFamily="34" charset="0"/>
              </a:rPr>
              <a:t>rocesses</a:t>
            </a:r>
            <a:endParaRPr lang="fi-FI" sz="2400" b="1" dirty="0">
              <a:latin typeface="Arial Narrow" pitchFamily="34" charset="0"/>
            </a:endParaRPr>
          </a:p>
        </p:txBody>
      </p:sp>
      <p:sp>
        <p:nvSpPr>
          <p:cNvPr id="14" name="Cube 13"/>
          <p:cNvSpPr/>
          <p:nvPr/>
        </p:nvSpPr>
        <p:spPr>
          <a:xfrm>
            <a:off x="3459798" y="4259584"/>
            <a:ext cx="2674302" cy="1143000"/>
          </a:xfrm>
          <a:prstGeom prst="cub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i-FI" sz="2400" b="1" smtClean="0">
                <a:latin typeface="Arial Narrow" pitchFamily="34" charset="0"/>
              </a:rPr>
              <a:t>Industrial Business</a:t>
            </a:r>
            <a:endParaRPr lang="fi-FI" sz="2400" b="1" dirty="0" smtClean="0">
              <a:latin typeface="Arial Narrow" pitchFamily="34" charset="0"/>
            </a:endParaRPr>
          </a:p>
          <a:p>
            <a:pPr algn="ctr"/>
            <a:r>
              <a:rPr lang="fi-FI" sz="2400" b="1">
                <a:latin typeface="Arial Narrow" pitchFamily="34" charset="0"/>
              </a:rPr>
              <a:t>Processes</a:t>
            </a:r>
            <a:endParaRPr lang="fi-FI" sz="2400" b="1" dirty="0">
              <a:latin typeface="Arial Narrow" pitchFamily="34" charset="0"/>
            </a:endParaRPr>
          </a:p>
        </p:txBody>
      </p:sp>
      <p:sp>
        <p:nvSpPr>
          <p:cNvPr id="15" name="Cube 14"/>
          <p:cNvSpPr/>
          <p:nvPr/>
        </p:nvSpPr>
        <p:spPr>
          <a:xfrm>
            <a:off x="3459798" y="5535934"/>
            <a:ext cx="2674302" cy="1143000"/>
          </a:xfrm>
          <a:prstGeom prst="cub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smtClean="0">
                <a:latin typeface="Arial Narrow" pitchFamily="34" charset="0"/>
              </a:rPr>
              <a:t>Supply Chain Processes</a:t>
            </a:r>
            <a:endParaRPr lang="fi-FI" sz="2400" b="1" dirty="0">
              <a:latin typeface="Arial Narrow" pitchFamily="34" charset="0"/>
            </a:endParaRPr>
          </a:p>
        </p:txBody>
      </p:sp>
      <p:sp>
        <p:nvSpPr>
          <p:cNvPr id="16" name="Cube 15"/>
          <p:cNvSpPr/>
          <p:nvPr/>
        </p:nvSpPr>
        <p:spPr>
          <a:xfrm>
            <a:off x="3459798" y="6831334"/>
            <a:ext cx="2674302" cy="1143000"/>
          </a:xfrm>
          <a:prstGeom prst="cub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smtClean="0">
                <a:latin typeface="Arial Narrow" pitchFamily="34" charset="0"/>
              </a:rPr>
              <a:t>Product</a:t>
            </a:r>
            <a:endParaRPr lang="fi-FI" sz="2400" b="1" dirty="0" smtClean="0">
              <a:latin typeface="Arial Narrow" pitchFamily="34" charset="0"/>
            </a:endParaRPr>
          </a:p>
          <a:p>
            <a:pPr algn="ctr"/>
            <a:r>
              <a:rPr lang="fi-FI" sz="2400" b="1">
                <a:latin typeface="Arial Narrow" pitchFamily="34" charset="0"/>
              </a:rPr>
              <a:t>Processes</a:t>
            </a:r>
            <a:endParaRPr lang="fi-FI" sz="2400" b="1" dirty="0">
              <a:latin typeface="Arial Narrow" pitchFamily="34" charset="0"/>
            </a:endParaRPr>
          </a:p>
        </p:txBody>
      </p:sp>
      <p:sp>
        <p:nvSpPr>
          <p:cNvPr id="18" name="Cube 17"/>
          <p:cNvSpPr/>
          <p:nvPr/>
        </p:nvSpPr>
        <p:spPr>
          <a:xfrm>
            <a:off x="6679248" y="3048000"/>
            <a:ext cx="2674302" cy="1143000"/>
          </a:xfrm>
          <a:prstGeom prst="cub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i-FI" sz="2400" b="1" smtClean="0">
                <a:latin typeface="Arial Narrow" pitchFamily="34" charset="0"/>
              </a:rPr>
              <a:t>Manufacturing and Operations Manag.</a:t>
            </a:r>
            <a:endParaRPr lang="fi-FI" sz="2400" b="1" dirty="0">
              <a:latin typeface="Arial Narrow" pitchFamily="34" charset="0"/>
            </a:endParaRPr>
          </a:p>
        </p:txBody>
      </p:sp>
      <p:sp>
        <p:nvSpPr>
          <p:cNvPr id="19" name="Cube 18"/>
          <p:cNvSpPr/>
          <p:nvPr/>
        </p:nvSpPr>
        <p:spPr>
          <a:xfrm>
            <a:off x="6679248" y="4259584"/>
            <a:ext cx="2674302" cy="1143000"/>
          </a:xfrm>
          <a:prstGeom prst="cub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dirty="0" smtClean="0">
                <a:latin typeface="Arial Narrow" pitchFamily="34" charset="0"/>
              </a:rPr>
              <a:t>Business</a:t>
            </a:r>
            <a:br>
              <a:rPr lang="fi-FI" sz="2400" b="1" dirty="0" smtClean="0">
                <a:latin typeface="Arial Narrow" pitchFamily="34" charset="0"/>
              </a:rPr>
            </a:br>
            <a:r>
              <a:rPr lang="fi-FI" sz="2400" b="1" dirty="0" smtClean="0">
                <a:latin typeface="Arial Narrow" pitchFamily="34" charset="0"/>
              </a:rPr>
              <a:t>Management</a:t>
            </a:r>
            <a:endParaRPr lang="fi-FI" sz="2400" b="1" dirty="0">
              <a:latin typeface="Arial Narrow" pitchFamily="34" charset="0"/>
            </a:endParaRPr>
          </a:p>
        </p:txBody>
      </p:sp>
      <p:sp>
        <p:nvSpPr>
          <p:cNvPr id="20" name="Cube 19"/>
          <p:cNvSpPr/>
          <p:nvPr/>
        </p:nvSpPr>
        <p:spPr>
          <a:xfrm>
            <a:off x="6679248" y="5535934"/>
            <a:ext cx="2674302" cy="1143000"/>
          </a:xfrm>
          <a:prstGeom prst="cub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smtClean="0">
                <a:latin typeface="Arial Narrow" pitchFamily="34" charset="0"/>
              </a:rPr>
              <a:t>Project</a:t>
            </a:r>
            <a:br>
              <a:rPr lang="fi-FI" sz="2400" b="1" smtClean="0">
                <a:latin typeface="Arial Narrow" pitchFamily="34" charset="0"/>
              </a:rPr>
            </a:br>
            <a:r>
              <a:rPr lang="fi-FI" sz="2400" b="1" smtClean="0">
                <a:latin typeface="Arial Narrow" pitchFamily="34" charset="0"/>
              </a:rPr>
              <a:t>Management</a:t>
            </a:r>
            <a:endParaRPr lang="fi-FI" sz="2400" b="1" dirty="0">
              <a:latin typeface="Arial Narrow" pitchFamily="34" charset="0"/>
            </a:endParaRPr>
          </a:p>
        </p:txBody>
      </p:sp>
      <p:sp>
        <p:nvSpPr>
          <p:cNvPr id="22" name="Cube 21"/>
          <p:cNvSpPr/>
          <p:nvPr/>
        </p:nvSpPr>
        <p:spPr>
          <a:xfrm>
            <a:off x="6679248" y="6831334"/>
            <a:ext cx="2674302" cy="1143000"/>
          </a:xfrm>
          <a:prstGeom prst="cub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smtClean="0">
                <a:latin typeface="Arial Narrow" pitchFamily="34" charset="0"/>
              </a:rPr>
              <a:t>Integrated Product Planning</a:t>
            </a:r>
            <a:endParaRPr lang="fi-FI" sz="2400" b="1" dirty="0">
              <a:latin typeface="Arial Narrow" pitchFamily="34" charset="0"/>
            </a:endParaRPr>
          </a:p>
        </p:txBody>
      </p:sp>
      <p:sp>
        <p:nvSpPr>
          <p:cNvPr id="23" name="Cube 22"/>
          <p:cNvSpPr/>
          <p:nvPr/>
        </p:nvSpPr>
        <p:spPr>
          <a:xfrm>
            <a:off x="9822498" y="3048000"/>
            <a:ext cx="2674302" cy="1143000"/>
          </a:xfrm>
          <a:prstGeom prst="cub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smtClean="0">
                <a:latin typeface="Arial Narrow" pitchFamily="34" charset="0"/>
              </a:rPr>
              <a:t>Elective Studies </a:t>
            </a:r>
            <a:r>
              <a:rPr lang="fi-FI" sz="2400" b="1" dirty="0" smtClean="0">
                <a:latin typeface="Arial Narrow" pitchFamily="34" charset="0"/>
              </a:rPr>
              <a:t>15 ECTS</a:t>
            </a:r>
            <a:endParaRPr lang="fi-FI" sz="2400" b="1" dirty="0">
              <a:latin typeface="Arial Narrow" pitchFamily="34" charset="0"/>
            </a:endParaRPr>
          </a:p>
        </p:txBody>
      </p:sp>
      <p:sp>
        <p:nvSpPr>
          <p:cNvPr id="24" name="Cube 23"/>
          <p:cNvSpPr/>
          <p:nvPr/>
        </p:nvSpPr>
        <p:spPr>
          <a:xfrm>
            <a:off x="9822498" y="4259584"/>
            <a:ext cx="2674302" cy="1143000"/>
          </a:xfrm>
          <a:prstGeom prst="cub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dirty="0" err="1" smtClean="0">
                <a:latin typeface="Arial Narrow" pitchFamily="34" charset="0"/>
              </a:rPr>
              <a:t>Thesis</a:t>
            </a:r>
            <a:r>
              <a:rPr lang="fi-FI" sz="2400" b="1" dirty="0" smtClean="0">
                <a:latin typeface="Arial Narrow" pitchFamily="34" charset="0"/>
              </a:rPr>
              <a:t/>
            </a:r>
            <a:br>
              <a:rPr lang="fi-FI" sz="2400" b="1" dirty="0" smtClean="0">
                <a:latin typeface="Arial Narrow" pitchFamily="34" charset="0"/>
              </a:rPr>
            </a:br>
            <a:r>
              <a:rPr lang="fi-FI" sz="2400" b="1" dirty="0" smtClean="0">
                <a:latin typeface="Arial Narrow" pitchFamily="34" charset="0"/>
              </a:rPr>
              <a:t>15 ECTS</a:t>
            </a:r>
            <a:endParaRPr lang="fi-FI" sz="2400" b="1" dirty="0">
              <a:latin typeface="Arial Narrow" pitchFamily="34" charset="0"/>
            </a:endParaRPr>
          </a:p>
        </p:txBody>
      </p:sp>
      <p:sp>
        <p:nvSpPr>
          <p:cNvPr id="25" name="Cube 24"/>
          <p:cNvSpPr/>
          <p:nvPr/>
        </p:nvSpPr>
        <p:spPr>
          <a:xfrm>
            <a:off x="9822498" y="5535934"/>
            <a:ext cx="2674302" cy="1143000"/>
          </a:xfrm>
          <a:prstGeom prst="cub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dirty="0" err="1" smtClean="0">
                <a:latin typeface="Arial Narrow" pitchFamily="34" charset="0"/>
              </a:rPr>
              <a:t>Practical</a:t>
            </a:r>
            <a:r>
              <a:rPr lang="fi-FI" sz="2400" b="1" dirty="0" smtClean="0">
                <a:latin typeface="Arial Narrow" pitchFamily="34" charset="0"/>
              </a:rPr>
              <a:t> Training</a:t>
            </a:r>
            <a:br>
              <a:rPr lang="fi-FI" sz="2400" b="1" dirty="0" smtClean="0">
                <a:latin typeface="Arial Narrow" pitchFamily="34" charset="0"/>
              </a:rPr>
            </a:br>
            <a:r>
              <a:rPr lang="fi-FI" sz="2400" b="1" dirty="0" smtClean="0">
                <a:latin typeface="Arial Narrow" pitchFamily="34" charset="0"/>
              </a:rPr>
              <a:t>30 ECTS</a:t>
            </a:r>
            <a:endParaRPr lang="fi-FI" sz="2400" b="1" dirty="0">
              <a:latin typeface="Arial Narrow" pitchFamily="34" charset="0"/>
            </a:endParaRP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9731058" y="6872208"/>
            <a:ext cx="2872422" cy="99104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128016" tIns="64008" rIns="128016" bIns="640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400" b="1" dirty="0" smtClean="0">
                <a:solidFill>
                  <a:schemeClr val="accent1"/>
                </a:solidFill>
              </a:rPr>
              <a:t>Total 240 ECTS</a:t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800" b="1" dirty="0" smtClean="0">
                <a:solidFill>
                  <a:schemeClr val="accent1"/>
                </a:solidFill>
              </a:rPr>
              <a:t> </a:t>
            </a:r>
          </a:p>
          <a:p>
            <a:pPr eaLnBrk="1" hangingPunct="1"/>
            <a:r>
              <a:rPr lang="en-US" sz="2400" b="1" dirty="0" smtClean="0">
                <a:solidFill>
                  <a:schemeClr val="accent1"/>
                </a:solidFill>
              </a:rPr>
              <a:t>4 academic years</a:t>
            </a:r>
          </a:p>
        </p:txBody>
      </p:sp>
      <p:sp>
        <p:nvSpPr>
          <p:cNvPr id="27" name="Cube 26"/>
          <p:cNvSpPr/>
          <p:nvPr/>
        </p:nvSpPr>
        <p:spPr>
          <a:xfrm>
            <a:off x="240348" y="8221475"/>
            <a:ext cx="12256452" cy="1143000"/>
          </a:xfrm>
          <a:prstGeom prst="cub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dirty="0" err="1" smtClean="0">
                <a:latin typeface="Arial Narrow" pitchFamily="34" charset="0"/>
              </a:rPr>
              <a:t>Projects</a:t>
            </a:r>
            <a:r>
              <a:rPr lang="fi-FI" sz="2400" b="1" dirty="0" smtClean="0">
                <a:latin typeface="Arial Narrow" pitchFamily="34" charset="0"/>
              </a:rPr>
              <a:t> </a:t>
            </a:r>
            <a:r>
              <a:rPr lang="fi-FI" sz="2400" b="1" dirty="0" smtClean="0">
                <a:latin typeface="Arial Narrow" pitchFamily="34" charset="0"/>
              </a:rPr>
              <a:t>20 </a:t>
            </a:r>
            <a:r>
              <a:rPr lang="fi-FI" sz="2400" b="1" dirty="0" smtClean="0">
                <a:latin typeface="Arial Narrow" pitchFamily="34" charset="0"/>
              </a:rPr>
              <a:t>ECTS</a:t>
            </a:r>
            <a:endParaRPr lang="fi-FI" sz="2400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698998"/>
      </p:ext>
    </p:extLst>
  </p:cSld>
  <p:clrMapOvr>
    <a:masterClrMapping/>
  </p:clrMapOvr>
</p:sld>
</file>

<file path=ppt/theme/theme1.xml><?xml version="1.0" encoding="utf-8"?>
<a:theme xmlns:a="http://schemas.openxmlformats.org/drawingml/2006/main" name="Savonia-PP">
  <a:themeElements>
    <a:clrScheme name="Savonia">
      <a:dk1>
        <a:sysClr val="windowText" lastClr="000000"/>
      </a:dk1>
      <a:lt1>
        <a:srgbClr val="FFFFFF"/>
      </a:lt1>
      <a:dk2>
        <a:srgbClr val="262626"/>
      </a:dk2>
      <a:lt2>
        <a:srgbClr val="EEECE1"/>
      </a:lt2>
      <a:accent1>
        <a:srgbClr val="EC008C"/>
      </a:accent1>
      <a:accent2>
        <a:srgbClr val="B41E8E"/>
      </a:accent2>
      <a:accent3>
        <a:srgbClr val="8DC63F"/>
      </a:accent3>
      <a:accent4>
        <a:srgbClr val="00ACCD"/>
      </a:accent4>
      <a:accent5>
        <a:srgbClr val="F58220"/>
      </a:accent5>
      <a:accent6>
        <a:srgbClr val="EEC216"/>
      </a:accent6>
      <a:hlink>
        <a:srgbClr val="EC008C"/>
      </a:hlink>
      <a:folHlink>
        <a:srgbClr val="B41E8E"/>
      </a:folHlink>
    </a:clrScheme>
    <a:fontScheme name="Savonia">
      <a:majorFont>
        <a:latin typeface="Tahoma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Savonia-PP</Template>
  <TotalTime>6818</TotalTime>
  <Words>49</Words>
  <Application>Microsoft Office PowerPoint</Application>
  <PresentationFormat>A3-paperi (297 x 420 mm)</PresentationFormat>
  <Paragraphs>25</Paragraphs>
  <Slides>1</Slides>
  <Notes>0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1</vt:i4>
      </vt:variant>
    </vt:vector>
  </HeadingPairs>
  <TitlesOfParts>
    <vt:vector size="2" baseType="lpstr">
      <vt:lpstr>Savonia-PP</vt:lpstr>
      <vt:lpstr>PowerPoint-esitys</vt:lpstr>
    </vt:vector>
  </TitlesOfParts>
  <Company>Savonia-ammattikorkeakoulu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PP-esitys © Savonia-ammattikorkeakoulu</dc:title>
  <dc:creator>Savonia-ammattikorkeakoulu</dc:creator>
  <cp:lastModifiedBy>Pentti Halonen</cp:lastModifiedBy>
  <cp:revision>486</cp:revision>
  <dcterms:created xsi:type="dcterms:W3CDTF">2002-11-04T14:40:17Z</dcterms:created>
  <dcterms:modified xsi:type="dcterms:W3CDTF">2015-05-25T08:28:17Z</dcterms:modified>
</cp:coreProperties>
</file>