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6"/>
  </p:notesMasterIdLst>
  <p:sldIdLst>
    <p:sldId id="256" r:id="rId5"/>
  </p:sldIdLst>
  <p:sldSz cx="7734300" cy="10013950"/>
  <p:notesSz cx="7734300" cy="1001395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DC63F"/>
    <a:srgbClr val="EE3D8A"/>
    <a:srgbClr val="FFC20D"/>
    <a:srgbClr val="F5821F"/>
    <a:srgbClr val="00BBCE"/>
    <a:srgbClr val="C6168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10F73AE-ED32-42C9-364D-EB2C8ECC800F}" v="1" dt="2022-06-19T06:05:51.467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2" d="100"/>
          <a:sy n="72" d="100"/>
        </p:scale>
        <p:origin x="3042" y="78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notesMaster" Target="notesMasters/notesMaster1.xml"/><Relationship Id="rId11" Type="http://schemas.microsoft.com/office/2015/10/relationships/revisionInfo" Target="revisionInfo.xml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376974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otes Placeholder"/>
          <p:cNvSpPr>
            <a:spLocks noGrp="1"/>
          </p:cNvSpPr>
          <p:nvPr>
            <p:ph type="body" idx="1"/>
          </p:nvPr>
        </p:nvSpPr>
        <p:spPr/>
        <p:txBody>
          <a:bodyPr>
            <a:normAutofit fontScale="25000" lnSpcReduction="20000"/>
          </a:bodyPr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5963209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80548" y="3104324"/>
            <a:ext cx="6579552" cy="2102929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61097" y="5607812"/>
            <a:ext cx="5418454" cy="25034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87032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986434" y="2303208"/>
            <a:ext cx="3367182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bk object 16"/>
          <p:cNvSpPr/>
          <p:nvPr/>
        </p:nvSpPr>
        <p:spPr>
          <a:xfrm>
            <a:off x="2498140" y="8290356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7" name="bk object 17"/>
          <p:cNvSpPr/>
          <p:nvPr/>
        </p:nvSpPr>
        <p:spPr>
          <a:xfrm>
            <a:off x="2498140" y="2398484"/>
            <a:ext cx="4812030" cy="1536700"/>
          </a:xfrm>
          <a:custGeom>
            <a:avLst/>
            <a:gdLst/>
            <a:ahLst/>
            <a:cxnLst/>
            <a:rect l="l" t="t" r="r" b="b"/>
            <a:pathLst>
              <a:path w="4812030" h="1536700">
                <a:moveTo>
                  <a:pt x="0" y="1536306"/>
                </a:moveTo>
                <a:lnTo>
                  <a:pt x="4812004" y="1536306"/>
                </a:lnTo>
                <a:lnTo>
                  <a:pt x="4812004" y="0"/>
                </a:lnTo>
                <a:lnTo>
                  <a:pt x="0" y="0"/>
                </a:lnTo>
                <a:lnTo>
                  <a:pt x="0" y="1536306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8" name="bk object 18"/>
          <p:cNvSpPr/>
          <p:nvPr/>
        </p:nvSpPr>
        <p:spPr>
          <a:xfrm>
            <a:off x="2498140" y="4425848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10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19" name="bk object 19"/>
          <p:cNvSpPr/>
          <p:nvPr/>
        </p:nvSpPr>
        <p:spPr>
          <a:xfrm>
            <a:off x="2498140" y="6379362"/>
            <a:ext cx="4812030" cy="1413510"/>
          </a:xfrm>
          <a:custGeom>
            <a:avLst/>
            <a:gdLst/>
            <a:ahLst/>
            <a:cxnLst/>
            <a:rect l="l" t="t" r="r" b="b"/>
            <a:pathLst>
              <a:path w="4812030" h="1413509">
                <a:moveTo>
                  <a:pt x="0" y="1413433"/>
                </a:moveTo>
                <a:lnTo>
                  <a:pt x="4812004" y="1413433"/>
                </a:lnTo>
                <a:lnTo>
                  <a:pt x="4812004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DDDDDF"/>
          </a:solidFill>
        </p:spPr>
        <p:txBody>
          <a:bodyPr wrap="square" lIns="0" tIns="0" rIns="0" bIns="0" rtlCol="0"/>
          <a:lstStyle/>
          <a:p>
            <a:endParaRPr/>
          </a:p>
        </p:txBody>
      </p:sp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2184676" y="485821"/>
            <a:ext cx="3371296" cy="40703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3000" b="1" i="0">
                <a:solidFill>
                  <a:srgbClr val="EE3D8A"/>
                </a:solidFill>
                <a:latin typeface="NewJuneHeavy"/>
                <a:cs typeface="NewJuneHeavy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87032" y="2303208"/>
            <a:ext cx="6966584" cy="660920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631821" y="9312973"/>
            <a:ext cx="2477007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87032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12/3/2025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573268" y="9312973"/>
            <a:ext cx="1780349" cy="50069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74">
            <a:extLst>
              <a:ext uri="{FF2B5EF4-FFF2-40B4-BE49-F238E27FC236}">
                <a16:creationId xmlns:a16="http://schemas.microsoft.com/office/drawing/2014/main" id="{8B0A83E6-7FB9-FAC6-3230-BAB9312B9896}"/>
              </a:ext>
            </a:extLst>
          </p:cNvPr>
          <p:cNvSpPr/>
          <p:nvPr/>
        </p:nvSpPr>
        <p:spPr>
          <a:xfrm>
            <a:off x="2604359" y="3429526"/>
            <a:ext cx="4631848" cy="42866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Kohti hoitotyön asiantuntijuutta</a:t>
            </a:r>
          </a:p>
        </p:txBody>
      </p:sp>
      <p:sp>
        <p:nvSpPr>
          <p:cNvPr id="4" name="Rectangle 73">
            <a:extLst>
              <a:ext uri="{FF2B5EF4-FFF2-40B4-BE49-F238E27FC236}">
                <a16:creationId xmlns:a16="http://schemas.microsoft.com/office/drawing/2014/main" id="{9E5A16EB-DB37-6293-8496-FAE7B21AA539}"/>
              </a:ext>
            </a:extLst>
          </p:cNvPr>
          <p:cNvSpPr/>
          <p:nvPr/>
        </p:nvSpPr>
        <p:spPr>
          <a:xfrm>
            <a:off x="2600110" y="7234853"/>
            <a:ext cx="133541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Oppimisen taidot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2" name="object 2"/>
          <p:cNvSpPr txBox="1">
            <a:spLocks noGrp="1"/>
          </p:cNvSpPr>
          <p:nvPr>
            <p:ph type="title"/>
          </p:nvPr>
        </p:nvSpPr>
        <p:spPr>
          <a:xfrm>
            <a:off x="507326" y="766789"/>
            <a:ext cx="6860883" cy="923330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>
              <a:lnSpc>
                <a:spcPct val="100000"/>
              </a:lnSpc>
            </a:pPr>
            <a:r>
              <a:rPr lang="fi-FI"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 (AMK), </a:t>
            </a:r>
            <a:r>
              <a:rPr b="0" spc="-3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210</a:t>
            </a:r>
            <a:r>
              <a:rPr b="0" spc="-1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</a:t>
            </a:r>
            <a:b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</a:b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(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monimuotototeutus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b="0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lähihoitajille</a:t>
            </a:r>
            <a:r>
              <a:rPr lang="en-US" b="0" spc="-4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)</a:t>
            </a:r>
            <a:endParaRPr b="0" spc="-45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0" name="object 10"/>
          <p:cNvSpPr/>
          <p:nvPr/>
        </p:nvSpPr>
        <p:spPr>
          <a:xfrm>
            <a:off x="373529" y="8269580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FC20D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91144" y="8359315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0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7413" y="8534025"/>
            <a:ext cx="1245735" cy="551305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algn="just">
              <a:lnSpc>
                <a:spcPct val="106700"/>
              </a:lnSpc>
            </a:pPr>
            <a:r>
              <a:rPr lang="en-GB" sz="1150" b="1" spc="-15" dirty="0" err="1">
                <a:latin typeface="Verdana"/>
                <a:ea typeface="Verdana"/>
                <a:cs typeface="Tahoma"/>
              </a:rPr>
              <a:t>Aiemmin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hankittu</a:t>
            </a:r>
            <a:r>
              <a:rPr lang="en-GB" sz="1150" b="1" spc="-15" dirty="0">
                <a:latin typeface="Verdana"/>
                <a:ea typeface="Verdana"/>
                <a:cs typeface="Tahoma"/>
              </a:rPr>
              <a:t> </a:t>
            </a:r>
            <a:r>
              <a:rPr lang="en-GB" sz="1150" b="1" spc="-15" dirty="0" err="1">
                <a:latin typeface="Verdana"/>
                <a:ea typeface="Verdana"/>
                <a:cs typeface="Tahoma"/>
              </a:rPr>
              <a:t>osaaminen</a:t>
            </a:r>
            <a:endParaRPr lang="en-GB" sz="1150" b="1" spc="-15" dirty="0">
              <a:latin typeface="Verdana"/>
              <a:ea typeface="Verdana"/>
              <a:cs typeface="Tahoma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92151" y="2398496"/>
            <a:ext cx="1950998" cy="1607136"/>
          </a:xfrm>
          <a:custGeom>
            <a:avLst/>
            <a:gdLst/>
            <a:ahLst/>
            <a:cxnLst/>
            <a:rect l="l" t="t" r="r" b="b"/>
            <a:pathLst>
              <a:path w="1983105" h="1536700">
                <a:moveTo>
                  <a:pt x="0" y="1536293"/>
                </a:moveTo>
                <a:lnTo>
                  <a:pt x="1983003" y="1536293"/>
                </a:lnTo>
                <a:lnTo>
                  <a:pt x="1983003" y="0"/>
                </a:lnTo>
                <a:lnTo>
                  <a:pt x="0" y="0"/>
                </a:lnTo>
                <a:lnTo>
                  <a:pt x="0" y="1536293"/>
                </a:lnTo>
                <a:close/>
              </a:path>
            </a:pathLst>
          </a:custGeom>
          <a:solidFill>
            <a:srgbClr val="8DC63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sz="800" b="1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7326" y="2704972"/>
            <a:ext cx="1447369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130245" y="2801153"/>
            <a:ext cx="111175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0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eltaminen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30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7" name="object 37"/>
          <p:cNvSpPr/>
          <p:nvPr/>
        </p:nvSpPr>
        <p:spPr>
          <a:xfrm>
            <a:off x="392150" y="4425848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10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00BBCE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491144" y="4503116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2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1088524" y="4645738"/>
            <a:ext cx="1254625" cy="705321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osaamisen</a:t>
            </a:r>
            <a:r>
              <a:rPr sz="1150" b="1" spc="-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sz="1150" b="1" spc="-2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sy</a:t>
            </a:r>
            <a:r>
              <a:rPr sz="1150" b="1" spc="-45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entäminen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0" name="object 40"/>
          <p:cNvSpPr/>
          <p:nvPr/>
        </p:nvSpPr>
        <p:spPr>
          <a:xfrm>
            <a:off x="392150" y="6379362"/>
            <a:ext cx="1983105" cy="1413510"/>
          </a:xfrm>
          <a:custGeom>
            <a:avLst/>
            <a:gdLst/>
            <a:ahLst/>
            <a:cxnLst/>
            <a:rect l="l" t="t" r="r" b="b"/>
            <a:pathLst>
              <a:path w="1983105" h="1413509">
                <a:moveTo>
                  <a:pt x="0" y="1413433"/>
                </a:moveTo>
                <a:lnTo>
                  <a:pt x="1983003" y="1413433"/>
                </a:lnTo>
                <a:lnTo>
                  <a:pt x="1983003" y="0"/>
                </a:lnTo>
                <a:lnTo>
                  <a:pt x="0" y="0"/>
                </a:lnTo>
                <a:lnTo>
                  <a:pt x="0" y="1413433"/>
                </a:lnTo>
                <a:close/>
              </a:path>
            </a:pathLst>
          </a:custGeom>
          <a:solidFill>
            <a:srgbClr val="F5821F">
              <a:alpha val="80000"/>
            </a:srgbClr>
          </a:solidFill>
        </p:spPr>
        <p:txBody>
          <a:bodyPr wrap="square" lIns="0" tIns="0" rIns="0" bIns="0" rtlCol="0"/>
          <a:lstStyle/>
          <a:p>
            <a:endParaRPr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491144" y="6452472"/>
            <a:ext cx="445134" cy="897682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7040"/>
              </a:lnSpc>
            </a:pPr>
            <a:r>
              <a:rPr lang="fi-FI" sz="6000" b="1" spc="-225" dirty="0"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1</a:t>
            </a:r>
            <a:endParaRPr sz="6000" dirty="0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1088524" y="6544553"/>
            <a:ext cx="1254624" cy="102444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>
              <a:lnSpc>
                <a:spcPts val="1340"/>
              </a:lnSpc>
            </a:pPr>
            <a:r>
              <a:rPr lang="fi-FI" sz="1150" b="1" spc="-2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Ammattikuvan luominen ja ammatti-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osaamisen</a:t>
            </a:r>
            <a:r>
              <a:rPr sz="1150" b="1" spc="-15" dirty="0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 </a:t>
            </a:r>
            <a:r>
              <a:rPr sz="1150" b="1" spc="-55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k</a:t>
            </a:r>
            <a:r>
              <a:rPr sz="1150" b="1" spc="-30" dirty="0" err="1">
                <a:latin typeface="Verdana" panose="020B0604030504040204" pitchFamily="34" charset="0"/>
                <a:ea typeface="Verdana" panose="020B0604030504040204" pitchFamily="34" charset="0"/>
                <a:cs typeface="NewJuneBold"/>
              </a:rPr>
              <a:t>ehittäminen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ld"/>
            </a:endParaRPr>
          </a:p>
          <a:p>
            <a:pPr>
              <a:lnSpc>
                <a:spcPts val="1350"/>
              </a:lnSpc>
              <a:spcBef>
                <a:spcPts val="180"/>
              </a:spcBef>
            </a:pPr>
            <a:r>
              <a:rPr lang="fi-FI"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90</a:t>
            </a:r>
            <a:r>
              <a:rPr sz="1150" spc="5" dirty="0">
                <a:latin typeface="Verdana" panose="020B0604030504040204" pitchFamily="34" charset="0"/>
                <a:ea typeface="Verdana" panose="020B0604030504040204" pitchFamily="34" charset="0"/>
                <a:cs typeface="NewJuneBook"/>
              </a:rPr>
              <a:t>op</a:t>
            </a:r>
            <a:endParaRPr sz="1150" dirty="0">
              <a:latin typeface="Verdana" panose="020B0604030504040204" pitchFamily="34" charset="0"/>
              <a:ea typeface="Verdana" panose="020B0604030504040204" pitchFamily="34" charset="0"/>
              <a:cs typeface="NewJuneBook"/>
            </a:endParaRPr>
          </a:p>
        </p:txBody>
      </p:sp>
      <p:sp>
        <p:nvSpPr>
          <p:cNvPr id="49" name="Up Arrow 48"/>
          <p:cNvSpPr/>
          <p:nvPr/>
        </p:nvSpPr>
        <p:spPr>
          <a:xfrm>
            <a:off x="4705315" y="3951553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5" name="Up Arrow 54"/>
          <p:cNvSpPr/>
          <p:nvPr/>
        </p:nvSpPr>
        <p:spPr>
          <a:xfrm>
            <a:off x="4705315" y="5877320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56" name="Up Arrow 55"/>
          <p:cNvSpPr/>
          <p:nvPr/>
        </p:nvSpPr>
        <p:spPr>
          <a:xfrm>
            <a:off x="4746153" y="7846988"/>
            <a:ext cx="448264" cy="422592"/>
          </a:xfrm>
          <a:prstGeom prst="upArrow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>
              <a:latin typeface="Verdana" panose="020B0604030504040204" pitchFamily="34" charset="0"/>
              <a:ea typeface="Verdana" panose="020B0604030504040204" pitchFamily="34" charset="0"/>
            </a:endParaRPr>
          </a:p>
        </p:txBody>
      </p:sp>
      <p:sp>
        <p:nvSpPr>
          <p:cNvPr id="62" name="Rectangle 61"/>
          <p:cNvSpPr/>
          <p:nvPr/>
        </p:nvSpPr>
        <p:spPr>
          <a:xfrm>
            <a:off x="2643409" y="2578579"/>
            <a:ext cx="2286038" cy="52128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Opinnäytetyö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Näyttöön perustuva toiminta</a:t>
            </a:r>
          </a:p>
        </p:txBody>
      </p:sp>
      <p:sp>
        <p:nvSpPr>
          <p:cNvPr id="63" name="Rectangle 62"/>
          <p:cNvSpPr/>
          <p:nvPr/>
        </p:nvSpPr>
        <p:spPr>
          <a:xfrm>
            <a:off x="5050552" y="2570406"/>
            <a:ext cx="2176422" cy="53624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Jatkuva oppiminen</a:t>
            </a:r>
          </a:p>
        </p:txBody>
      </p:sp>
      <p:sp>
        <p:nvSpPr>
          <p:cNvPr id="65" name="Rectangle 64"/>
          <p:cNvSpPr/>
          <p:nvPr/>
        </p:nvSpPr>
        <p:spPr>
          <a:xfrm>
            <a:off x="4999568" y="5276252"/>
            <a:ext cx="2219880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Tutkimusmenetelmät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 </a:t>
            </a:r>
          </a:p>
        </p:txBody>
      </p:sp>
      <p:sp>
        <p:nvSpPr>
          <p:cNvPr id="66" name="Rectangle 65"/>
          <p:cNvSpPr/>
          <p:nvPr/>
        </p:nvSpPr>
        <p:spPr>
          <a:xfrm>
            <a:off x="2643409" y="5264035"/>
            <a:ext cx="2189994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Mielenterveys- ja päihdetyö</a:t>
            </a:r>
          </a:p>
        </p:txBody>
      </p:sp>
      <p:sp>
        <p:nvSpPr>
          <p:cNvPr id="67" name="Rectangle 66"/>
          <p:cNvSpPr/>
          <p:nvPr/>
        </p:nvSpPr>
        <p:spPr>
          <a:xfrm>
            <a:off x="2613523" y="4511208"/>
            <a:ext cx="2219880" cy="529916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Hoidon tarpeen arviointi ja potilaan ohjaaminen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Toimintakyvyn arviointi</a:t>
            </a:r>
          </a:p>
        </p:txBody>
      </p:sp>
      <p:sp>
        <p:nvSpPr>
          <p:cNvPr id="72" name="Rectangle 71"/>
          <p:cNvSpPr/>
          <p:nvPr/>
        </p:nvSpPr>
        <p:spPr>
          <a:xfrm>
            <a:off x="5764696" y="6456666"/>
            <a:ext cx="1445061" cy="534682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Lasten, nuorten ja perheiden hoitotyö</a:t>
            </a:r>
          </a:p>
        </p:txBody>
      </p:sp>
      <p:sp>
        <p:nvSpPr>
          <p:cNvPr id="73" name="Rectangle 72"/>
          <p:cNvSpPr/>
          <p:nvPr/>
        </p:nvSpPr>
        <p:spPr>
          <a:xfrm>
            <a:off x="2600108" y="6477090"/>
            <a:ext cx="1335415" cy="5368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Lääkehoito</a:t>
            </a:r>
          </a:p>
        </p:txBody>
      </p:sp>
      <p:sp>
        <p:nvSpPr>
          <p:cNvPr id="74" name="Rectangle 73"/>
          <p:cNvSpPr/>
          <p:nvPr/>
        </p:nvSpPr>
        <p:spPr>
          <a:xfrm>
            <a:off x="5729079" y="7214609"/>
            <a:ext cx="1480677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isätautia</a:t>
            </a:r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sairastavan hoitotyö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5" name="Rectangle 74"/>
          <p:cNvSpPr/>
          <p:nvPr/>
        </p:nvSpPr>
        <p:spPr>
          <a:xfrm>
            <a:off x="2613523" y="8426334"/>
            <a:ext cx="45962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Hoitotyön </a:t>
            </a:r>
            <a:r>
              <a:rPr lang="en-US" sz="900" b="1" dirty="0" err="1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perustason</a:t>
            </a:r>
            <a:r>
              <a:rPr lang="en-US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 </a:t>
            </a:r>
            <a:r>
              <a:rPr lang="qaa-Latn-001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tietoperusta</a:t>
            </a:r>
            <a:endParaRPr lang="fi-FI" sz="900" b="1" dirty="0">
              <a:solidFill>
                <a:schemeClr val="tx1"/>
              </a:solidFill>
              <a:latin typeface="Verdana"/>
              <a:ea typeface="Verdana"/>
              <a:cs typeface="Tahoma"/>
            </a:endParaRPr>
          </a:p>
        </p:txBody>
      </p:sp>
      <p:sp>
        <p:nvSpPr>
          <p:cNvPr id="76" name="Rectangle 75"/>
          <p:cNvSpPr/>
          <p:nvPr/>
        </p:nvSpPr>
        <p:spPr>
          <a:xfrm>
            <a:off x="2613523" y="9051373"/>
            <a:ext cx="4596233" cy="50143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Suoritettu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l</a:t>
            </a:r>
            <a:r>
              <a:rPr lang="qaa-Latn-001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ähihoita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jan</a:t>
            </a:r>
            <a:r>
              <a:rPr lang="en-US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  <a:r>
              <a:rPr lang="en-US" sz="900" b="1" dirty="0" err="1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tutkinto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68" name="Rectangle 67"/>
          <p:cNvSpPr/>
          <p:nvPr/>
        </p:nvSpPr>
        <p:spPr>
          <a:xfrm>
            <a:off x="4989877" y="4496949"/>
            <a:ext cx="2229572" cy="55675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Ikääntyvän hoitotyö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Sairaanhoitajan ydinosaamisen (180 op) valtakunnallinen koe</a:t>
            </a:r>
          </a:p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 </a:t>
            </a:r>
          </a:p>
          <a:p>
            <a:pPr algn="ctr"/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  <a:p>
            <a:pPr algn="ctr"/>
            <a:endParaRPr lang="fi-FI" sz="8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3" name="Rectangle 72"/>
          <p:cNvSpPr/>
          <p:nvPr/>
        </p:nvSpPr>
        <p:spPr>
          <a:xfrm>
            <a:off x="4063936" y="7211896"/>
            <a:ext cx="1565271" cy="5122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/>
                <a:ea typeface="Verdana"/>
                <a:cs typeface="Tahoma"/>
              </a:rPr>
              <a:t>Hoitotyön osaamisen perusteet</a:t>
            </a:r>
            <a:endParaRPr lang="fi-FI" sz="900" b="1" dirty="0">
              <a:solidFill>
                <a:schemeClr val="tx1"/>
              </a:solidFill>
              <a:latin typeface="Verdana" panose="020B0604030504040204" pitchFamily="34" charset="0"/>
              <a:ea typeface="Verdan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4" name="Rectangle 69"/>
          <p:cNvSpPr/>
          <p:nvPr/>
        </p:nvSpPr>
        <p:spPr>
          <a:xfrm>
            <a:off x="2832276" y="5052991"/>
            <a:ext cx="4164475" cy="263848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kehittäminen</a:t>
            </a:r>
          </a:p>
        </p:txBody>
      </p:sp>
      <p:sp>
        <p:nvSpPr>
          <p:cNvPr id="46" name="Rectangle 69"/>
          <p:cNvSpPr/>
          <p:nvPr/>
        </p:nvSpPr>
        <p:spPr>
          <a:xfrm>
            <a:off x="2826529" y="6911975"/>
            <a:ext cx="4170222" cy="334981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Hoitotyön asiantuntijuuden </a:t>
            </a:r>
          </a:p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vahvistaminen ja laajentaminen</a:t>
            </a:r>
          </a:p>
        </p:txBody>
      </p:sp>
      <p:sp>
        <p:nvSpPr>
          <p:cNvPr id="47" name="Rectangle 69"/>
          <p:cNvSpPr/>
          <p:nvPr/>
        </p:nvSpPr>
        <p:spPr>
          <a:xfrm>
            <a:off x="2902685" y="3060026"/>
            <a:ext cx="4131832" cy="444273"/>
          </a:xfrm>
          <a:prstGeom prst="rect">
            <a:avLst/>
          </a:prstGeom>
          <a:solidFill>
            <a:srgbClr val="EE3D8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bg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Oman osaamisen arviointi ja kehittäminen, työyhteisö- ja esihenkilötaidot</a:t>
            </a:r>
          </a:p>
        </p:txBody>
      </p:sp>
      <p:sp>
        <p:nvSpPr>
          <p:cNvPr id="3" name="Rectangle 73">
            <a:extLst>
              <a:ext uri="{FF2B5EF4-FFF2-40B4-BE49-F238E27FC236}">
                <a16:creationId xmlns:a16="http://schemas.microsoft.com/office/drawing/2014/main" id="{A55ECA02-1AB2-997E-EB8E-6A02B5E99839}"/>
              </a:ext>
            </a:extLst>
          </p:cNvPr>
          <p:cNvSpPr/>
          <p:nvPr/>
        </p:nvSpPr>
        <p:spPr>
          <a:xfrm>
            <a:off x="4063936" y="6470815"/>
            <a:ext cx="1565271" cy="42639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i-FI" sz="900" b="1" dirty="0">
                <a:solidFill>
                  <a:schemeClr val="tx1"/>
                </a:solidFill>
                <a:latin typeface="Verdana" panose="020B0604030504040204" pitchFamily="34" charset="0"/>
                <a:ea typeface="Verdana" panose="020B0604030504040204" pitchFamily="34" charset="0"/>
                <a:cs typeface="Tahoma" panose="020B0604030504040204" pitchFamily="34" charset="0"/>
              </a:rPr>
              <a:t>Perioperatiivinen hoitotyö 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3282B8C9FFAC6D4BA97D9C4E24BBE54A" ma:contentTypeVersion="13" ma:contentTypeDescription="Luo uusi asiakirja." ma:contentTypeScope="" ma:versionID="89e3e346a6c0ab53b102b0771c339304">
  <xsd:schema xmlns:xsd="http://www.w3.org/2001/XMLSchema" xmlns:xs="http://www.w3.org/2001/XMLSchema" xmlns:p="http://schemas.microsoft.com/office/2006/metadata/properties" xmlns:ns3="729cc334-cccb-49ad-ac57-bc384714c602" xmlns:ns4="a2f41a69-bbcc-4550-8070-38b19bf27690" targetNamespace="http://schemas.microsoft.com/office/2006/metadata/properties" ma:root="true" ma:fieldsID="ca69e05ae7db46acc0165862076ccda8" ns3:_="" ns4:_="">
    <xsd:import namespace="729cc334-cccb-49ad-ac57-bc384714c602"/>
    <xsd:import namespace="a2f41a69-bbcc-4550-8070-38b19bf27690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Location" minOccurs="0"/>
                <xsd:element ref="ns4:MediaServiceOCR" minOccurs="0"/>
                <xsd:element ref="ns4:MediaServiceGenerationTime" minOccurs="0"/>
                <xsd:element ref="ns4:MediaServiceEventHashCod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29cc334-cccb-49ad-ac57-bc384714c602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Jakamisen tiedot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Jakamisvihjeen hajautus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a2f41a69-bbcc-4550-8070-38b19bf2769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3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4" nillable="true" ma:displayName="Tags" ma:internalName="MediaServiceAutoTags" ma:readOnly="true">
      <xsd:simpleType>
        <xsd:restriction base="dms:Text"/>
      </xsd:simpleType>
    </xsd:element>
    <xsd:element name="MediaServiceLocation" ma:index="15" nillable="true" ma:displayName="Location" ma:internalName="MediaServiceLocation" ma:readOnly="true">
      <xsd:simpleType>
        <xsd:restriction base="dms:Text"/>
      </xsd:simpleType>
    </xsd:element>
    <xsd:element name="MediaServiceOCR" ma:index="16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7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8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AutoKeyPoints" ma:index="19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20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5CA8B60D-484E-439F-BCAC-CD9E93891EC8}">
  <ds:schemaRefs>
    <ds:schemaRef ds:uri="729cc334-cccb-49ad-ac57-bc384714c602"/>
    <ds:schemaRef ds:uri="a2f41a69-bbcc-4550-8070-38b19bf27690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customXml/itemProps2.xml><?xml version="1.0" encoding="utf-8"?>
<ds:datastoreItem xmlns:ds="http://schemas.openxmlformats.org/officeDocument/2006/customXml" ds:itemID="{4A502602-BB21-42A1-A924-414914EDC7F0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88FD6CB-0D28-47E3-8C3C-ADFDB9D82837}">
  <ds:schemaRefs>
    <ds:schemaRef ds:uri="a2f41a69-bbcc-4550-8070-38b19bf27690"/>
    <ds:schemaRef ds:uri="http://schemas.microsoft.com/office/2006/documentManagement/types"/>
    <ds:schemaRef ds:uri="http://www.w3.org/XML/1998/namespace"/>
    <ds:schemaRef ds:uri="729cc334-cccb-49ad-ac57-bc384714c602"/>
    <ds:schemaRef ds:uri="http://schemas.microsoft.com/office/infopath/2007/PartnerControls"/>
    <ds:schemaRef ds:uri="http://schemas.microsoft.com/office/2006/metadata/properties"/>
    <ds:schemaRef ds:uri="http://purl.org/dc/dcmitype/"/>
    <ds:schemaRef ds:uri="http://purl.org/dc/elements/1.1/"/>
    <ds:schemaRef ds:uri="http://schemas.openxmlformats.org/package/2006/metadata/core-properties"/>
    <ds:schemaRef ds:uri="http://purl.org/dc/terms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91</TotalTime>
  <Words>112</Words>
  <Application>Microsoft Office PowerPoint</Application>
  <PresentationFormat>Mukautettu</PresentationFormat>
  <Paragraphs>40</Paragraphs>
  <Slides>1</Slides>
  <Notes>1</Notes>
  <HiddenSlides>0</HiddenSlides>
  <MMClips>0</MMClips>
  <ScaleCrop>false</ScaleCrop>
  <HeadingPairs>
    <vt:vector size="6" baseType="variant">
      <vt:variant>
        <vt:lpstr>Käytetyt fontit</vt:lpstr>
      </vt:variant>
      <vt:variant>
        <vt:i4>3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1</vt:i4>
      </vt:variant>
    </vt:vector>
  </HeadingPairs>
  <TitlesOfParts>
    <vt:vector size="5" baseType="lpstr">
      <vt:lpstr>Calibri</vt:lpstr>
      <vt:lpstr>NewJuneHeavy</vt:lpstr>
      <vt:lpstr>Verdana</vt:lpstr>
      <vt:lpstr>Office Theme</vt:lpstr>
      <vt:lpstr>Sairaanhoitaja (AMK), 210 op (monimuotototeutus lähihoitajille)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Sairaanhoitaja 210 OP</dc:title>
  <dc:creator>Taina Moilanen</dc:creator>
  <cp:lastModifiedBy>Taina Moilanen</cp:lastModifiedBy>
  <cp:revision>10</cp:revision>
  <dcterms:created xsi:type="dcterms:W3CDTF">2017-09-20T15:00:41Z</dcterms:created>
  <dcterms:modified xsi:type="dcterms:W3CDTF">2025-12-03T06:38:51Z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2017-09-12T00:00:00Z</vt:filetime>
  </property>
  <property fmtid="{D5CDD505-2E9C-101B-9397-08002B2CF9AE}" pid="3" name="LastSaved">
    <vt:filetime>2017-09-20T00:00:00Z</vt:filetime>
  </property>
  <property fmtid="{D5CDD505-2E9C-101B-9397-08002B2CF9AE}" pid="4" name="ContentTypeId">
    <vt:lpwstr>0x0101003282B8C9FFAC6D4BA97D9C4E24BBE54A</vt:lpwstr>
  </property>
</Properties>
</file>