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7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4186FBA-A55B-9539-4E63-D422DEDC0233}" name="Anna-Leena Ruotsalainen" initials="AR" userId="S::anna-leena.ruotsalainen@savonia.fi::6764b2df-3c1b-4bb1-aa99-9121569e5b8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C8E255-B717-4F0B-8F6F-59A6A0E20A70}" v="26" dt="2025-11-18T11:18:36.028"/>
    <p1510:client id="{B7AA7F0D-1BFC-46BD-ADDC-B6BA99AC56BB}" v="1" dt="2025-11-18T15:03:09.743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7" d="100"/>
          <a:sy n="87" d="100"/>
        </p:scale>
        <p:origin x="2688" y="-81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14475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11/19/2025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11/19/2025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36278" y="766789"/>
            <a:ext cx="6134659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b="0" spc="-35" noProof="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Fysioterapeutti (AMK), 210</a:t>
            </a:r>
            <a:r>
              <a:rPr lang="fi-FI" b="0" spc="-10" noProof="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b="0" spc="-45" noProof="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 lang="fi-FI" noProof="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lang="fi-FI" sz="6000" b="1" spc="-225" noProof="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lang="fi-FI" sz="6000" noProof="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35273" y="8534025"/>
            <a:ext cx="1307876" cy="74065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lang="fi-FI"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Fysioterapeutin a</a:t>
            </a:r>
            <a:r>
              <a:rPr lang="fi-FI" sz="1150" b="1" spc="-15" noProof="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mmattikuvan</a:t>
            </a:r>
            <a:r>
              <a:rPr lang="fi-FI" sz="1150" b="1" spc="-15" noProof="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luominen</a:t>
            </a:r>
          </a:p>
          <a:p>
            <a:pPr algn="just">
              <a:lnSpc>
                <a:spcPct val="106700"/>
              </a:lnSpc>
            </a:pPr>
            <a:r>
              <a:rPr lang="fi-FI" sz="1150" b="1" spc="-15" noProof="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50" spc="5" noProof="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lang="fi-FI" sz="1150" noProof="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50" spc="5" noProof="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lang="fi-FI" sz="1150" noProof="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1" y="2398496"/>
            <a:ext cx="1950998" cy="1607136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800" b="1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07326" y="2704972"/>
            <a:ext cx="1447369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lang="fi-FI" sz="6000" b="1" spc="-225" noProof="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lang="fi-FI" sz="6000" noProof="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66745" y="2862097"/>
            <a:ext cx="1276855" cy="85773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noProof="0" dirty="0">
                <a:latin typeface="Verdana"/>
                <a:ea typeface="Verdana"/>
                <a:cs typeface="Tahoma"/>
              </a:rPr>
              <a:t>Fysioterapeutin ammatti-</a:t>
            </a:r>
            <a:r>
              <a:rPr lang="fi-FI" sz="1150" b="1" spc="-30" noProof="0" dirty="0">
                <a:latin typeface="Verdana"/>
                <a:ea typeface="Verdana"/>
                <a:cs typeface="Tahoma"/>
              </a:rPr>
              <a:t>osaamisen</a:t>
            </a:r>
            <a:r>
              <a:rPr lang="fi-FI" sz="1150" b="1" spc="-20" noProof="0" dirty="0">
                <a:latin typeface="Verdana"/>
                <a:ea typeface="Verdana"/>
                <a:cs typeface="Tahoma"/>
              </a:rPr>
              <a:t> s</a:t>
            </a:r>
            <a:r>
              <a:rPr lang="fi-FI" sz="1150" b="1" spc="-45" noProof="0" dirty="0">
                <a:latin typeface="Verdana"/>
                <a:ea typeface="Verdana"/>
                <a:cs typeface="Tahoma"/>
              </a:rPr>
              <a:t>ov</a:t>
            </a:r>
            <a:r>
              <a:rPr lang="fi-FI" sz="1150" b="1" spc="-30" noProof="0" dirty="0">
                <a:latin typeface="Verdana"/>
                <a:ea typeface="Verdana"/>
                <a:cs typeface="Tahoma"/>
              </a:rPr>
              <a:t>eltaminen</a:t>
            </a:r>
            <a:endParaRPr lang="fi-FI" sz="1150" noProof="0" dirty="0">
              <a:latin typeface="Verdana"/>
              <a:ea typeface="Verdana"/>
              <a:cs typeface="Tahoma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 noProof="0" dirty="0">
                <a:latin typeface="Verdana"/>
                <a:ea typeface="Verdana"/>
                <a:cs typeface="Tahoma"/>
              </a:rPr>
              <a:t>30 op</a:t>
            </a:r>
            <a:endParaRPr lang="fi-FI" sz="1150" noProof="0" dirty="0">
              <a:latin typeface="Verdana"/>
              <a:ea typeface="Verdana"/>
              <a:cs typeface="Tahoma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 lang="fi-FI" noProof="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lang="fi-FI" sz="6000" b="1" spc="-225" noProof="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lang="fi-FI" sz="6000" noProof="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50818"/>
            <a:ext cx="1254625" cy="85773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noProof="0" dirty="0">
                <a:latin typeface="Verdana"/>
                <a:ea typeface="Verdana"/>
                <a:cs typeface="Tahoma"/>
              </a:rPr>
              <a:t>Fysioterapeutin ammatti-</a:t>
            </a:r>
            <a:r>
              <a:rPr lang="fi-FI" sz="1150" b="1" spc="-30" noProof="0" dirty="0">
                <a:latin typeface="Verdana"/>
                <a:ea typeface="Verdana"/>
                <a:cs typeface="Tahoma"/>
              </a:rPr>
              <a:t>osaamisen</a:t>
            </a:r>
            <a:r>
              <a:rPr lang="fi-FI" sz="1150" b="1" spc="-25" noProof="0" dirty="0">
                <a:latin typeface="Verdana"/>
                <a:ea typeface="Verdana"/>
                <a:cs typeface="Tahoma"/>
              </a:rPr>
              <a:t> sy</a:t>
            </a:r>
            <a:r>
              <a:rPr lang="fi-FI" sz="1150" b="1" spc="-45" noProof="0" dirty="0">
                <a:latin typeface="Verdana"/>
                <a:ea typeface="Verdana"/>
                <a:cs typeface="Tahoma"/>
              </a:rPr>
              <a:t>v</a:t>
            </a:r>
            <a:r>
              <a:rPr lang="fi-FI" sz="1150" b="1" spc="-30" noProof="0" dirty="0">
                <a:latin typeface="Verdana"/>
                <a:ea typeface="Verdana"/>
                <a:cs typeface="Tahoma"/>
              </a:rPr>
              <a:t>entyminen</a:t>
            </a:r>
            <a:endParaRPr lang="fi-FI" sz="1150" noProof="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 noProof="0" dirty="0">
                <a:latin typeface="Verdana"/>
                <a:ea typeface="Verdana"/>
                <a:cs typeface="Tahoma"/>
              </a:rPr>
              <a:t>60 op</a:t>
            </a:r>
            <a:endParaRPr lang="fi-FI" sz="1150" noProof="0" dirty="0">
              <a:latin typeface="Verdana"/>
              <a:ea typeface="Verdana"/>
              <a:cs typeface="Tahoma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 lang="fi-FI" noProof="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lang="fi-FI" sz="6000" b="1" spc="-225" noProof="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lang="fi-FI" sz="6000" noProof="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4" y="6620753"/>
            <a:ext cx="1254623" cy="85773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noProof="0" dirty="0">
                <a:latin typeface="Verdana"/>
                <a:ea typeface="Verdana"/>
                <a:cs typeface="NewJuneBold"/>
              </a:rPr>
              <a:t>Fysioterapeutin ammatti-</a:t>
            </a:r>
            <a:r>
              <a:rPr lang="fi-FI" sz="1150" b="1" spc="-30" noProof="0" dirty="0">
                <a:latin typeface="Verdana"/>
                <a:ea typeface="Verdana"/>
                <a:cs typeface="NewJuneBold"/>
              </a:rPr>
              <a:t>osaamisen</a:t>
            </a:r>
            <a:r>
              <a:rPr lang="fi-FI" sz="1150" b="1" spc="-15" noProof="0" dirty="0">
                <a:latin typeface="Verdana"/>
                <a:ea typeface="Verdana"/>
                <a:cs typeface="NewJuneBold"/>
              </a:rPr>
              <a:t> </a:t>
            </a:r>
            <a:r>
              <a:rPr lang="fi-FI" sz="1150" b="1" spc="-55" noProof="0" dirty="0">
                <a:latin typeface="Verdana"/>
                <a:ea typeface="Verdana"/>
                <a:cs typeface="NewJuneBold"/>
              </a:rPr>
              <a:t>k</a:t>
            </a:r>
            <a:r>
              <a:rPr lang="fi-FI" sz="1150" b="1" spc="-30" noProof="0" dirty="0">
                <a:latin typeface="Verdana"/>
                <a:ea typeface="Verdana"/>
                <a:cs typeface="NewJuneBold"/>
              </a:rPr>
              <a:t>ehittyminen</a:t>
            </a:r>
            <a:endParaRPr lang="fi-FI" sz="1150" noProof="0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 noProof="0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60 op</a:t>
            </a:r>
            <a:endParaRPr lang="fi-FI" sz="1150" noProof="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705315" y="3951553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4705315" y="5877320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4746153" y="784698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13524" y="2471904"/>
            <a:ext cx="2286038" cy="5924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noProof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Näyttöön perustuva toiminta</a:t>
            </a:r>
          </a:p>
        </p:txBody>
      </p:sp>
      <p:sp>
        <p:nvSpPr>
          <p:cNvPr id="63" name="Rectangle 62"/>
          <p:cNvSpPr/>
          <p:nvPr/>
        </p:nvSpPr>
        <p:spPr>
          <a:xfrm>
            <a:off x="5079727" y="2476560"/>
            <a:ext cx="2152345" cy="6305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noProof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Jatkuva oppiminen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613523" y="3281857"/>
            <a:ext cx="4631848" cy="5059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noProof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Kohti  fysioterapian asiantuntijuutta</a:t>
            </a:r>
          </a:p>
        </p:txBody>
      </p:sp>
      <p:sp>
        <p:nvSpPr>
          <p:cNvPr id="65" name="Rectangle 64"/>
          <p:cNvSpPr/>
          <p:nvPr/>
        </p:nvSpPr>
        <p:spPr>
          <a:xfrm>
            <a:off x="2613523" y="4554407"/>
            <a:ext cx="221988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noProof="0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Fysioterapia kansanterveyden edistämisessä</a:t>
            </a:r>
            <a:endParaRPr lang="fi-FI" sz="900" b="1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5087772" y="4549775"/>
            <a:ext cx="21576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noProof="0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Fysioterapiapalveluiden kehittäminen</a:t>
            </a:r>
            <a:endParaRPr lang="fi-FI" sz="900" b="1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613523" y="5282761"/>
            <a:ext cx="221988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noProof="0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Kehittämis- ja tutkimusmenetelmien tietotaidon syventäminen opinnäytetyössä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089404" y="6479838"/>
            <a:ext cx="2155969" cy="5346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noProof="0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        Kehittämis- ja tutkimusmenetelmät</a:t>
            </a:r>
            <a:endParaRPr lang="fi-FI" sz="900" b="1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613523" y="6489815"/>
            <a:ext cx="2219880" cy="4995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noProof="0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Hyvinvoinnin, terveyden ja toimintakyvyn edistäminen</a:t>
            </a:r>
          </a:p>
        </p:txBody>
      </p:sp>
      <p:sp>
        <p:nvSpPr>
          <p:cNvPr id="74" name="Rectangle 73"/>
          <p:cNvSpPr/>
          <p:nvPr/>
        </p:nvSpPr>
        <p:spPr>
          <a:xfrm>
            <a:off x="5087773" y="7187690"/>
            <a:ext cx="21576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noProof="0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Saavutettavuus, esteettömyys ja teknologia</a:t>
            </a:r>
            <a:endParaRPr lang="fi-FI" sz="900" b="1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2613523" y="8426334"/>
            <a:ext cx="463184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noProof="0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Ihmisen toimintakyky ja erilaiset toimintaympäristöt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613523" y="9051373"/>
            <a:ext cx="463184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noProof="0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Fysioterapian perusteet</a:t>
            </a:r>
            <a:endParaRPr lang="fi-FI" sz="900" b="1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900" b="1" noProof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Oppimaan oppiminen</a:t>
            </a:r>
          </a:p>
        </p:txBody>
      </p:sp>
      <p:sp>
        <p:nvSpPr>
          <p:cNvPr id="68" name="Rectangle 67"/>
          <p:cNvSpPr/>
          <p:nvPr/>
        </p:nvSpPr>
        <p:spPr>
          <a:xfrm>
            <a:off x="5087772" y="5266649"/>
            <a:ext cx="2157601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noProof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Fysioterapiamenetelmien syventäminen eri asiakasryhmillä</a:t>
            </a:r>
          </a:p>
        </p:txBody>
      </p:sp>
      <p:sp>
        <p:nvSpPr>
          <p:cNvPr id="43" name="Rectangle 72"/>
          <p:cNvSpPr/>
          <p:nvPr/>
        </p:nvSpPr>
        <p:spPr>
          <a:xfrm>
            <a:off x="2613523" y="7187690"/>
            <a:ext cx="2219880" cy="512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noProof="0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Kuntoutuminen ja fysioterapiamenetelmät </a:t>
            </a:r>
            <a:endParaRPr lang="fi-FI" sz="900" b="1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Rectangle 69"/>
          <p:cNvSpPr/>
          <p:nvPr/>
        </p:nvSpPr>
        <p:spPr>
          <a:xfrm>
            <a:off x="2832276" y="4961794"/>
            <a:ext cx="4164475" cy="287770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noProof="0" dirty="0">
                <a:solidFill>
                  <a:schemeClr val="bg1"/>
                </a:solidFill>
                <a:latin typeface="Verdana"/>
                <a:ea typeface="Verdana"/>
                <a:cs typeface="Tahoma"/>
              </a:rPr>
              <a:t>Kuntoutuksen asiantuntijuuden vahvistuminen</a:t>
            </a:r>
          </a:p>
        </p:txBody>
      </p:sp>
      <p:sp>
        <p:nvSpPr>
          <p:cNvPr id="46" name="Rectangle 69"/>
          <p:cNvSpPr/>
          <p:nvPr/>
        </p:nvSpPr>
        <p:spPr>
          <a:xfrm>
            <a:off x="2826529" y="6918526"/>
            <a:ext cx="4170222" cy="292943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noProof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Kuntoutuksen asiantuntijuuden </a:t>
            </a:r>
            <a:r>
              <a:rPr lang="fi-FI" sz="900" b="1" noProof="0" dirty="0">
                <a:solidFill>
                  <a:schemeClr val="bg1"/>
                </a:solidFill>
                <a:latin typeface="Verdana"/>
                <a:ea typeface="Verdana"/>
                <a:cs typeface="Tahoma"/>
              </a:rPr>
              <a:t>kehittyminen</a:t>
            </a:r>
            <a:r>
              <a:rPr lang="fi-FI" sz="900" b="1" noProof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47" name="Rectangle 69"/>
          <p:cNvSpPr/>
          <p:nvPr/>
        </p:nvSpPr>
        <p:spPr>
          <a:xfrm>
            <a:off x="2817324" y="2999756"/>
            <a:ext cx="4164475" cy="333184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noProof="0" dirty="0">
                <a:solidFill>
                  <a:schemeClr val="bg1"/>
                </a:solidFill>
                <a:latin typeface="Verdana"/>
                <a:ea typeface="Verdana"/>
                <a:cs typeface="Tahoma"/>
              </a:rPr>
              <a:t>Oman ammatillisen osaamisen soveltaminen</a:t>
            </a:r>
          </a:p>
        </p:txBody>
      </p:sp>
      <p:sp>
        <p:nvSpPr>
          <p:cNvPr id="34" name="Rectangle 69">
            <a:extLst>
              <a:ext uri="{FF2B5EF4-FFF2-40B4-BE49-F238E27FC236}">
                <a16:creationId xmlns:a16="http://schemas.microsoft.com/office/drawing/2014/main" id="{F56ECA56-5F12-4F6F-B524-B3D712ADC016}"/>
              </a:ext>
            </a:extLst>
          </p:cNvPr>
          <p:cNvSpPr/>
          <p:nvPr/>
        </p:nvSpPr>
        <p:spPr>
          <a:xfrm>
            <a:off x="2844336" y="8857535"/>
            <a:ext cx="4170222" cy="276801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noProof="0" dirty="0">
                <a:solidFill>
                  <a:schemeClr val="bg1"/>
                </a:solidFill>
                <a:latin typeface="Verdana"/>
                <a:ea typeface="Verdana"/>
                <a:cs typeface="Tahoma"/>
              </a:rPr>
              <a:t>Kuntoutuksen asiantuntijuuteen orientoituminen  </a:t>
            </a:r>
            <a:endParaRPr lang="fi-FI" noProof="0" dirty="0">
              <a:solidFill>
                <a:schemeClr val="bg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453510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374232f-bbe6-4b02-a235-e3eb829de60c" xsi:nil="true"/>
    <lcf76f155ced4ddcb4097134ff3c332f xmlns="5cc238b2-c102-45a5-bbd1-55607e645033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1A58C7343C002E48B952920D28D89A49" ma:contentTypeVersion="17" ma:contentTypeDescription="Luo uusi asiakirja." ma:contentTypeScope="" ma:versionID="724d215b14bfe0912f434007d2bcea01">
  <xsd:schema xmlns:xsd="http://www.w3.org/2001/XMLSchema" xmlns:xs="http://www.w3.org/2001/XMLSchema" xmlns:p="http://schemas.microsoft.com/office/2006/metadata/properties" xmlns:ns2="5cc238b2-c102-45a5-bbd1-55607e645033" xmlns:ns3="3374232f-bbe6-4b02-a235-e3eb829de60c" targetNamespace="http://schemas.microsoft.com/office/2006/metadata/properties" ma:root="true" ma:fieldsID="b2139854cef0bcbd1f5188b821e2943c" ns2:_="" ns3:_="">
    <xsd:import namespace="5cc238b2-c102-45a5-bbd1-55607e645033"/>
    <xsd:import namespace="3374232f-bbe6-4b02-a235-e3eb829de60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c238b2-c102-45a5-bbd1-55607e6450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1" nillable="true" ma:displayName="Location" ma:internalName="MediaServiceLocatio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Kuvien tunnisteet" ma:readOnly="false" ma:fieldId="{5cf76f15-5ced-4ddc-b409-7134ff3c332f}" ma:taxonomyMulti="true" ma:sspId="27ee12cc-49ea-458b-8a70-8770974bc7e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74232f-bbe6-4b02-a235-e3eb829de60c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f1266559-2445-4802-9696-b24d3c53378f}" ma:internalName="TaxCatchAll" ma:showField="CatchAllData" ma:web="3374232f-bbe6-4b02-a235-e3eb829de60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88FD6CB-0D28-47E3-8C3C-ADFDB9D82837}">
  <ds:schemaRefs>
    <ds:schemaRef ds:uri="http://purl.org/dc/terms/"/>
    <ds:schemaRef ds:uri="http://schemas.microsoft.com/office/infopath/2007/PartnerControls"/>
    <ds:schemaRef ds:uri="http://schemas.microsoft.com/office/2006/documentManagement/types"/>
    <ds:schemaRef ds:uri="5cc238b2-c102-45a5-bbd1-55607e645033"/>
    <ds:schemaRef ds:uri="http://schemas.openxmlformats.org/package/2006/metadata/core-properties"/>
    <ds:schemaRef ds:uri="3374232f-bbe6-4b02-a235-e3eb829de60c"/>
    <ds:schemaRef ds:uri="http://www.w3.org/XML/1998/namespace"/>
    <ds:schemaRef ds:uri="http://schemas.microsoft.com/office/2006/metadata/properties"/>
    <ds:schemaRef ds:uri="http://purl.org/dc/dcmitype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A4436453-F9FF-40FC-A16A-2AB0A7E307A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cc238b2-c102-45a5-bbd1-55607e645033"/>
    <ds:schemaRef ds:uri="3374232f-bbe6-4b02-a235-e3eb829de60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b6d5681b-4a40-4d3a-8e7b-03a70d3991b6}" enabled="0" method="" siteId="{b6d5681b-4a40-4d3a-8e7b-03a70d3991b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227</TotalTime>
  <Words>94</Words>
  <Application>Microsoft Office PowerPoint</Application>
  <PresentationFormat>Mukautettu</PresentationFormat>
  <Paragraphs>31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Calibri</vt:lpstr>
      <vt:lpstr>NewJuneHeavy</vt:lpstr>
      <vt:lpstr>Verdana</vt:lpstr>
      <vt:lpstr>Office Theme</vt:lpstr>
      <vt:lpstr>Fysioterapeutti (AMK), 210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Vuositeemat</dc:title>
  <dc:creator>Marja Äijö</dc:creator>
  <cp:lastModifiedBy>Taina Moilanen</cp:lastModifiedBy>
  <cp:revision>14</cp:revision>
  <dcterms:created xsi:type="dcterms:W3CDTF">2017-09-20T15:00:41Z</dcterms:created>
  <dcterms:modified xsi:type="dcterms:W3CDTF">2025-11-19T07:01:15Z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0x0101001A58C7343C002E48B952920D28D89A49</vt:lpwstr>
  </property>
  <property fmtid="{D5CDD505-2E9C-101B-9397-08002B2CF9AE}" pid="5" name="MediaServiceImageTags">
    <vt:lpwstr/>
  </property>
</Properties>
</file>