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734300" cy="10013950"/>
  <p:notesSz cx="7734300" cy="100139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3D8A"/>
    <a:srgbClr val="8DC63F"/>
    <a:srgbClr val="FFC20D"/>
    <a:srgbClr val="F5821F"/>
    <a:srgbClr val="00BBCE"/>
    <a:srgbClr val="C61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6" d="100"/>
          <a:sy n="86" d="100"/>
        </p:scale>
        <p:origin x="2712" y="-75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697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9632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104324"/>
            <a:ext cx="6579552" cy="2102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607812"/>
            <a:ext cx="5418454" cy="25034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9/3/2024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9/3/2024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9/3/2024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498140" y="8290356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498140" y="2398484"/>
            <a:ext cx="4812030" cy="1536700"/>
          </a:xfrm>
          <a:custGeom>
            <a:avLst/>
            <a:gdLst/>
            <a:ahLst/>
            <a:cxnLst/>
            <a:rect l="l" t="t" r="r" b="b"/>
            <a:pathLst>
              <a:path w="4812030" h="1536700">
                <a:moveTo>
                  <a:pt x="0" y="1536306"/>
                </a:moveTo>
                <a:lnTo>
                  <a:pt x="4812004" y="1536306"/>
                </a:lnTo>
                <a:lnTo>
                  <a:pt x="4812004" y="0"/>
                </a:lnTo>
                <a:lnTo>
                  <a:pt x="0" y="0"/>
                </a:lnTo>
                <a:lnTo>
                  <a:pt x="0" y="1536306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498140" y="4425848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10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98140" y="6379362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84676" y="485821"/>
            <a:ext cx="3371296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303208"/>
            <a:ext cx="6966584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312973"/>
            <a:ext cx="2477007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89080" y="1620232"/>
            <a:ext cx="4225553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fi-FI" spc="-30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Bioanalyytikko</a:t>
            </a:r>
            <a:r>
              <a:rPr spc="-9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210</a:t>
            </a:r>
            <a:r>
              <a:rPr b="0" spc="-1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b="0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</a:p>
        </p:txBody>
      </p:sp>
      <p:sp>
        <p:nvSpPr>
          <p:cNvPr id="10" name="object 10"/>
          <p:cNvSpPr/>
          <p:nvPr/>
        </p:nvSpPr>
        <p:spPr>
          <a:xfrm>
            <a:off x="392150" y="8290356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1144" y="835931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97413" y="8534025"/>
            <a:ext cx="1245735" cy="5680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sz="1150" b="1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Ammattialaan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perehtyminen</a:t>
            </a: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92150" y="2398496"/>
            <a:ext cx="1983105" cy="1536700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8DC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800" b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91144" y="2469649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72920" y="2590703"/>
            <a:ext cx="111175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</a:t>
            </a:r>
            <a:r>
              <a:rPr sz="1150" b="1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ov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eltaminen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392150" y="4425848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91144" y="4503116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88524" y="4645738"/>
            <a:ext cx="125462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sy</a:t>
            </a:r>
            <a:r>
              <a:rPr sz="1150" b="1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entäminen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392150" y="6379362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91144" y="6452472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88525" y="6544553"/>
            <a:ext cx="109615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osaamisen</a:t>
            </a: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 </a:t>
            </a:r>
            <a:r>
              <a:rPr sz="1150" b="1" spc="-5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k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ehittäminen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ld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60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ok"/>
            </a:endParaRPr>
          </a:p>
        </p:txBody>
      </p:sp>
      <p:sp>
        <p:nvSpPr>
          <p:cNvPr id="49" name="Up Arrow 48"/>
          <p:cNvSpPr/>
          <p:nvPr/>
        </p:nvSpPr>
        <p:spPr>
          <a:xfrm>
            <a:off x="4671718" y="3922062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7" name="Up Arrow 56"/>
          <p:cNvSpPr/>
          <p:nvPr/>
        </p:nvSpPr>
        <p:spPr>
          <a:xfrm>
            <a:off x="4673144" y="5917433"/>
            <a:ext cx="448264" cy="422592"/>
          </a:xfrm>
          <a:prstGeom prst="upArrow">
            <a:avLst>
              <a:gd name="adj1" fmla="val 50000"/>
              <a:gd name="adj2" fmla="val 50000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8" name="Up Arrow 57"/>
          <p:cNvSpPr/>
          <p:nvPr/>
        </p:nvSpPr>
        <p:spPr>
          <a:xfrm>
            <a:off x="4673144" y="7820446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2632575" y="2514502"/>
            <a:ext cx="2113224" cy="63701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Kliinisen laboratoriotyön arviointi ja kehittäminen</a:t>
            </a:r>
          </a:p>
        </p:txBody>
      </p:sp>
      <p:sp>
        <p:nvSpPr>
          <p:cNvPr id="63" name="Rectangle 62"/>
          <p:cNvSpPr/>
          <p:nvPr/>
        </p:nvSpPr>
        <p:spPr>
          <a:xfrm>
            <a:off x="5138670" y="2514502"/>
            <a:ext cx="1945196" cy="6221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Osaamisen soveltaminen erikoisalalla</a:t>
            </a:r>
            <a:br>
              <a:rPr lang="fi-FI" sz="800" b="1" dirty="0"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</a:br>
            <a:r>
              <a:rPr lang="fi-FI" sz="800" b="1" dirty="0"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Ammattitaitoa syventävä harjoittelu</a:t>
            </a:r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2674710" y="3281857"/>
            <a:ext cx="4409155" cy="5059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Kohti asiantuntijuutta</a:t>
            </a:r>
          </a:p>
          <a:p>
            <a:pPr algn="ctr"/>
            <a:r>
              <a:rPr lang="fi-FI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Opinnäytetyö</a:t>
            </a:r>
          </a:p>
        </p:txBody>
      </p:sp>
      <p:sp>
        <p:nvSpPr>
          <p:cNvPr id="65" name="Rectangle 64"/>
          <p:cNvSpPr/>
          <p:nvPr/>
        </p:nvSpPr>
        <p:spPr>
          <a:xfrm>
            <a:off x="2610175" y="4507461"/>
            <a:ext cx="1900872" cy="5860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Laboratoriotutkimusten itsenäinen suorittaminen</a:t>
            </a:r>
          </a:p>
          <a:p>
            <a:pPr algn="ctr"/>
            <a:r>
              <a:rPr lang="fi-FI" sz="800" b="1" dirty="0"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Erikoisalaosaamisen syventäminen</a:t>
            </a:r>
          </a:p>
          <a:p>
            <a:pPr algn="ctr"/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5289572" y="4516641"/>
            <a:ext cx="2001573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Ammattitaitoa edistävä harjoittelu</a:t>
            </a:r>
            <a:br>
              <a:rPr lang="fi-FI" sz="800" b="1" dirty="0"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</a:br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674710" y="5252281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Kliinisen laboratoriotutkimusprosessin kokonaisvaltainen hallinta</a:t>
            </a:r>
          </a:p>
        </p:txBody>
      </p:sp>
      <p:sp>
        <p:nvSpPr>
          <p:cNvPr id="71" name="Rectangle 70"/>
          <p:cNvSpPr/>
          <p:nvPr/>
        </p:nvSpPr>
        <p:spPr>
          <a:xfrm>
            <a:off x="2651894" y="6933024"/>
            <a:ext cx="1772040" cy="5860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Erikoisalakohtainen menetelmä- ja tutkimusosaaminen</a:t>
            </a:r>
          </a:p>
        </p:txBody>
      </p:sp>
      <p:sp>
        <p:nvSpPr>
          <p:cNvPr id="72" name="Rectangle 71"/>
          <p:cNvSpPr/>
          <p:nvPr/>
        </p:nvSpPr>
        <p:spPr>
          <a:xfrm>
            <a:off x="5260758" y="6933023"/>
            <a:ext cx="1900872" cy="5860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Laboratoriotutkimus-prosessin mukaiseen toimintaan harjaantuminen</a:t>
            </a:r>
          </a:p>
        </p:txBody>
      </p:sp>
      <p:sp>
        <p:nvSpPr>
          <p:cNvPr id="75" name="Rectangle 74"/>
          <p:cNvSpPr/>
          <p:nvPr/>
        </p:nvSpPr>
        <p:spPr>
          <a:xfrm>
            <a:off x="2587779" y="8359315"/>
            <a:ext cx="1945668" cy="5014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Preanalyyttiseen vaiheeseen perehtyminen</a:t>
            </a:r>
          </a:p>
          <a:p>
            <a:r>
              <a:rPr lang="fi-FI" sz="800" b="1" dirty="0"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Asiakkaiden ohjaamisen ja näytteenoton oppiminen</a:t>
            </a:r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2587778" y="9010012"/>
            <a:ext cx="1923270" cy="62714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Kliiniseen laboratoriotyöhön, vastuulliseen työskentelyyn ja laatuun perehtyminen</a:t>
            </a:r>
          </a:p>
        </p:txBody>
      </p:sp>
      <p:sp>
        <p:nvSpPr>
          <p:cNvPr id="77" name="Rectangle 76"/>
          <p:cNvSpPr/>
          <p:nvPr/>
        </p:nvSpPr>
        <p:spPr>
          <a:xfrm>
            <a:off x="3105150" y="6482637"/>
            <a:ext cx="3429000" cy="352147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Kliiniseen laboratoriotyöhön harjaantuminen</a:t>
            </a:r>
          </a:p>
        </p:txBody>
      </p:sp>
      <p:sp>
        <p:nvSpPr>
          <p:cNvPr id="68" name="Rectangle 67"/>
          <p:cNvSpPr/>
          <p:nvPr/>
        </p:nvSpPr>
        <p:spPr>
          <a:xfrm>
            <a:off x="5260758" y="5258737"/>
            <a:ext cx="2030386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dirty="0"/>
              <a:t>Asiantuntijuus ja näyttöön perustuva </a:t>
            </a:r>
            <a:r>
              <a:rPr lang="fi-FI" sz="800" b="1" dirty="0"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Asiantuntijuus ja näyttöön perustuva toiminta</a:t>
            </a:r>
          </a:p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O</a:t>
            </a:r>
            <a:r>
              <a:rPr lang="fi-FI" sz="800" b="1" dirty="0"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pinnäytetyö</a:t>
            </a:r>
          </a:p>
          <a:p>
            <a:pPr algn="ctr"/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3257550" y="5018075"/>
            <a:ext cx="3276600" cy="288137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Kliinisen laboratoriotyön osaamisen syventäminen</a:t>
            </a:r>
          </a:p>
        </p:txBody>
      </p:sp>
      <p:sp>
        <p:nvSpPr>
          <p:cNvPr id="3" name="Tekstiruutu 2"/>
          <p:cNvSpPr txBox="1"/>
          <p:nvPr/>
        </p:nvSpPr>
        <p:spPr>
          <a:xfrm>
            <a:off x="5351934" y="8433846"/>
            <a:ext cx="1809695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i-FI" sz="800" b="1" dirty="0">
                <a:latin typeface="Verdana" panose="020B0604030504040204" pitchFamily="34" charset="0"/>
                <a:ea typeface="Verdana" panose="020B0604030504040204" pitchFamily="34" charset="0"/>
              </a:rPr>
              <a:t>Oppimisen reflektointi</a:t>
            </a:r>
          </a:p>
        </p:txBody>
      </p:sp>
      <p:sp>
        <p:nvSpPr>
          <p:cNvPr id="4" name="Tekstiruutu 3"/>
          <p:cNvSpPr txBox="1"/>
          <p:nvPr/>
        </p:nvSpPr>
        <p:spPr>
          <a:xfrm>
            <a:off x="5295146" y="8795323"/>
            <a:ext cx="1923270" cy="84183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fi-FI" sz="800" b="1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i-FI" sz="8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V</a:t>
            </a:r>
            <a:r>
              <a:rPr lang="fi-FI" sz="8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iestintä ja </a:t>
            </a:r>
            <a:br>
              <a:rPr lang="fi-FI" sz="8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</a:br>
            <a:r>
              <a:rPr lang="fi-FI" sz="8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ammattieettinen toiminta Korkeakouluopiskelutaidot ja toimintaympäristö</a:t>
            </a:r>
          </a:p>
        </p:txBody>
      </p:sp>
      <p:sp>
        <p:nvSpPr>
          <p:cNvPr id="5" name="Tekstiruutu 4"/>
          <p:cNvSpPr txBox="1"/>
          <p:nvPr/>
        </p:nvSpPr>
        <p:spPr>
          <a:xfrm>
            <a:off x="4248149" y="8658517"/>
            <a:ext cx="1491153" cy="507831"/>
          </a:xfrm>
          <a:prstGeom prst="rect">
            <a:avLst/>
          </a:prstGeom>
          <a:solidFill>
            <a:srgbClr val="EE3D8A"/>
          </a:solidFill>
        </p:spPr>
        <p:txBody>
          <a:bodyPr wrap="square" rtlCol="0">
            <a:spAutoFit/>
          </a:bodyPr>
          <a:lstStyle/>
          <a:p>
            <a:r>
              <a:rPr lang="fi-FI" sz="9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Kliiniseen laboratoriotyöhön perehtyminen</a:t>
            </a:r>
            <a:endParaRPr lang="en-US" sz="9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D655B4A66075FA4EA30975A71E36CD12" ma:contentTypeVersion="0" ma:contentTypeDescription="Luo uusi asiakirja." ma:contentTypeScope="" ma:versionID="92f7da307934d0a9516f1eb44af08bd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351571826bcc59afd6d17a804ec2702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A502602-BB21-42A1-A924-414914EDC7F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45B5ECB-5F64-4EED-85F3-9D8AC3230A8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A88FD6CB-0D28-47E3-8C3C-ADFDB9D82837}">
  <ds:schemaRefs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1366</TotalTime>
  <Words>108</Words>
  <Application>Microsoft Office PowerPoint</Application>
  <PresentationFormat>Mukautettu</PresentationFormat>
  <Paragraphs>33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Calibri</vt:lpstr>
      <vt:lpstr>NewJuneHeavy</vt:lpstr>
      <vt:lpstr>Verdana</vt:lpstr>
      <vt:lpstr>Office Theme</vt:lpstr>
      <vt:lpstr>Bioanalyytikko 210 OP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Vuositeemat</dc:title>
  <dc:creator>Petteri Alanko</dc:creator>
  <cp:lastModifiedBy>Taina Moilanen</cp:lastModifiedBy>
  <cp:revision>26</cp:revision>
  <dcterms:created xsi:type="dcterms:W3CDTF">2017-09-20T15:00:41Z</dcterms:created>
  <dcterms:modified xsi:type="dcterms:W3CDTF">2024-09-03T10:32:20Z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2017-09-20T00:00:00Z</vt:filetime>
  </property>
  <property fmtid="{D5CDD505-2E9C-101B-9397-08002B2CF9AE}" pid="4" name="ContentTypeId">
    <vt:lpwstr>0x010100D655B4A66075FA4EA30975A71E36CD12</vt:lpwstr>
  </property>
</Properties>
</file>