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256" r:id="rId5"/>
  </p:sldIdLst>
  <p:sldSz cx="7734300" cy="10013950"/>
  <p:notesSz cx="7734300" cy="1001395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DC63F"/>
    <a:srgbClr val="EE3D8A"/>
    <a:srgbClr val="FFC20D"/>
    <a:srgbClr val="F5821F"/>
    <a:srgbClr val="00BBCE"/>
    <a:srgbClr val="C6168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36" d="100"/>
          <a:sy n="136" d="100"/>
        </p:scale>
        <p:origin x="1494" y="-75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376974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5963209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80548" y="3104324"/>
            <a:ext cx="6579552" cy="210292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61097" y="5607812"/>
            <a:ext cx="5418454" cy="25034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5/3/2024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5/3/2024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87032" y="2303208"/>
            <a:ext cx="3367182" cy="66092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986434" y="2303208"/>
            <a:ext cx="3367182" cy="66092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5/3/2024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5/3/2024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5/3/2024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2498140" y="8290356"/>
            <a:ext cx="4812030" cy="1413510"/>
          </a:xfrm>
          <a:custGeom>
            <a:avLst/>
            <a:gdLst/>
            <a:ahLst/>
            <a:cxnLst/>
            <a:rect l="l" t="t" r="r" b="b"/>
            <a:pathLst>
              <a:path w="4812030" h="1413509">
                <a:moveTo>
                  <a:pt x="0" y="1413433"/>
                </a:moveTo>
                <a:lnTo>
                  <a:pt x="4812004" y="1413433"/>
                </a:lnTo>
                <a:lnTo>
                  <a:pt x="4812004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DDDD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2498140" y="2398484"/>
            <a:ext cx="4812030" cy="1536700"/>
          </a:xfrm>
          <a:custGeom>
            <a:avLst/>
            <a:gdLst/>
            <a:ahLst/>
            <a:cxnLst/>
            <a:rect l="l" t="t" r="r" b="b"/>
            <a:pathLst>
              <a:path w="4812030" h="1536700">
                <a:moveTo>
                  <a:pt x="0" y="1536306"/>
                </a:moveTo>
                <a:lnTo>
                  <a:pt x="4812004" y="1536306"/>
                </a:lnTo>
                <a:lnTo>
                  <a:pt x="4812004" y="0"/>
                </a:lnTo>
                <a:lnTo>
                  <a:pt x="0" y="0"/>
                </a:lnTo>
                <a:lnTo>
                  <a:pt x="0" y="1536306"/>
                </a:lnTo>
                <a:close/>
              </a:path>
            </a:pathLst>
          </a:custGeom>
          <a:solidFill>
            <a:srgbClr val="DDDD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k object 18"/>
          <p:cNvSpPr/>
          <p:nvPr/>
        </p:nvSpPr>
        <p:spPr>
          <a:xfrm>
            <a:off x="2498140" y="4425848"/>
            <a:ext cx="4812030" cy="1413510"/>
          </a:xfrm>
          <a:custGeom>
            <a:avLst/>
            <a:gdLst/>
            <a:ahLst/>
            <a:cxnLst/>
            <a:rect l="l" t="t" r="r" b="b"/>
            <a:pathLst>
              <a:path w="4812030" h="1413510">
                <a:moveTo>
                  <a:pt x="0" y="1413433"/>
                </a:moveTo>
                <a:lnTo>
                  <a:pt x="4812004" y="1413433"/>
                </a:lnTo>
                <a:lnTo>
                  <a:pt x="4812004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DDDD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k object 19"/>
          <p:cNvSpPr/>
          <p:nvPr/>
        </p:nvSpPr>
        <p:spPr>
          <a:xfrm>
            <a:off x="2498140" y="6379362"/>
            <a:ext cx="4812030" cy="1413510"/>
          </a:xfrm>
          <a:custGeom>
            <a:avLst/>
            <a:gdLst/>
            <a:ahLst/>
            <a:cxnLst/>
            <a:rect l="l" t="t" r="r" b="b"/>
            <a:pathLst>
              <a:path w="4812030" h="1413509">
                <a:moveTo>
                  <a:pt x="0" y="1413433"/>
                </a:moveTo>
                <a:lnTo>
                  <a:pt x="4812004" y="1413433"/>
                </a:lnTo>
                <a:lnTo>
                  <a:pt x="4812004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DDDD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184676" y="485821"/>
            <a:ext cx="3371296" cy="40703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87032" y="2303208"/>
            <a:ext cx="6966584" cy="66092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631821" y="9312973"/>
            <a:ext cx="2477007" cy="50069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87032" y="9312973"/>
            <a:ext cx="1780349" cy="50069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5/3/2024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573268" y="9312973"/>
            <a:ext cx="1780349" cy="50069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36278" y="766789"/>
            <a:ext cx="6134659" cy="92333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fi-FI" b="0" spc="-3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Terveydenhoitaja (AMK), </a:t>
            </a:r>
            <a:r>
              <a:rPr b="0" spc="-3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2</a:t>
            </a:r>
            <a:r>
              <a:rPr lang="fi-FI" b="0" spc="-3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40</a:t>
            </a:r>
            <a:r>
              <a:rPr b="0" spc="-10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b="0" spc="-4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op</a:t>
            </a:r>
            <a:br>
              <a:rPr lang="en-US" b="0" spc="-4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</a:br>
            <a:endParaRPr b="0" spc="-45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373529" y="8269580"/>
            <a:ext cx="1983105" cy="1413510"/>
          </a:xfrm>
          <a:custGeom>
            <a:avLst/>
            <a:gdLst/>
            <a:ahLst/>
            <a:cxnLst/>
            <a:rect l="l" t="t" r="r" b="b"/>
            <a:pathLst>
              <a:path w="1983105" h="1413509">
                <a:moveTo>
                  <a:pt x="0" y="1413433"/>
                </a:moveTo>
                <a:lnTo>
                  <a:pt x="1983003" y="1413433"/>
                </a:lnTo>
                <a:lnTo>
                  <a:pt x="1983003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FFC20D">
              <a:alpha val="80000"/>
            </a:srgbClr>
          </a:solidFill>
        </p:spPr>
        <p:txBody>
          <a:bodyPr wrap="square" lIns="0" tIns="0" rIns="0" bIns="0" rtlCol="0"/>
          <a:lstStyle/>
          <a:p>
            <a:endParaRPr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491144" y="8359315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1</a:t>
            </a:r>
            <a:endParaRPr sz="600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097413" y="8534025"/>
            <a:ext cx="1245735" cy="55130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just">
              <a:lnSpc>
                <a:spcPct val="106700"/>
              </a:lnSpc>
            </a:pPr>
            <a:r>
              <a:rPr lang="fi-FI" sz="1150" b="1" spc="-1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Ammattikuvan luominen</a:t>
            </a:r>
          </a:p>
          <a:p>
            <a:pPr algn="just">
              <a:lnSpc>
                <a:spcPct val="106700"/>
              </a:lnSpc>
            </a:pPr>
            <a:r>
              <a:rPr sz="1150" b="1" spc="-1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</a:t>
            </a:r>
            <a:r>
              <a:rPr sz="1150" spc="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60</a:t>
            </a:r>
            <a:r>
              <a:rPr sz="1150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</a:t>
            </a:r>
            <a:r>
              <a:rPr sz="1150" spc="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op</a:t>
            </a:r>
            <a:endParaRPr sz="115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392151" y="2398496"/>
            <a:ext cx="1950998" cy="1607136"/>
          </a:xfrm>
          <a:custGeom>
            <a:avLst/>
            <a:gdLst/>
            <a:ahLst/>
            <a:cxnLst/>
            <a:rect l="l" t="t" r="r" b="b"/>
            <a:pathLst>
              <a:path w="1983105" h="1536700">
                <a:moveTo>
                  <a:pt x="0" y="1536293"/>
                </a:moveTo>
                <a:lnTo>
                  <a:pt x="1983003" y="1536293"/>
                </a:lnTo>
                <a:lnTo>
                  <a:pt x="1983003" y="0"/>
                </a:lnTo>
                <a:lnTo>
                  <a:pt x="0" y="0"/>
                </a:lnTo>
                <a:lnTo>
                  <a:pt x="0" y="1536293"/>
                </a:lnTo>
                <a:close/>
              </a:path>
            </a:pathLst>
          </a:custGeom>
          <a:solidFill>
            <a:srgbClr val="8DC63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800" b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507326" y="2704972"/>
            <a:ext cx="1447369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4</a:t>
            </a:r>
            <a:endParaRPr sz="600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1130245" y="2801153"/>
            <a:ext cx="1111755" cy="69102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40"/>
              </a:lnSpc>
            </a:pPr>
            <a:r>
              <a:rPr lang="fi-FI" sz="1150" b="1" spc="-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Ammatti-</a:t>
            </a:r>
            <a:r>
              <a:rPr sz="1150" b="1" spc="-30" dirty="0" err="1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osaamisen</a:t>
            </a:r>
            <a:r>
              <a:rPr sz="1150" b="1" spc="-20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s</a:t>
            </a:r>
            <a:r>
              <a:rPr sz="1150" b="1" spc="-4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ov</a:t>
            </a:r>
            <a:r>
              <a:rPr sz="1150" b="1" spc="-30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eltaminen</a:t>
            </a:r>
            <a:endParaRPr sz="115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ts val="1350"/>
              </a:lnSpc>
              <a:spcBef>
                <a:spcPts val="180"/>
              </a:spcBef>
            </a:pPr>
            <a:r>
              <a:rPr lang="fi-FI" sz="1150" spc="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50</a:t>
            </a:r>
            <a:r>
              <a:rPr sz="1150" spc="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op</a:t>
            </a:r>
            <a:endParaRPr sz="115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7" name="object 37"/>
          <p:cNvSpPr/>
          <p:nvPr/>
        </p:nvSpPr>
        <p:spPr>
          <a:xfrm>
            <a:off x="392150" y="4425848"/>
            <a:ext cx="1983105" cy="1413510"/>
          </a:xfrm>
          <a:custGeom>
            <a:avLst/>
            <a:gdLst/>
            <a:ahLst/>
            <a:cxnLst/>
            <a:rect l="l" t="t" r="r" b="b"/>
            <a:pathLst>
              <a:path w="1983105" h="1413510">
                <a:moveTo>
                  <a:pt x="0" y="1413433"/>
                </a:moveTo>
                <a:lnTo>
                  <a:pt x="1983003" y="1413433"/>
                </a:lnTo>
                <a:lnTo>
                  <a:pt x="1983003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00BBCE">
              <a:alpha val="80000"/>
            </a:srgbClr>
          </a:solidFill>
        </p:spPr>
        <p:txBody>
          <a:bodyPr wrap="square" lIns="0" tIns="0" rIns="0" bIns="0" rtlCol="0"/>
          <a:lstStyle/>
          <a:p>
            <a:endParaRPr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38" name="object 38"/>
          <p:cNvSpPr txBox="1"/>
          <p:nvPr/>
        </p:nvSpPr>
        <p:spPr>
          <a:xfrm>
            <a:off x="491144" y="4503116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3</a:t>
            </a:r>
            <a:endParaRPr sz="600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9" name="object 39"/>
          <p:cNvSpPr txBox="1"/>
          <p:nvPr/>
        </p:nvSpPr>
        <p:spPr>
          <a:xfrm>
            <a:off x="1088524" y="4645738"/>
            <a:ext cx="1254625" cy="70532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40"/>
              </a:lnSpc>
            </a:pPr>
            <a:r>
              <a:rPr lang="fi-FI" sz="1150" b="1" spc="-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Ammatti-</a:t>
            </a:r>
            <a:r>
              <a:rPr sz="1150" b="1" spc="-30" dirty="0" err="1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osaamisen</a:t>
            </a:r>
            <a:r>
              <a:rPr sz="1150" b="1" spc="-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sy</a:t>
            </a:r>
            <a:r>
              <a:rPr sz="1150" b="1" spc="-4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v</a:t>
            </a:r>
            <a:r>
              <a:rPr sz="1150" b="1" spc="-30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entäminen</a:t>
            </a:r>
            <a:endParaRPr sz="115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ts val="1350"/>
              </a:lnSpc>
              <a:spcBef>
                <a:spcPts val="180"/>
              </a:spcBef>
            </a:pPr>
            <a:r>
              <a:rPr lang="fi-FI" sz="1150" spc="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65</a:t>
            </a:r>
            <a:r>
              <a:rPr sz="1150" spc="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op</a:t>
            </a:r>
            <a:endParaRPr sz="115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0" name="object 40"/>
          <p:cNvSpPr/>
          <p:nvPr/>
        </p:nvSpPr>
        <p:spPr>
          <a:xfrm>
            <a:off x="392150" y="6379362"/>
            <a:ext cx="1983105" cy="1413510"/>
          </a:xfrm>
          <a:custGeom>
            <a:avLst/>
            <a:gdLst/>
            <a:ahLst/>
            <a:cxnLst/>
            <a:rect l="l" t="t" r="r" b="b"/>
            <a:pathLst>
              <a:path w="1983105" h="1413509">
                <a:moveTo>
                  <a:pt x="0" y="1413433"/>
                </a:moveTo>
                <a:lnTo>
                  <a:pt x="1983003" y="1413433"/>
                </a:lnTo>
                <a:lnTo>
                  <a:pt x="1983003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F5821F">
              <a:alpha val="80000"/>
            </a:srgbClr>
          </a:solidFill>
        </p:spPr>
        <p:txBody>
          <a:bodyPr wrap="square" lIns="0" tIns="0" rIns="0" bIns="0" rtlCol="0"/>
          <a:lstStyle/>
          <a:p>
            <a:endParaRPr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41" name="object 41"/>
          <p:cNvSpPr txBox="1"/>
          <p:nvPr/>
        </p:nvSpPr>
        <p:spPr>
          <a:xfrm>
            <a:off x="491144" y="6452472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2</a:t>
            </a:r>
            <a:endParaRPr sz="600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2" name="object 42"/>
          <p:cNvSpPr txBox="1"/>
          <p:nvPr/>
        </p:nvSpPr>
        <p:spPr>
          <a:xfrm>
            <a:off x="1088525" y="6544553"/>
            <a:ext cx="1096150" cy="70532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40"/>
              </a:lnSpc>
            </a:pPr>
            <a:r>
              <a:rPr lang="fi-FI" sz="1150" b="1" spc="-25" dirty="0">
                <a:latin typeface="Verdana" panose="020B0604030504040204" pitchFamily="34" charset="0"/>
                <a:ea typeface="Verdana" panose="020B0604030504040204" pitchFamily="34" charset="0"/>
                <a:cs typeface="NewJuneBold"/>
              </a:rPr>
              <a:t>Ammatti-</a:t>
            </a:r>
            <a:r>
              <a:rPr sz="1150" b="1" spc="-30" dirty="0" err="1">
                <a:latin typeface="Verdana" panose="020B0604030504040204" pitchFamily="34" charset="0"/>
                <a:ea typeface="Verdana" panose="020B0604030504040204" pitchFamily="34" charset="0"/>
                <a:cs typeface="NewJuneBold"/>
              </a:rPr>
              <a:t>osaamisen</a:t>
            </a:r>
            <a:r>
              <a:rPr sz="1150" b="1" spc="-15" dirty="0">
                <a:latin typeface="Verdana" panose="020B0604030504040204" pitchFamily="34" charset="0"/>
                <a:ea typeface="Verdana" panose="020B0604030504040204" pitchFamily="34" charset="0"/>
                <a:cs typeface="NewJuneBold"/>
              </a:rPr>
              <a:t> </a:t>
            </a:r>
            <a:r>
              <a:rPr sz="1150" b="1" spc="-55" dirty="0">
                <a:latin typeface="Verdana" panose="020B0604030504040204" pitchFamily="34" charset="0"/>
                <a:ea typeface="Verdana" panose="020B0604030504040204" pitchFamily="34" charset="0"/>
                <a:cs typeface="NewJuneBold"/>
              </a:rPr>
              <a:t>k</a:t>
            </a:r>
            <a:r>
              <a:rPr sz="1150" b="1" spc="-30" dirty="0">
                <a:latin typeface="Verdana" panose="020B0604030504040204" pitchFamily="34" charset="0"/>
                <a:ea typeface="Verdana" panose="020B0604030504040204" pitchFamily="34" charset="0"/>
                <a:cs typeface="NewJuneBold"/>
              </a:rPr>
              <a:t>ehittäminen</a:t>
            </a:r>
            <a:endParaRPr sz="1150" dirty="0">
              <a:latin typeface="Verdana" panose="020B0604030504040204" pitchFamily="34" charset="0"/>
              <a:ea typeface="Verdana" panose="020B0604030504040204" pitchFamily="34" charset="0"/>
              <a:cs typeface="NewJuneBold"/>
            </a:endParaRPr>
          </a:p>
          <a:p>
            <a:pPr>
              <a:lnSpc>
                <a:spcPts val="1350"/>
              </a:lnSpc>
              <a:spcBef>
                <a:spcPts val="180"/>
              </a:spcBef>
            </a:pPr>
            <a:r>
              <a:rPr sz="1150" spc="5" dirty="0">
                <a:latin typeface="Verdana" panose="020B0604030504040204" pitchFamily="34" charset="0"/>
                <a:ea typeface="Verdana" panose="020B0604030504040204" pitchFamily="34" charset="0"/>
                <a:cs typeface="NewJuneBook"/>
              </a:rPr>
              <a:t>6</a:t>
            </a:r>
            <a:r>
              <a:rPr lang="fi-FI" sz="1150" spc="5" dirty="0">
                <a:latin typeface="Verdana" panose="020B0604030504040204" pitchFamily="34" charset="0"/>
                <a:ea typeface="Verdana" panose="020B0604030504040204" pitchFamily="34" charset="0"/>
                <a:cs typeface="NewJuneBook"/>
              </a:rPr>
              <a:t>5</a:t>
            </a:r>
            <a:r>
              <a:rPr sz="1150" spc="5" dirty="0">
                <a:latin typeface="Verdana" panose="020B0604030504040204" pitchFamily="34" charset="0"/>
                <a:ea typeface="Verdana" panose="020B0604030504040204" pitchFamily="34" charset="0"/>
                <a:cs typeface="NewJuneBook"/>
              </a:rPr>
              <a:t> op</a:t>
            </a:r>
            <a:endParaRPr sz="1150" dirty="0">
              <a:latin typeface="Verdana" panose="020B0604030504040204" pitchFamily="34" charset="0"/>
              <a:ea typeface="Verdana" panose="020B0604030504040204" pitchFamily="34" charset="0"/>
              <a:cs typeface="NewJuneBook"/>
            </a:endParaRPr>
          </a:p>
        </p:txBody>
      </p:sp>
      <p:sp>
        <p:nvSpPr>
          <p:cNvPr id="49" name="Up Arrow 48"/>
          <p:cNvSpPr/>
          <p:nvPr/>
        </p:nvSpPr>
        <p:spPr>
          <a:xfrm>
            <a:off x="4705315" y="3951553"/>
            <a:ext cx="448264" cy="422592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5" name="Up Arrow 54"/>
          <p:cNvSpPr/>
          <p:nvPr/>
        </p:nvSpPr>
        <p:spPr>
          <a:xfrm>
            <a:off x="4705315" y="5877320"/>
            <a:ext cx="448264" cy="422592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6" name="Up Arrow 55"/>
          <p:cNvSpPr/>
          <p:nvPr/>
        </p:nvSpPr>
        <p:spPr>
          <a:xfrm>
            <a:off x="4746153" y="7846988"/>
            <a:ext cx="448264" cy="422592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62" name="Rectangle 61"/>
          <p:cNvSpPr/>
          <p:nvPr/>
        </p:nvSpPr>
        <p:spPr>
          <a:xfrm>
            <a:off x="2613524" y="2471904"/>
            <a:ext cx="2286038" cy="59242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Yksilön, yhteisön ja kansanterveyden edistäminen </a:t>
            </a:r>
          </a:p>
        </p:txBody>
      </p:sp>
      <p:sp>
        <p:nvSpPr>
          <p:cNvPr id="63" name="Rectangle 62"/>
          <p:cNvSpPr/>
          <p:nvPr/>
        </p:nvSpPr>
        <p:spPr>
          <a:xfrm>
            <a:off x="5079727" y="2476560"/>
            <a:ext cx="2152345" cy="6305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Näyttöön perustuva toiminta</a:t>
            </a:r>
          </a:p>
          <a:p>
            <a:pPr algn="ctr"/>
            <a:r>
              <a:rPr lang="fi-FI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Terveydenhoitajatyön kehittäminen</a:t>
            </a:r>
          </a:p>
        </p:txBody>
      </p:sp>
      <p:sp>
        <p:nvSpPr>
          <p:cNvPr id="64" name="Rectangle 63"/>
          <p:cNvSpPr/>
          <p:nvPr/>
        </p:nvSpPr>
        <p:spPr>
          <a:xfrm>
            <a:off x="2613523" y="3281856"/>
            <a:ext cx="4631848" cy="55159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Terveydenhoitajan asiantuntijuuden kehittyminen ja jatkuva oppiminen</a:t>
            </a:r>
          </a:p>
          <a:p>
            <a:pPr algn="ctr"/>
            <a:r>
              <a:rPr lang="fi-FI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Terveydenhoitajan itsenäinen toiminta</a:t>
            </a:r>
          </a:p>
        </p:txBody>
      </p:sp>
      <p:sp>
        <p:nvSpPr>
          <p:cNvPr id="65" name="Rectangle 64"/>
          <p:cNvSpPr/>
          <p:nvPr/>
        </p:nvSpPr>
        <p:spPr>
          <a:xfrm>
            <a:off x="2613523" y="4554407"/>
            <a:ext cx="2219880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Tutkimusmenetelmät</a:t>
            </a:r>
          </a:p>
          <a:p>
            <a:pPr algn="ctr"/>
            <a:r>
              <a:rPr lang="fi-FI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Hoitotyön kehittäminen  </a:t>
            </a:r>
          </a:p>
        </p:txBody>
      </p:sp>
      <p:sp>
        <p:nvSpPr>
          <p:cNvPr id="66" name="Rectangle 65"/>
          <p:cNvSpPr/>
          <p:nvPr/>
        </p:nvSpPr>
        <p:spPr>
          <a:xfrm>
            <a:off x="5087772" y="4549775"/>
            <a:ext cx="2157600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Sairaanhoitajan osaamisen näyttö</a:t>
            </a:r>
          </a:p>
        </p:txBody>
      </p:sp>
      <p:sp>
        <p:nvSpPr>
          <p:cNvPr id="67" name="Rectangle 66"/>
          <p:cNvSpPr/>
          <p:nvPr/>
        </p:nvSpPr>
        <p:spPr>
          <a:xfrm>
            <a:off x="2613523" y="5252281"/>
            <a:ext cx="2219880" cy="52991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Potilaan tilan arviointi, hoito ja ohjaaminen</a:t>
            </a:r>
          </a:p>
        </p:txBody>
      </p:sp>
      <p:sp>
        <p:nvSpPr>
          <p:cNvPr id="72" name="Rectangle 71"/>
          <p:cNvSpPr/>
          <p:nvPr/>
        </p:nvSpPr>
        <p:spPr>
          <a:xfrm>
            <a:off x="5089404" y="6479838"/>
            <a:ext cx="2155969" cy="53468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Lasten, nuorten ja perheiden hoitotyö</a:t>
            </a:r>
          </a:p>
        </p:txBody>
      </p:sp>
      <p:sp>
        <p:nvSpPr>
          <p:cNvPr id="73" name="Rectangle 72"/>
          <p:cNvSpPr/>
          <p:nvPr/>
        </p:nvSpPr>
        <p:spPr>
          <a:xfrm>
            <a:off x="2613523" y="6489815"/>
            <a:ext cx="2219880" cy="49952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Lääkehoito</a:t>
            </a:r>
          </a:p>
        </p:txBody>
      </p:sp>
      <p:sp>
        <p:nvSpPr>
          <p:cNvPr id="74" name="Rectangle 73"/>
          <p:cNvSpPr/>
          <p:nvPr/>
        </p:nvSpPr>
        <p:spPr>
          <a:xfrm>
            <a:off x="5087773" y="7187690"/>
            <a:ext cx="2157600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Mielenterveys- ja päihdetyö </a:t>
            </a:r>
          </a:p>
        </p:txBody>
      </p:sp>
      <p:sp>
        <p:nvSpPr>
          <p:cNvPr id="75" name="Rectangle 74"/>
          <p:cNvSpPr/>
          <p:nvPr/>
        </p:nvSpPr>
        <p:spPr>
          <a:xfrm>
            <a:off x="2613523" y="8426334"/>
            <a:ext cx="4631848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Hoitotyön osaamisen perusteet, sisätautia sairastavan hoitotyö</a:t>
            </a:r>
          </a:p>
          <a:p>
            <a:pPr algn="ctr"/>
            <a:r>
              <a:rPr lang="fi-FI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Hoitaminen ilmiönä </a:t>
            </a:r>
          </a:p>
        </p:txBody>
      </p:sp>
      <p:sp>
        <p:nvSpPr>
          <p:cNvPr id="76" name="Rectangle 75"/>
          <p:cNvSpPr/>
          <p:nvPr/>
        </p:nvSpPr>
        <p:spPr>
          <a:xfrm>
            <a:off x="2613523" y="9051373"/>
            <a:ext cx="4631848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Hoitotyön tietoperusta</a:t>
            </a:r>
          </a:p>
          <a:p>
            <a:pPr algn="ctr"/>
            <a:r>
              <a:rPr lang="fi-FI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Oppimaan oppiminen</a:t>
            </a:r>
          </a:p>
        </p:txBody>
      </p:sp>
      <p:sp>
        <p:nvSpPr>
          <p:cNvPr id="68" name="Rectangle 67"/>
          <p:cNvSpPr/>
          <p:nvPr/>
        </p:nvSpPr>
        <p:spPr>
          <a:xfrm>
            <a:off x="5087772" y="5266649"/>
            <a:ext cx="2157601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9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fi-FI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Toimintakyvyn arviointi</a:t>
            </a:r>
          </a:p>
          <a:p>
            <a:pPr algn="ctr"/>
            <a:r>
              <a:rPr lang="fi-FI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Kotihoito ja ikääntyvän hoitotyö</a:t>
            </a:r>
          </a:p>
          <a:p>
            <a:pPr algn="ctr"/>
            <a:endParaRPr lang="fi-FI" sz="8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3" name="Rectangle 72"/>
          <p:cNvSpPr/>
          <p:nvPr/>
        </p:nvSpPr>
        <p:spPr>
          <a:xfrm>
            <a:off x="2613523" y="7187690"/>
            <a:ext cx="2219880" cy="5122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Perioperatiivinen hoitotyö  </a:t>
            </a:r>
          </a:p>
        </p:txBody>
      </p:sp>
      <p:sp>
        <p:nvSpPr>
          <p:cNvPr id="44" name="Rectangle 69"/>
          <p:cNvSpPr/>
          <p:nvPr/>
        </p:nvSpPr>
        <p:spPr>
          <a:xfrm>
            <a:off x="2800350" y="5006974"/>
            <a:ext cx="4164475" cy="319950"/>
          </a:xfrm>
          <a:prstGeom prst="rect">
            <a:avLst/>
          </a:prstGeom>
          <a:solidFill>
            <a:srgbClr val="EE3D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Hoitotyön asiantuntijuuden kehittäminen, opinnäytetyö, terveydenhoitajatyön ammattiopinnot</a:t>
            </a:r>
          </a:p>
        </p:txBody>
      </p:sp>
      <p:sp>
        <p:nvSpPr>
          <p:cNvPr id="46" name="Rectangle 69"/>
          <p:cNvSpPr/>
          <p:nvPr/>
        </p:nvSpPr>
        <p:spPr>
          <a:xfrm>
            <a:off x="2826529" y="6911975"/>
            <a:ext cx="4170222" cy="330437"/>
          </a:xfrm>
          <a:prstGeom prst="rect">
            <a:avLst/>
          </a:prstGeom>
          <a:solidFill>
            <a:srgbClr val="EE3D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Hoitotyön asiantuntijuuden </a:t>
            </a:r>
          </a:p>
          <a:p>
            <a:pPr algn="ctr"/>
            <a:r>
              <a:rPr lang="fi-FI" sz="9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vahvistaminen ja laajentaminen</a:t>
            </a:r>
          </a:p>
        </p:txBody>
      </p:sp>
      <p:sp>
        <p:nvSpPr>
          <p:cNvPr id="47" name="Rectangle 69"/>
          <p:cNvSpPr/>
          <p:nvPr/>
        </p:nvSpPr>
        <p:spPr>
          <a:xfrm>
            <a:off x="2817324" y="2999755"/>
            <a:ext cx="4164475" cy="365849"/>
          </a:xfrm>
          <a:prstGeom prst="rect">
            <a:avLst/>
          </a:prstGeom>
          <a:solidFill>
            <a:srgbClr val="EE3D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Oman osaamisen arviointi ja kehittäminen, työyhteisö- ja esihenkilötaidot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3282B8C9FFAC6D4BA97D9C4E24BBE54A" ma:contentTypeVersion="14" ma:contentTypeDescription="Luo uusi asiakirja." ma:contentTypeScope="" ma:versionID="6c9a6ed289f8e3314cc99af5322f4b3c">
  <xsd:schema xmlns:xsd="http://www.w3.org/2001/XMLSchema" xmlns:xs="http://www.w3.org/2001/XMLSchema" xmlns:p="http://schemas.microsoft.com/office/2006/metadata/properties" xmlns:ns3="729cc334-cccb-49ad-ac57-bc384714c602" xmlns:ns4="a2f41a69-bbcc-4550-8070-38b19bf27690" targetNamespace="http://schemas.microsoft.com/office/2006/metadata/properties" ma:root="true" ma:fieldsID="808df9d9ee478fbc0ca1456af410b44f" ns3:_="" ns4:_="">
    <xsd:import namespace="729cc334-cccb-49ad-ac57-bc384714c602"/>
    <xsd:import namespace="a2f41a69-bbcc-4550-8070-38b19bf27690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  <xsd:element ref="ns4:MediaServiceLocation" minOccurs="0"/>
                <xsd:element ref="ns4:MediaServiceOCR" minOccurs="0"/>
                <xsd:element ref="ns4:MediaServiceGenerationTime" minOccurs="0"/>
                <xsd:element ref="ns4:MediaServiceEventHashCode" minOccurs="0"/>
                <xsd:element ref="ns4:MediaServiceAutoKeyPoints" minOccurs="0"/>
                <xsd:element ref="ns4:MediaServiceKeyPoints" minOccurs="0"/>
                <xsd:element ref="ns4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29cc334-cccb-49ad-ac57-bc384714c602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Jaettu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Jakamisen tiedot" ma:description="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Jakamisvihjeen hajautus" ma:description="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2f41a69-bbcc-4550-8070-38b19bf2769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1" nillable="true" ma:displayName="Length (seconds)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1E49387E-3F7D-4063-8321-CE42B750981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29cc334-cccb-49ad-ac57-bc384714c602"/>
    <ds:schemaRef ds:uri="a2f41a69-bbcc-4550-8070-38b19bf2769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A88FD6CB-0D28-47E3-8C3C-ADFDB9D82837}">
  <ds:schemaRefs>
    <ds:schemaRef ds:uri="a2f41a69-bbcc-4550-8070-38b19bf27690"/>
    <ds:schemaRef ds:uri="729cc334-cccb-49ad-ac57-bc384714c602"/>
    <ds:schemaRef ds:uri="http://schemas.openxmlformats.org/package/2006/metadata/core-properties"/>
    <ds:schemaRef ds:uri="http://purl.org/dc/terms/"/>
    <ds:schemaRef ds:uri="http://www.w3.org/XML/1998/namespace"/>
    <ds:schemaRef ds:uri="http://schemas.microsoft.com/office/infopath/2007/PartnerControls"/>
    <ds:schemaRef ds:uri="http://schemas.microsoft.com/office/2006/documentManagement/types"/>
    <ds:schemaRef ds:uri="http://schemas.microsoft.com/office/2006/metadata/properties"/>
    <ds:schemaRef ds:uri="http://purl.org/dc/elements/1.1/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4A502602-BB21-42A1-A924-414914EDC7F0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3830</TotalTime>
  <Words>119</Words>
  <Application>Microsoft Office PowerPoint</Application>
  <PresentationFormat>Custom</PresentationFormat>
  <Paragraphs>37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Calibri</vt:lpstr>
      <vt:lpstr>NewJuneHeavy</vt:lpstr>
      <vt:lpstr>Verdana</vt:lpstr>
      <vt:lpstr>Office Theme</vt:lpstr>
      <vt:lpstr>Terveydenhoitaja (AMK), 240 op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Vuositeemat</dc:title>
  <dc:creator>Petteri Alanko</dc:creator>
  <cp:lastModifiedBy>Taina Moilanen</cp:lastModifiedBy>
  <cp:revision>50</cp:revision>
  <dcterms:created xsi:type="dcterms:W3CDTF">2017-09-20T15:00:41Z</dcterms:created>
  <dcterms:modified xsi:type="dcterms:W3CDTF">2024-05-03T07:42:08Z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2017-09-12T00:00:00Z</vt:filetime>
  </property>
  <property fmtid="{D5CDD505-2E9C-101B-9397-08002B2CF9AE}" pid="3" name="LastSaved">
    <vt:filetime>2017-09-20T00:00:00Z</vt:filetime>
  </property>
  <property fmtid="{D5CDD505-2E9C-101B-9397-08002B2CF9AE}" pid="4" name="ContentTypeId">
    <vt:lpwstr>0x0101003282B8C9FFAC6D4BA97D9C4E24BBE54A</vt:lpwstr>
  </property>
</Properties>
</file>