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515600"/>
  <p:notesSz cx="7734300" cy="105156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3D910C-2F5D-FEE6-C673-552D7665DC04}" v="273" dt="2024-08-01T07:06:32.69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95" autoAdjust="0"/>
    <p:restoredTop sz="94660"/>
  </p:normalViewPr>
  <p:slideViewPr>
    <p:cSldViewPr>
      <p:cViewPr varScale="1">
        <p:scale>
          <a:sx n="69" d="100"/>
          <a:sy n="69" d="100"/>
        </p:scale>
        <p:origin x="2958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694" y="1452453"/>
            <a:ext cx="6101483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114" dirty="0"/>
              <a:t>Musiikkipedagogi</a:t>
            </a:r>
            <a:r>
              <a:rPr spc="-95" dirty="0"/>
              <a:t> </a:t>
            </a:r>
            <a:r>
              <a:rPr lang="fi-FI" spc="-95" dirty="0"/>
              <a:t>(AMK), </a:t>
            </a:r>
            <a:r>
              <a:rPr b="0" spc="-35" dirty="0">
                <a:latin typeface="NewJuneBook"/>
                <a:cs typeface="NewJuneBook"/>
              </a:rPr>
              <a:t>2</a:t>
            </a:r>
            <a:r>
              <a:rPr lang="fi-FI" b="0" spc="-35" dirty="0">
                <a:latin typeface="NewJuneBook"/>
                <a:cs typeface="NewJuneBook"/>
              </a:rPr>
              <a:t>4</a:t>
            </a:r>
            <a:r>
              <a:rPr b="0" spc="-35" dirty="0">
                <a:latin typeface="NewJuneBook"/>
                <a:cs typeface="NewJuneBook"/>
              </a:rPr>
              <a:t>0</a:t>
            </a:r>
            <a:r>
              <a:rPr b="0" spc="-10" dirty="0">
                <a:latin typeface="NewJuneBook"/>
                <a:cs typeface="NewJuneBook"/>
              </a:rPr>
              <a:t> </a:t>
            </a:r>
            <a:r>
              <a:rPr lang="fi-FI" b="0" spc="-45" dirty="0">
                <a:latin typeface="NewJuneBook"/>
                <a:cs typeface="NewJuneBook"/>
              </a:rPr>
              <a:t>op</a:t>
            </a:r>
            <a:endParaRPr b="0" spc="-45" dirty="0">
              <a:latin typeface="NewJuneBook"/>
              <a:cs typeface="NewJuneBoo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35133" y="8547809"/>
            <a:ext cx="1983105" cy="1586791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4127" y="8741071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40397" y="8915781"/>
            <a:ext cx="1009650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13"/>
          <p:cNvSpPr/>
          <p:nvPr/>
        </p:nvSpPr>
        <p:spPr>
          <a:xfrm>
            <a:off x="448763" y="2889037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115904" y="3172142"/>
            <a:ext cx="958850" cy="523990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solidFill>
                  <a:srgbClr val="FFFFFF"/>
                </a:solidFill>
                <a:latin typeface="Tahoma"/>
                <a:ea typeface="Tahoma"/>
                <a:cs typeface="Tahoma"/>
              </a:rPr>
              <a:t>O</a:t>
            </a:r>
            <a:r>
              <a:rPr lang="fi-FI" sz="1150" b="1" spc="-30" dirty="0">
                <a:solidFill>
                  <a:srgbClr val="FFFFFF"/>
                </a:solidFill>
                <a:latin typeface="Tahoma"/>
                <a:ea typeface="Tahoma"/>
                <a:cs typeface="Tahoma"/>
              </a:rPr>
              <a:t>saamisen</a:t>
            </a:r>
            <a:r>
              <a:rPr sz="1150" b="1" spc="-20" dirty="0">
                <a:solidFill>
                  <a:srgbClr val="FFFFFF"/>
                </a:solidFill>
                <a:latin typeface="Tahoma"/>
                <a:ea typeface="Tahoma"/>
                <a:cs typeface="Tahoma"/>
              </a:rPr>
              <a:t> </a:t>
            </a:r>
            <a:r>
              <a:rPr sz="1150" b="1" spc="-20" dirty="0" err="1">
                <a:solidFill>
                  <a:srgbClr val="FFFFFF"/>
                </a:solidFill>
                <a:latin typeface="Tahoma"/>
                <a:ea typeface="Tahoma"/>
                <a:cs typeface="Tahoma"/>
              </a:rPr>
              <a:t>s</a:t>
            </a:r>
            <a:r>
              <a:rPr sz="1150" b="1" spc="-45" dirty="0" err="1">
                <a:solidFill>
                  <a:srgbClr val="FFFFFF"/>
                </a:solidFill>
                <a:latin typeface="Tahoma"/>
                <a:ea typeface="Tahoma"/>
                <a:cs typeface="Tahoma"/>
              </a:rPr>
              <a:t>ov</a:t>
            </a:r>
            <a:r>
              <a:rPr sz="1150" b="1" spc="-30" dirty="0" err="1">
                <a:solidFill>
                  <a:srgbClr val="FFFFFF"/>
                </a:solidFill>
                <a:latin typeface="Tahoma"/>
                <a:ea typeface="Tahoma"/>
                <a:cs typeface="Tahoma"/>
              </a:rPr>
              <a:t>eltaminen</a:t>
            </a:r>
            <a:endParaRPr sz="1150" dirty="0" err="1">
              <a:latin typeface="Tahoma"/>
              <a:ea typeface="Tahoma"/>
              <a:cs typeface="Tahoma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37"/>
          <p:cNvSpPr/>
          <p:nvPr/>
        </p:nvSpPr>
        <p:spPr>
          <a:xfrm>
            <a:off x="435133" y="4825731"/>
            <a:ext cx="1983105" cy="1506645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49411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131508" y="5083769"/>
            <a:ext cx="1002030" cy="523990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solidFill>
                  <a:srgbClr val="FFFFFF"/>
                </a:solidFill>
                <a:latin typeface="Tahoma"/>
                <a:ea typeface="Tahoma"/>
                <a:cs typeface="Tahoma"/>
              </a:rPr>
              <a:t>O</a:t>
            </a:r>
            <a:r>
              <a:rPr lang="fi-FI" sz="1150" b="1" spc="-30" dirty="0">
                <a:solidFill>
                  <a:srgbClr val="FFFFFF"/>
                </a:solidFill>
                <a:latin typeface="Tahoma"/>
                <a:ea typeface="Tahoma"/>
                <a:cs typeface="Tahoma"/>
              </a:rPr>
              <a:t>saamisen</a:t>
            </a:r>
            <a:r>
              <a:rPr sz="1150" b="1" spc="-25" dirty="0">
                <a:solidFill>
                  <a:srgbClr val="FFFFFF"/>
                </a:solidFill>
                <a:latin typeface="Tahoma"/>
                <a:ea typeface="Tahoma"/>
                <a:cs typeface="Tahoma"/>
              </a:rPr>
              <a:t> </a:t>
            </a:r>
            <a:r>
              <a:rPr sz="1150" b="1" spc="-25" dirty="0" err="1">
                <a:solidFill>
                  <a:srgbClr val="FFFFFF"/>
                </a:solidFill>
                <a:latin typeface="Tahoma"/>
                <a:ea typeface="Tahoma"/>
                <a:cs typeface="Tahoma"/>
              </a:rPr>
              <a:t>sy</a:t>
            </a:r>
            <a:r>
              <a:rPr sz="1150" b="1" spc="-45" dirty="0" err="1">
                <a:solidFill>
                  <a:srgbClr val="FFFFFF"/>
                </a:solidFill>
                <a:latin typeface="Tahoma"/>
                <a:ea typeface="Tahoma"/>
                <a:cs typeface="Tahoma"/>
              </a:rPr>
              <a:t>v</a:t>
            </a:r>
            <a:r>
              <a:rPr sz="1150" b="1" spc="-30" dirty="0" err="1">
                <a:solidFill>
                  <a:srgbClr val="FFFFFF"/>
                </a:solidFill>
                <a:latin typeface="Tahoma"/>
                <a:ea typeface="Tahoma"/>
                <a:cs typeface="Tahoma"/>
              </a:rPr>
              <a:t>entäminen</a:t>
            </a:r>
            <a:endParaRPr sz="1150" dirty="0" err="1">
              <a:latin typeface="Tahoma"/>
              <a:ea typeface="Tahoma"/>
              <a:cs typeface="Tahoma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0"/>
          <p:cNvSpPr/>
          <p:nvPr/>
        </p:nvSpPr>
        <p:spPr>
          <a:xfrm>
            <a:off x="435133" y="6701316"/>
            <a:ext cx="1983105" cy="1510018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34127" y="683422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31508" y="6926309"/>
            <a:ext cx="937894" cy="532646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saamisen</a:t>
            </a:r>
            <a:r>
              <a:rPr sz="1150" b="1" spc="-1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5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</a:t>
            </a:r>
            <a:endParaRPr sz="115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484960" y="2919249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9" name="TextBox 48"/>
          <p:cNvSpPr txBox="1"/>
          <p:nvPr/>
        </p:nvSpPr>
        <p:spPr>
          <a:xfrm>
            <a:off x="2569763" y="3075093"/>
            <a:ext cx="3206327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Arial Narrow"/>
                <a:ea typeface="Tahoma"/>
                <a:cs typeface="Tahoma"/>
              </a:rPr>
              <a:t>Minä luovana ammattilaisena ja kehittäjänä</a:t>
            </a:r>
            <a:endParaRPr lang="fi-FI" sz="1400" b="1" i="1" dirty="0">
              <a:solidFill>
                <a:srgbClr val="EE3D8A"/>
              </a:solidFill>
              <a:latin typeface="Arial Narrow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591144" y="3481430"/>
            <a:ext cx="4626019" cy="6998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Luovana toimijana ja kehittäjänä musiikkialalla, monipuolinen ja laaja-alainen pedagogi, tutkimuksellinen työote, työelämävalmiudet ja -yhteydet, yrittäjämäinen asenne sekä valmius toimia yrittäjänä</a:t>
            </a:r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84960" y="4829213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5" name="TextBox 54"/>
          <p:cNvSpPr txBox="1"/>
          <p:nvPr/>
        </p:nvSpPr>
        <p:spPr>
          <a:xfrm>
            <a:off x="2563874" y="4937365"/>
            <a:ext cx="3401893" cy="52322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Arial Narrow" panose="020B0606020202030204" pitchFamily="34" charset="0"/>
                <a:ea typeface="Tahoma"/>
                <a:cs typeface="Tahoma"/>
              </a:rPr>
              <a:t>Minä monipuolisena pedagogina ja taiteilijana</a:t>
            </a:r>
            <a:endParaRPr lang="fi-FI" sz="1400" b="1" dirty="0">
              <a:latin typeface="Arial Narrow" panose="020B0606020202030204" pitchFamily="34" charset="0"/>
            </a:endParaRPr>
          </a:p>
          <a:p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579374" y="5345207"/>
            <a:ext cx="4626019" cy="7610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Musiikin opettaminen ja ohjaaminen, musiikin luovat menetelmät, substanssitaidot ja yhteismusisointi, musiikin yhteiskunnallinen konteksti myös kansainvälisesti, opinnäytetyön käynnistäminen, harjoittelu</a:t>
            </a:r>
          </a:p>
        </p:txBody>
      </p:sp>
      <p:sp>
        <p:nvSpPr>
          <p:cNvPr id="59" name="object 16"/>
          <p:cNvSpPr txBox="1"/>
          <p:nvPr/>
        </p:nvSpPr>
        <p:spPr>
          <a:xfrm>
            <a:off x="2777667" y="76055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2826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501648" y="6661042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2" name="TextBox 61"/>
          <p:cNvSpPr txBox="1"/>
          <p:nvPr/>
        </p:nvSpPr>
        <p:spPr>
          <a:xfrm>
            <a:off x="2563874" y="6775157"/>
            <a:ext cx="3363421" cy="52322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Arial Narrow"/>
                <a:ea typeface="Tahoma"/>
                <a:cs typeface="Tahoma"/>
              </a:rPr>
              <a:t>Minä tiedostavana tulevaisuuden pedagogina</a:t>
            </a:r>
            <a:endParaRPr lang="fi-FI" sz="1400" i="1" dirty="0">
              <a:latin typeface="Arial Narrow"/>
              <a:ea typeface="Tahoma"/>
              <a:cs typeface="Tahoma"/>
            </a:endParaRPr>
          </a:p>
          <a:p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591144" y="7259682"/>
            <a:ext cx="4626019" cy="5858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Vuorovaikutustaidot opettamisessa, kasvatustieteen perusteet, pedagoginen opetusharjoittelu, substanssitaidot ja yhteismusisointi, musiikin eri toimintaympäristöt, harjoittelu</a:t>
            </a: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492417" y="8547809"/>
            <a:ext cx="4812030" cy="158679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9" name="TextBox 68"/>
          <p:cNvSpPr txBox="1"/>
          <p:nvPr/>
        </p:nvSpPr>
        <p:spPr>
          <a:xfrm>
            <a:off x="2564040" y="8599094"/>
            <a:ext cx="3278462" cy="307777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Arial Narrow"/>
                <a:ea typeface="Tahoma"/>
                <a:cs typeface="Tahoma"/>
              </a:rPr>
              <a:t>Minä korkeakouluopiskelijana musiikkialalla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579374" y="9099723"/>
            <a:ext cx="4626019" cy="5390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Musiikki omana tulevaisuuden ammattina, instrumenttitaidot ja niiden kehittäminen, pedagogiikan perusteet ja musiikin hahmottamisen perusteet</a:t>
            </a:r>
          </a:p>
        </p:txBody>
      </p:sp>
      <p:sp>
        <p:nvSpPr>
          <p:cNvPr id="47" name="Up Arrow 48"/>
          <p:cNvSpPr/>
          <p:nvPr/>
        </p:nvSpPr>
        <p:spPr>
          <a:xfrm>
            <a:off x="4575054" y="4427232"/>
            <a:ext cx="448264" cy="388685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48"/>
          <p:cNvSpPr/>
          <p:nvPr/>
        </p:nvSpPr>
        <p:spPr>
          <a:xfrm>
            <a:off x="4593790" y="6315560"/>
            <a:ext cx="448264" cy="332186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Up Arrow 48"/>
          <p:cNvSpPr/>
          <p:nvPr/>
        </p:nvSpPr>
        <p:spPr>
          <a:xfrm>
            <a:off x="4593790" y="8153352"/>
            <a:ext cx="448264" cy="371400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244647CCC5F68438B941A75832D7DBF" ma:contentTypeVersion="19" ma:contentTypeDescription="Luo uusi asiakirja." ma:contentTypeScope="" ma:versionID="f6acbb9d82490758054af8001751d44e">
  <xsd:schema xmlns:xsd="http://www.w3.org/2001/XMLSchema" xmlns:xs="http://www.w3.org/2001/XMLSchema" xmlns:p="http://schemas.microsoft.com/office/2006/metadata/properties" xmlns:ns2="4ee782d3-b7a6-4ff9-bd10-077df4613830" xmlns:ns3="7feeb770-eddf-4b66-850f-df4d53ead082" targetNamespace="http://schemas.microsoft.com/office/2006/metadata/properties" ma:root="true" ma:fieldsID="e3b68ba63bf2492c5c9ea506ea5f97a5" ns2:_="" ns3:_="">
    <xsd:import namespace="4ee782d3-b7a6-4ff9-bd10-077df4613830"/>
    <xsd:import namespace="7feeb770-eddf-4b66-850f-df4d53ead0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SearchProperties" minOccurs="0"/>
                <xsd:element ref="ns2:Esiintymisp_x00e4_iv_x00e4_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e782d3-b7a6-4ff9-bd10-077df46138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Kuvien tunnisteet" ma:readOnly="false" ma:fieldId="{5cf76f15-5ced-4ddc-b409-7134ff3c332f}" ma:taxonomyMulti="true" ma:sspId="27ee12cc-49ea-458b-8a70-8770974bc7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Esiintymisp_x00e4_iv_x00e4_" ma:index="24" nillable="true" ma:displayName="Esiintymispäivä" ma:format="Dropdown" ma:internalName="Esiintymisp_x00e4_iv_x00e4_">
      <xsd:simpleType>
        <xsd:restriction base="dms:Text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eeb770-eddf-4b66-850f-df4d53ead08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c24f515b-9496-42cf-a275-db4570b21bea}" ma:internalName="TaxCatchAll" ma:showField="CatchAllData" ma:web="7feeb770-eddf-4b66-850f-df4d53ead0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feeb770-eddf-4b66-850f-df4d53ead082" xsi:nil="true"/>
    <lcf76f155ced4ddcb4097134ff3c332f xmlns="4ee782d3-b7a6-4ff9-bd10-077df4613830">
      <Terms xmlns="http://schemas.microsoft.com/office/infopath/2007/PartnerControls"/>
    </lcf76f155ced4ddcb4097134ff3c332f>
    <Esiintymisp_x00e4_iv_x00e4_ xmlns="4ee782d3-b7a6-4ff9-bd10-077df4613830" xsi:nil="true"/>
  </documentManagement>
</p:properties>
</file>

<file path=customXml/itemProps1.xml><?xml version="1.0" encoding="utf-8"?>
<ds:datastoreItem xmlns:ds="http://schemas.openxmlformats.org/officeDocument/2006/customXml" ds:itemID="{C524283B-CB78-4945-87AA-FB46B7C1D7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e782d3-b7a6-4ff9-bd10-077df4613830"/>
    <ds:schemaRef ds:uri="7feeb770-eddf-4b66-850f-df4d53ead08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6B80953-1222-4574-A9E5-FB0E2B1D46B7}">
  <ds:schemaRefs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7feeb770-eddf-4b66-850f-df4d53ead082"/>
    <ds:schemaRef ds:uri="4ee782d3-b7a6-4ff9-bd10-077df461383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</TotalTime>
  <Words>276</Words>
  <Application>Microsoft Office PowerPoint</Application>
  <PresentationFormat>Mukautettu</PresentationFormat>
  <Paragraphs>32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9" baseType="lpstr">
      <vt:lpstr>Arial Narrow</vt:lpstr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Musiikkipedagogi (AMK),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Musiikkipedagogi</dc:title>
  <dc:creator>Taina Moilanen</dc:creator>
  <cp:lastModifiedBy>Taina Moilanen</cp:lastModifiedBy>
  <cp:revision>176</cp:revision>
  <dcterms:created xsi:type="dcterms:W3CDTF">2017-09-21T11:55:52Z</dcterms:created>
  <dcterms:modified xsi:type="dcterms:W3CDTF">2024-09-17T06:06:50Z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0x0101008244647CCC5F68438B941A75832D7DBF</vt:lpwstr>
  </property>
  <property fmtid="{D5CDD505-2E9C-101B-9397-08002B2CF9AE}" pid="5" name="_dlc_DocIdItemGuid">
    <vt:lpwstr>18274de0-7e34-4652-a0d8-dfdfba2202d0</vt:lpwstr>
  </property>
  <property fmtid="{D5CDD505-2E9C-101B-9397-08002B2CF9AE}" pid="6" name="Asiasanat">
    <vt:lpwstr/>
  </property>
</Properties>
</file>