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6" r:id="rId5"/>
  </p:sldIdLst>
  <p:sldSz cx="7734300" cy="10013950"/>
  <p:notesSz cx="7734300" cy="1001395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E3D8A"/>
    <a:srgbClr val="8DC63F"/>
    <a:srgbClr val="FFC20D"/>
    <a:srgbClr val="F5821F"/>
    <a:srgbClr val="00BBCE"/>
    <a:srgbClr val="C6168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3" d="100"/>
          <a:sy n="43" d="100"/>
        </p:scale>
        <p:origin x="2148" y="5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376974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5963209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0548" y="3104324"/>
            <a:ext cx="6579552" cy="210292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1097" y="5607812"/>
            <a:ext cx="5418454" cy="25034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10/27/2022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10/27/2022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7032" y="2303208"/>
            <a:ext cx="3367182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986434" y="2303208"/>
            <a:ext cx="3367182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10/27/2022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10/27/2022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10/27/2022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2498140" y="8290356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09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2498140" y="2398484"/>
            <a:ext cx="4812030" cy="1536700"/>
          </a:xfrm>
          <a:custGeom>
            <a:avLst/>
            <a:gdLst/>
            <a:ahLst/>
            <a:cxnLst/>
            <a:rect l="l" t="t" r="r" b="b"/>
            <a:pathLst>
              <a:path w="4812030" h="1536700">
                <a:moveTo>
                  <a:pt x="0" y="1536306"/>
                </a:moveTo>
                <a:lnTo>
                  <a:pt x="4812004" y="1536306"/>
                </a:lnTo>
                <a:lnTo>
                  <a:pt x="4812004" y="0"/>
                </a:lnTo>
                <a:lnTo>
                  <a:pt x="0" y="0"/>
                </a:lnTo>
                <a:lnTo>
                  <a:pt x="0" y="1536306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2498140" y="4425848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10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2498140" y="6379362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09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184676" y="485821"/>
            <a:ext cx="3371296" cy="4070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7032" y="2303208"/>
            <a:ext cx="6966584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31821" y="9312973"/>
            <a:ext cx="2477007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7032" y="9312973"/>
            <a:ext cx="1780349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10/27/2022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73268" y="9312973"/>
            <a:ext cx="1780349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089080" y="1620232"/>
            <a:ext cx="4225553" cy="4616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fi-FI" spc="-30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Bioanalyytikko</a:t>
            </a:r>
            <a:r>
              <a:rPr spc="-9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b="0" spc="-3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210</a:t>
            </a:r>
            <a:r>
              <a:rPr b="0" spc="-1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b="0" spc="-4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OP</a:t>
            </a:r>
          </a:p>
        </p:txBody>
      </p:sp>
      <p:sp>
        <p:nvSpPr>
          <p:cNvPr id="10" name="object 10"/>
          <p:cNvSpPr/>
          <p:nvPr/>
        </p:nvSpPr>
        <p:spPr>
          <a:xfrm>
            <a:off x="392150" y="8290356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09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FFC20D">
              <a:alpha val="80000"/>
            </a:srgbClr>
          </a:solidFill>
        </p:spPr>
        <p:txBody>
          <a:bodyPr wrap="square" lIns="0" tIns="0" rIns="0" bIns="0" rtlCol="0"/>
          <a:lstStyle/>
          <a:p>
            <a:endParaRPr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91144" y="8359315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1</a:t>
            </a:r>
            <a:endParaRPr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097413" y="8534025"/>
            <a:ext cx="1245735" cy="56804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just">
              <a:lnSpc>
                <a:spcPct val="106700"/>
              </a:lnSpc>
            </a:pPr>
            <a:r>
              <a:rPr sz="1150" b="1" spc="-3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Ammattialaan 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perehtyminen</a:t>
            </a:r>
            <a:r>
              <a:rPr sz="1150" b="1" spc="-1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60</a:t>
            </a:r>
            <a:r>
              <a:rPr sz="115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op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392150" y="2398496"/>
            <a:ext cx="1983105" cy="1536700"/>
          </a:xfrm>
          <a:custGeom>
            <a:avLst/>
            <a:gdLst/>
            <a:ahLst/>
            <a:cxnLst/>
            <a:rect l="l" t="t" r="r" b="b"/>
            <a:pathLst>
              <a:path w="1983105" h="1536700">
                <a:moveTo>
                  <a:pt x="0" y="1536293"/>
                </a:moveTo>
                <a:lnTo>
                  <a:pt x="1983003" y="1536293"/>
                </a:lnTo>
                <a:lnTo>
                  <a:pt x="1983003" y="0"/>
                </a:lnTo>
                <a:lnTo>
                  <a:pt x="0" y="0"/>
                </a:lnTo>
                <a:lnTo>
                  <a:pt x="0" y="1536293"/>
                </a:lnTo>
                <a:close/>
              </a:path>
            </a:pathLst>
          </a:custGeom>
          <a:solidFill>
            <a:srgbClr val="8DC6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800" b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491144" y="2469649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4</a:t>
            </a:r>
            <a:endParaRPr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072920" y="2590703"/>
            <a:ext cx="1111755" cy="7053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sz="1150" b="1" spc="-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Oman 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osaamisen</a:t>
            </a:r>
            <a:r>
              <a:rPr sz="1150" b="1" spc="-2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s</a:t>
            </a:r>
            <a:r>
              <a:rPr sz="1150" b="1" spc="-4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ov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eltaminen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30 op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7" name="object 37"/>
          <p:cNvSpPr/>
          <p:nvPr/>
        </p:nvSpPr>
        <p:spPr>
          <a:xfrm>
            <a:off x="392150" y="4425848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10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00BBCE">
              <a:alpha val="80000"/>
            </a:srgbClr>
          </a:solidFill>
        </p:spPr>
        <p:txBody>
          <a:bodyPr wrap="square" lIns="0" tIns="0" rIns="0" bIns="0" rtlCol="0"/>
          <a:lstStyle/>
          <a:p>
            <a:endParaRPr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491144" y="4503116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3</a:t>
            </a:r>
            <a:endParaRPr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1088524" y="4645738"/>
            <a:ext cx="1254625" cy="7053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sz="1150" b="1" spc="-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Oman 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osaamisen</a:t>
            </a:r>
            <a:r>
              <a:rPr sz="1150" b="1" spc="-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sy</a:t>
            </a:r>
            <a:r>
              <a:rPr sz="1150" b="1" spc="-4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v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entäminen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60 op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0" name="object 40"/>
          <p:cNvSpPr/>
          <p:nvPr/>
        </p:nvSpPr>
        <p:spPr>
          <a:xfrm>
            <a:off x="392150" y="6379362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09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F5821F">
              <a:alpha val="80000"/>
            </a:srgbClr>
          </a:solidFill>
        </p:spPr>
        <p:txBody>
          <a:bodyPr wrap="square" lIns="0" tIns="0" rIns="0" bIns="0" rtlCol="0"/>
          <a:lstStyle/>
          <a:p>
            <a:endParaRPr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491144" y="6452472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2</a:t>
            </a:r>
            <a:endParaRPr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1088525" y="6544553"/>
            <a:ext cx="1096150" cy="7053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sz="1150" b="1" spc="-25" dirty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Oman 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osaamisen</a:t>
            </a:r>
            <a:r>
              <a:rPr sz="1150" b="1" spc="-15" dirty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 </a:t>
            </a:r>
            <a:r>
              <a:rPr sz="1150" b="1" spc="-55" dirty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k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ehittäminen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NewJuneBold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NewJuneBook"/>
              </a:rPr>
              <a:t>60 op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NewJuneBook"/>
            </a:endParaRPr>
          </a:p>
        </p:txBody>
      </p:sp>
      <p:sp>
        <p:nvSpPr>
          <p:cNvPr id="49" name="Up Arrow 48"/>
          <p:cNvSpPr/>
          <p:nvPr/>
        </p:nvSpPr>
        <p:spPr>
          <a:xfrm>
            <a:off x="4593940" y="3971252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7" name="Up Arrow 56"/>
          <p:cNvSpPr/>
          <p:nvPr/>
        </p:nvSpPr>
        <p:spPr>
          <a:xfrm>
            <a:off x="4673144" y="5917433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8" name="Up Arrow 57"/>
          <p:cNvSpPr/>
          <p:nvPr/>
        </p:nvSpPr>
        <p:spPr>
          <a:xfrm>
            <a:off x="4673144" y="7820446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59" name="Up Arrow 58"/>
          <p:cNvSpPr/>
          <p:nvPr/>
        </p:nvSpPr>
        <p:spPr>
          <a:xfrm>
            <a:off x="3581999" y="5084523"/>
            <a:ext cx="214376" cy="268037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2" name="Rectangle 61"/>
          <p:cNvSpPr/>
          <p:nvPr/>
        </p:nvSpPr>
        <p:spPr>
          <a:xfrm>
            <a:off x="2632575" y="2514502"/>
            <a:ext cx="2113224" cy="63701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Kliinisen laboratoriotyön arviointi ja kehittäminen</a:t>
            </a:r>
          </a:p>
        </p:txBody>
      </p:sp>
      <p:sp>
        <p:nvSpPr>
          <p:cNvPr id="63" name="Rectangle 62"/>
          <p:cNvSpPr/>
          <p:nvPr/>
        </p:nvSpPr>
        <p:spPr>
          <a:xfrm>
            <a:off x="5138670" y="2514502"/>
            <a:ext cx="1945196" cy="62219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Osaamisen soveltaminen laboratorioerikoisalalla</a:t>
            </a:r>
          </a:p>
        </p:txBody>
      </p:sp>
      <p:sp>
        <p:nvSpPr>
          <p:cNvPr id="64" name="Rectangle 63"/>
          <p:cNvSpPr/>
          <p:nvPr/>
        </p:nvSpPr>
        <p:spPr>
          <a:xfrm>
            <a:off x="2674710" y="3281857"/>
            <a:ext cx="4409155" cy="50591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Kohti asiantuntijuutta</a:t>
            </a:r>
          </a:p>
          <a:p>
            <a:pPr algn="ctr"/>
            <a:r>
              <a:rPr lang="fi-FI" sz="9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Opinnäytetyö</a:t>
            </a:r>
          </a:p>
        </p:txBody>
      </p:sp>
      <p:sp>
        <p:nvSpPr>
          <p:cNvPr id="65" name="Rectangle 64"/>
          <p:cNvSpPr/>
          <p:nvPr/>
        </p:nvSpPr>
        <p:spPr>
          <a:xfrm>
            <a:off x="2652078" y="4554407"/>
            <a:ext cx="1900872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Laboratoriotutkimusten itsenäinen suorittaminen</a:t>
            </a:r>
          </a:p>
        </p:txBody>
      </p:sp>
      <p:sp>
        <p:nvSpPr>
          <p:cNvPr id="66" name="Rectangle 65"/>
          <p:cNvSpPr/>
          <p:nvPr/>
        </p:nvSpPr>
        <p:spPr>
          <a:xfrm>
            <a:off x="5138670" y="4549775"/>
            <a:ext cx="2001573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Erikoisalaosaamisen syventäminen</a:t>
            </a:r>
          </a:p>
        </p:txBody>
      </p:sp>
      <p:sp>
        <p:nvSpPr>
          <p:cNvPr id="67" name="Rectangle 66"/>
          <p:cNvSpPr/>
          <p:nvPr/>
        </p:nvSpPr>
        <p:spPr>
          <a:xfrm>
            <a:off x="2674710" y="5252281"/>
            <a:ext cx="1900872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Kliinisen laboratoriotutkimusprosessin kokonaisvaltainen hallinta</a:t>
            </a:r>
          </a:p>
        </p:txBody>
      </p:sp>
      <p:sp>
        <p:nvSpPr>
          <p:cNvPr id="71" name="Rectangle 70"/>
          <p:cNvSpPr/>
          <p:nvPr/>
        </p:nvSpPr>
        <p:spPr>
          <a:xfrm>
            <a:off x="2651894" y="6799943"/>
            <a:ext cx="1772040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Laboratorioerikoisalojen tutkimusten harjoittelu</a:t>
            </a:r>
          </a:p>
        </p:txBody>
      </p:sp>
      <p:sp>
        <p:nvSpPr>
          <p:cNvPr id="72" name="Rectangle 71"/>
          <p:cNvSpPr/>
          <p:nvPr/>
        </p:nvSpPr>
        <p:spPr>
          <a:xfrm>
            <a:off x="5260758" y="6814968"/>
            <a:ext cx="1900872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Laboratoriotutkimus-prosessin mukaiseen toimintaan harjaantuminen</a:t>
            </a:r>
          </a:p>
        </p:txBody>
      </p:sp>
      <p:sp>
        <p:nvSpPr>
          <p:cNvPr id="75" name="Rectangle 74"/>
          <p:cNvSpPr/>
          <p:nvPr/>
        </p:nvSpPr>
        <p:spPr>
          <a:xfrm>
            <a:off x="2651895" y="8426334"/>
            <a:ext cx="1881552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Laboratoriotyön </a:t>
            </a:r>
            <a:r>
              <a:rPr lang="fi-FI" sz="800" b="1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preanalyyttiseen</a:t>
            </a:r>
            <a:r>
              <a:rPr lang="fi-FI" sz="8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vaiheeseen perehtyminen</a:t>
            </a:r>
          </a:p>
        </p:txBody>
      </p:sp>
      <p:sp>
        <p:nvSpPr>
          <p:cNvPr id="78" name="Up Arrow 77"/>
          <p:cNvSpPr/>
          <p:nvPr/>
        </p:nvSpPr>
        <p:spPr>
          <a:xfrm>
            <a:off x="6100258" y="5083022"/>
            <a:ext cx="214376" cy="268037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6" name="Rectangle 75"/>
          <p:cNvSpPr/>
          <p:nvPr/>
        </p:nvSpPr>
        <p:spPr>
          <a:xfrm>
            <a:off x="2651894" y="9055399"/>
            <a:ext cx="1859153" cy="52357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Kliiniseen laboratorioympäristöön, työhön ja laatuun perehtyminen</a:t>
            </a:r>
          </a:p>
        </p:txBody>
      </p:sp>
      <p:sp>
        <p:nvSpPr>
          <p:cNvPr id="77" name="Rectangle 76"/>
          <p:cNvSpPr/>
          <p:nvPr/>
        </p:nvSpPr>
        <p:spPr>
          <a:xfrm>
            <a:off x="4283942" y="6666083"/>
            <a:ext cx="1067993" cy="742640"/>
          </a:xfrm>
          <a:prstGeom prst="rect">
            <a:avLst/>
          </a:prstGeom>
          <a:solidFill>
            <a:srgbClr val="EE3D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Kliiniseen laboratorio-työhön </a:t>
            </a:r>
            <a:r>
              <a:rPr lang="fi-FI" sz="900" b="1" dirty="0" err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harjaantumi-nen</a:t>
            </a:r>
            <a:endParaRPr lang="fi-FI" sz="900" b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8" name="Rectangle 67"/>
          <p:cNvSpPr/>
          <p:nvPr/>
        </p:nvSpPr>
        <p:spPr>
          <a:xfrm>
            <a:off x="5162550" y="5258737"/>
            <a:ext cx="1999080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Kliinisen laboratoriotyön kehittäminen</a:t>
            </a:r>
          </a:p>
        </p:txBody>
      </p:sp>
      <p:sp>
        <p:nvSpPr>
          <p:cNvPr id="70" name="Rectangle 69"/>
          <p:cNvSpPr/>
          <p:nvPr/>
        </p:nvSpPr>
        <p:spPr>
          <a:xfrm>
            <a:off x="4283942" y="4857398"/>
            <a:ext cx="1191791" cy="586061"/>
          </a:xfrm>
          <a:prstGeom prst="rect">
            <a:avLst/>
          </a:prstGeom>
          <a:solidFill>
            <a:srgbClr val="EE3D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Kliinisen laboratoriotyön osaamisen syventäminen</a:t>
            </a:r>
          </a:p>
        </p:txBody>
      </p:sp>
      <p:sp>
        <p:nvSpPr>
          <p:cNvPr id="3" name="Tekstiruutu 2"/>
          <p:cNvSpPr txBox="1"/>
          <p:nvPr/>
        </p:nvSpPr>
        <p:spPr>
          <a:xfrm>
            <a:off x="5351934" y="8433846"/>
            <a:ext cx="1809695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lvl="0" algn="ctr"/>
            <a:r>
              <a:rPr lang="fi-FI" sz="800" b="1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Asiakkaiden ohjaamisen ja näytteenoton oppiminen</a:t>
            </a:r>
          </a:p>
          <a:p>
            <a:pPr lvl="0" algn="ctr"/>
            <a:endParaRPr lang="fi-FI" sz="800" b="1" dirty="0">
              <a:solidFill>
                <a:prstClr val="black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Tekstiruutu 3"/>
          <p:cNvSpPr txBox="1"/>
          <p:nvPr/>
        </p:nvSpPr>
        <p:spPr>
          <a:xfrm>
            <a:off x="5337781" y="9029618"/>
            <a:ext cx="1804495" cy="5078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fi-FI" sz="900" b="1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ctr"/>
            <a:r>
              <a:rPr lang="fi-FI" sz="800" b="1" dirty="0">
                <a:latin typeface="Verdana" panose="020B0604030504040204" pitchFamily="34" charset="0"/>
                <a:ea typeface="Verdana" panose="020B0604030504040204" pitchFamily="34" charset="0"/>
              </a:rPr>
              <a:t>Oppimisen reflektointi</a:t>
            </a:r>
          </a:p>
          <a:p>
            <a:endParaRPr lang="en-US" sz="900" b="1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5" name="Tekstiruutu 4"/>
          <p:cNvSpPr txBox="1"/>
          <p:nvPr/>
        </p:nvSpPr>
        <p:spPr>
          <a:xfrm>
            <a:off x="4429046" y="8714237"/>
            <a:ext cx="998983" cy="784830"/>
          </a:xfrm>
          <a:prstGeom prst="rect">
            <a:avLst/>
          </a:prstGeom>
          <a:solidFill>
            <a:srgbClr val="EE3D8A"/>
          </a:solidFill>
        </p:spPr>
        <p:txBody>
          <a:bodyPr wrap="square" rtlCol="0">
            <a:spAutoFit/>
          </a:bodyPr>
          <a:lstStyle/>
          <a:p>
            <a:r>
              <a:rPr lang="fi-FI" sz="9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Kliiniseen laboratorio-työhön </a:t>
            </a:r>
            <a:r>
              <a:rPr lang="fi-FI" sz="900" b="1" dirty="0" err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perehtymi-nen</a:t>
            </a:r>
            <a:endParaRPr lang="en-US" sz="900" b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D655B4A66075FA4EA30975A71E36CD12" ma:contentTypeVersion="0" ma:contentTypeDescription="Luo uusi asiakirja." ma:contentTypeScope="" ma:versionID="92f7da307934d0a9516f1eb44af08bd2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351571826bcc59afd6d17a804ec27023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88FD6CB-0D28-47E3-8C3C-ADFDB9D82837}">
  <ds:schemaRefs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documentManagement/types"/>
    <ds:schemaRef ds:uri="http://schemas.microsoft.com/office/2006/metadata/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A45B5ECB-5F64-4EED-85F3-9D8AC3230A8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4A502602-BB21-42A1-A924-414914EDC7F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1315</TotalTime>
  <Words>84</Words>
  <Application>Microsoft Office PowerPoint</Application>
  <PresentationFormat>Mukautettu</PresentationFormat>
  <Paragraphs>30</Paragraphs>
  <Slides>1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5" baseType="lpstr">
      <vt:lpstr>Calibri</vt:lpstr>
      <vt:lpstr>NewJuneHeavy</vt:lpstr>
      <vt:lpstr>Verdana</vt:lpstr>
      <vt:lpstr>Office Theme</vt:lpstr>
      <vt:lpstr>Bioanalyytikko 210 OP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Bioanalyytikko 210 op</dc:title>
  <dc:creator>Taina Moilanen</dc:creator>
  <cp:lastModifiedBy>Taina Moilanen</cp:lastModifiedBy>
  <cp:revision>21</cp:revision>
  <dcterms:created xsi:type="dcterms:W3CDTF">2017-09-20T15:00:41Z</dcterms:created>
  <dcterms:modified xsi:type="dcterms:W3CDTF">2022-10-27T09:57:00Z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2017-09-12T00:00:00Z</vt:filetime>
  </property>
  <property fmtid="{D5CDD505-2E9C-101B-9397-08002B2CF9AE}" pid="3" name="LastSaved">
    <vt:filetime>2017-09-20T00:00:00Z</vt:filetime>
  </property>
  <property fmtid="{D5CDD505-2E9C-101B-9397-08002B2CF9AE}" pid="4" name="ContentTypeId">
    <vt:lpwstr>0x010100D655B4A66075FA4EA30975A71E36CD12</vt:lpwstr>
  </property>
</Properties>
</file>