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sldIdLst>
    <p:sldId id="256" r:id="rId6"/>
  </p:sldIdLst>
  <p:sldSz cx="7734300" cy="10515600"/>
  <p:notesSz cx="7734300" cy="105156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3D8A"/>
    <a:srgbClr val="DDDD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072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0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650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78011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259836"/>
            <a:ext cx="6579552" cy="22082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888736"/>
            <a:ext cx="5418454" cy="2628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418588"/>
            <a:ext cx="3367182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12687" y="701834"/>
            <a:ext cx="4115275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418588"/>
            <a:ext cx="6966584" cy="69402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779508"/>
            <a:ext cx="2477007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10/25/2022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779508"/>
            <a:ext cx="1780349" cy="5257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37930" y="1712113"/>
            <a:ext cx="4664787" cy="36933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z="2400" spc="-45" dirty="0">
                <a:latin typeface="NewJuneBook"/>
                <a:cs typeface="NewJuneBook"/>
              </a:rPr>
              <a:t>Tanssinopettaja (AMK)</a:t>
            </a:r>
            <a:r>
              <a:rPr lang="fi-FI" sz="2400" b="0" spc="-45" dirty="0">
                <a:latin typeface="NewJuneBook"/>
                <a:cs typeface="NewJuneBook"/>
              </a:rPr>
              <a:t>, 240 op</a:t>
            </a:r>
            <a:endParaRPr sz="2400" b="0" spc="-45" dirty="0">
              <a:latin typeface="NewJuneBook"/>
              <a:cs typeface="NewJune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075081" y="377948"/>
            <a:ext cx="1299845" cy="80010"/>
          </a:xfrm>
          <a:custGeom>
            <a:avLst/>
            <a:gdLst/>
            <a:ahLst/>
            <a:cxnLst/>
            <a:rect l="l" t="t" r="r" b="b"/>
            <a:pathLst>
              <a:path w="1299845" h="80009">
                <a:moveTo>
                  <a:pt x="28982" y="0"/>
                </a:moveTo>
                <a:lnTo>
                  <a:pt x="1299644" y="0"/>
                </a:lnTo>
                <a:lnTo>
                  <a:pt x="1270661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FC20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65025" y="377948"/>
            <a:ext cx="1168400" cy="80010"/>
          </a:xfrm>
          <a:custGeom>
            <a:avLst/>
            <a:gdLst/>
            <a:ahLst/>
            <a:cxnLst/>
            <a:rect l="l" t="t" r="r" b="b"/>
            <a:pathLst>
              <a:path w="1168400" h="80009">
                <a:moveTo>
                  <a:pt x="28982" y="0"/>
                </a:moveTo>
                <a:lnTo>
                  <a:pt x="1168021" y="0"/>
                </a:lnTo>
                <a:lnTo>
                  <a:pt x="113903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836503" y="377948"/>
            <a:ext cx="1186815" cy="80010"/>
          </a:xfrm>
          <a:custGeom>
            <a:avLst/>
            <a:gdLst/>
            <a:ahLst/>
            <a:cxnLst/>
            <a:rect l="l" t="t" r="r" b="b"/>
            <a:pathLst>
              <a:path w="1186814" h="80009">
                <a:moveTo>
                  <a:pt x="28982" y="0"/>
                </a:moveTo>
                <a:lnTo>
                  <a:pt x="1186487" y="0"/>
                </a:lnTo>
                <a:lnTo>
                  <a:pt x="1157504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708337" y="377948"/>
            <a:ext cx="1186180" cy="80010"/>
          </a:xfrm>
          <a:custGeom>
            <a:avLst/>
            <a:gdLst/>
            <a:ahLst/>
            <a:cxnLst/>
            <a:rect l="l" t="t" r="r" b="b"/>
            <a:pathLst>
              <a:path w="1186179" h="80009">
                <a:moveTo>
                  <a:pt x="28982" y="0"/>
                </a:moveTo>
                <a:lnTo>
                  <a:pt x="1186131" y="0"/>
                </a:lnTo>
                <a:lnTo>
                  <a:pt x="1157148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C6168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611158" y="377948"/>
            <a:ext cx="1155700" cy="80010"/>
          </a:xfrm>
          <a:custGeom>
            <a:avLst/>
            <a:gdLst/>
            <a:ahLst/>
            <a:cxnLst/>
            <a:rect l="l" t="t" r="r" b="b"/>
            <a:pathLst>
              <a:path w="1155700" h="80009">
                <a:moveTo>
                  <a:pt x="28982" y="0"/>
                </a:moveTo>
                <a:lnTo>
                  <a:pt x="1155143" y="0"/>
                </a:lnTo>
                <a:lnTo>
                  <a:pt x="1126160" y="79629"/>
                </a:lnTo>
                <a:lnTo>
                  <a:pt x="0" y="79629"/>
                </a:lnTo>
                <a:lnTo>
                  <a:pt x="28982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69492" y="377948"/>
            <a:ext cx="1271270" cy="80010"/>
          </a:xfrm>
          <a:custGeom>
            <a:avLst/>
            <a:gdLst/>
            <a:ahLst/>
            <a:cxnLst/>
            <a:rect l="l" t="t" r="r" b="b"/>
            <a:pathLst>
              <a:path w="1271270" h="80009">
                <a:moveTo>
                  <a:pt x="1270648" y="0"/>
                </a:moveTo>
                <a:lnTo>
                  <a:pt x="28982" y="0"/>
                </a:lnTo>
                <a:lnTo>
                  <a:pt x="0" y="79628"/>
                </a:lnTo>
                <a:lnTo>
                  <a:pt x="1241666" y="79628"/>
                </a:lnTo>
                <a:lnTo>
                  <a:pt x="1270648" y="0"/>
                </a:lnTo>
                <a:close/>
              </a:path>
            </a:pathLst>
          </a:custGeom>
          <a:solidFill>
            <a:srgbClr val="8DC63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2783556" y="390544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645244" y="3582550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35" name="object 10"/>
          <p:cNvSpPr/>
          <p:nvPr/>
        </p:nvSpPr>
        <p:spPr>
          <a:xfrm>
            <a:off x="435133" y="8547809"/>
            <a:ext cx="1983105" cy="1586791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11"/>
          <p:cNvSpPr txBox="1"/>
          <p:nvPr/>
        </p:nvSpPr>
        <p:spPr>
          <a:xfrm>
            <a:off x="534127" y="8741071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12"/>
          <p:cNvSpPr txBox="1"/>
          <p:nvPr/>
        </p:nvSpPr>
        <p:spPr>
          <a:xfrm>
            <a:off x="1140397" y="8915781"/>
            <a:ext cx="1009650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8" name="object 13"/>
          <p:cNvSpPr/>
          <p:nvPr/>
        </p:nvSpPr>
        <p:spPr>
          <a:xfrm>
            <a:off x="435133" y="2979935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EE3D8A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14"/>
          <p:cNvSpPr txBox="1"/>
          <p:nvPr/>
        </p:nvSpPr>
        <p:spPr>
          <a:xfrm>
            <a:off x="534127" y="305108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15"/>
          <p:cNvSpPr txBox="1"/>
          <p:nvPr/>
        </p:nvSpPr>
        <p:spPr>
          <a:xfrm>
            <a:off x="1115904" y="3172142"/>
            <a:ext cx="9588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</a:t>
            </a: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object 37"/>
          <p:cNvSpPr/>
          <p:nvPr/>
        </p:nvSpPr>
        <p:spPr>
          <a:xfrm>
            <a:off x="435133" y="4863878"/>
            <a:ext cx="1983105" cy="1506645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38"/>
          <p:cNvSpPr txBox="1"/>
          <p:nvPr/>
        </p:nvSpPr>
        <p:spPr>
          <a:xfrm>
            <a:off x="534127" y="4941147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object 39"/>
          <p:cNvSpPr txBox="1"/>
          <p:nvPr/>
        </p:nvSpPr>
        <p:spPr>
          <a:xfrm>
            <a:off x="1131508" y="5083769"/>
            <a:ext cx="100203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object 40"/>
          <p:cNvSpPr/>
          <p:nvPr/>
        </p:nvSpPr>
        <p:spPr>
          <a:xfrm>
            <a:off x="435133" y="6701316"/>
            <a:ext cx="1983105" cy="1510018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1"/>
          <p:cNvSpPr txBox="1"/>
          <p:nvPr/>
        </p:nvSpPr>
        <p:spPr>
          <a:xfrm>
            <a:off x="534127" y="6834228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1131508" y="6926309"/>
            <a:ext cx="937894" cy="6940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solidFill>
                  <a:srgbClr val="FFFFFF"/>
                </a:solidFill>
                <a:latin typeface="NewJuneBold"/>
                <a:cs typeface="NewJuneBold"/>
              </a:rPr>
              <a:t>Oman 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osaamisen</a:t>
            </a:r>
            <a:r>
              <a:rPr sz="1150" b="1" spc="-15" dirty="0">
                <a:solidFill>
                  <a:srgbClr val="FFFFFF"/>
                </a:solidFill>
                <a:latin typeface="NewJuneBold"/>
                <a:cs typeface="NewJuneBold"/>
              </a:rPr>
              <a:t> </a:t>
            </a:r>
            <a:r>
              <a:rPr sz="1150" b="1" spc="-55" dirty="0">
                <a:solidFill>
                  <a:srgbClr val="FFFFFF"/>
                </a:solidFill>
                <a:latin typeface="NewJuneBold"/>
                <a:cs typeface="NewJuneBold"/>
              </a:rPr>
              <a:t>k</a:t>
            </a:r>
            <a:r>
              <a:rPr sz="1150" b="1" spc="-30" dirty="0">
                <a:solidFill>
                  <a:srgbClr val="FFFFFF"/>
                </a:solidFill>
                <a:latin typeface="NewJuneBold"/>
                <a:cs typeface="NewJuneBold"/>
              </a:rPr>
              <a:t>ehittäminen</a:t>
            </a:r>
            <a:endParaRPr sz="1150" dirty="0">
              <a:latin typeface="NewJuneBold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solidFill>
                  <a:srgbClr val="FFFFFF"/>
                </a:solidFill>
                <a:latin typeface="NewJuneBook"/>
                <a:cs typeface="NewJuneBook"/>
              </a:rPr>
              <a:t>60 op</a:t>
            </a:r>
            <a:endParaRPr sz="1150" dirty="0">
              <a:latin typeface="NewJuneBook"/>
              <a:cs typeface="NewJuneBook"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2498140" y="3001252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49" name="TextBox 48"/>
          <p:cNvSpPr txBox="1"/>
          <p:nvPr/>
        </p:nvSpPr>
        <p:spPr>
          <a:xfrm>
            <a:off x="2550091" y="2983912"/>
            <a:ext cx="312457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Tiedostava pedagogi, </a:t>
            </a:r>
          </a:p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innovatiivinen työelämän taitaja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602584" y="3537158"/>
            <a:ext cx="4626019" cy="3798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Opinnäytetyö, Harjoittelu, Osaamista syventävät valinnaiset opinnot</a:t>
            </a:r>
          </a:p>
        </p:txBody>
      </p:sp>
      <p:sp>
        <p:nvSpPr>
          <p:cNvPr id="51" name="Rectangle 50"/>
          <p:cNvSpPr/>
          <p:nvPr/>
        </p:nvSpPr>
        <p:spPr>
          <a:xfrm>
            <a:off x="2591145" y="3981900"/>
            <a:ext cx="4626019" cy="4158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Kehittäjänä taidealalla, Tulevaisuuden tanssin tekijä, Työelämäyhteydet, Yrittäjämäinen asenne</a:t>
            </a:r>
          </a:p>
        </p:txBody>
      </p:sp>
      <p:sp>
        <p:nvSpPr>
          <p:cNvPr id="52" name="object 16"/>
          <p:cNvSpPr txBox="1"/>
          <p:nvPr/>
        </p:nvSpPr>
        <p:spPr>
          <a:xfrm>
            <a:off x="2777667" y="5767718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53" name="object 31"/>
          <p:cNvSpPr txBox="1"/>
          <p:nvPr/>
        </p:nvSpPr>
        <p:spPr>
          <a:xfrm>
            <a:off x="2639355" y="5444822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492251" y="4863524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55" name="TextBox 54"/>
          <p:cNvSpPr txBox="1"/>
          <p:nvPr/>
        </p:nvSpPr>
        <p:spPr>
          <a:xfrm>
            <a:off x="2522181" y="4886845"/>
            <a:ext cx="28023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Luova tanssin ammattilainen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585256" y="5222177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Tanssin monipuoliset opetustaidot, Tanssipedagoginen harjoittelu, Monialaiset projektit, Tanssijan ja koreografin työ</a:t>
            </a:r>
          </a:p>
        </p:txBody>
      </p:sp>
      <p:sp>
        <p:nvSpPr>
          <p:cNvPr id="57" name="Rectangle 56"/>
          <p:cNvSpPr/>
          <p:nvPr/>
        </p:nvSpPr>
        <p:spPr>
          <a:xfrm>
            <a:off x="2585256" y="5758329"/>
            <a:ext cx="4626019" cy="5016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Tanssin opettaminen ja ohjaaminen, Tanssin luovat menetelmät, Tanssin soveltava käyttö, Tanssijan ja koreografin työ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2563873" y="5581617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object 16"/>
          <p:cNvSpPr txBox="1"/>
          <p:nvPr/>
        </p:nvSpPr>
        <p:spPr>
          <a:xfrm>
            <a:off x="2777667" y="7605510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0" name="object 31"/>
          <p:cNvSpPr txBox="1"/>
          <p:nvPr/>
        </p:nvSpPr>
        <p:spPr>
          <a:xfrm>
            <a:off x="2639355" y="7282614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2492251" y="6701316"/>
            <a:ext cx="4812030" cy="1510018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2" name="TextBox 61"/>
          <p:cNvSpPr txBox="1"/>
          <p:nvPr/>
        </p:nvSpPr>
        <p:spPr>
          <a:xfrm>
            <a:off x="2550091" y="6748214"/>
            <a:ext cx="26404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Taiteilijapedagogiksi kasvu</a:t>
            </a:r>
          </a:p>
        </p:txBody>
      </p:sp>
      <p:sp>
        <p:nvSpPr>
          <p:cNvPr id="63" name="Rectangle 62"/>
          <p:cNvSpPr/>
          <p:nvPr/>
        </p:nvSpPr>
        <p:spPr>
          <a:xfrm>
            <a:off x="2585256" y="7095414"/>
            <a:ext cx="4626019" cy="431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Monialaisissa projekteissa toimiminen, Tanssipedagoginen harjoittelu, Vuorovaikutustaidot, Ammatillista osaamista vahvistavat valinnaiset opinnot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585256" y="7620364"/>
            <a:ext cx="4626019" cy="47740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Vuorovaikutustaidot opettamisessa, Pedagogiikan ja kasvatustieteen perusteet, Taiteelliset prosessit ja produktiot,  Tanssin eri toimintaympäristöt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2563873" y="7419409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object 16"/>
          <p:cNvSpPr txBox="1"/>
          <p:nvPr/>
        </p:nvSpPr>
        <p:spPr>
          <a:xfrm>
            <a:off x="2777833" y="9528776"/>
            <a:ext cx="4080510" cy="501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750" b="1" spc="-6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alinnaiset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ammattiopinnot: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esimerkiksi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Akuutisti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sairaan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C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ommunity</a:t>
            </a:r>
            <a:endParaRPr sz="750">
              <a:latin typeface="NewJuneBold"/>
              <a:cs typeface="NewJuneBold"/>
            </a:endParaRPr>
          </a:p>
          <a:p>
            <a:pPr marL="12700" marR="5080" algn="ctr">
              <a:lnSpc>
                <a:spcPct val="111100"/>
              </a:lnSpc>
            </a:pP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co-creation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modelling,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Mielen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eys-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ja päihdety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,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P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erioperatiivinen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hoi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oty</a:t>
            </a:r>
            <a:r>
              <a:rPr sz="750" b="1" spc="-55" dirty="0">
                <a:solidFill>
                  <a:srgbClr val="231F20"/>
                </a:solidFill>
                <a:latin typeface="NewJuneBold"/>
                <a:cs typeface="NewJuneBold"/>
              </a:rPr>
              <a:t>ö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. </a:t>
            </a:r>
            <a:r>
              <a:rPr sz="750" b="1" spc="-100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er</a:t>
            </a:r>
            <a:r>
              <a:rPr sz="750" b="1" spc="-40" dirty="0">
                <a:solidFill>
                  <a:srgbClr val="231F20"/>
                </a:solidFill>
                <a:latin typeface="NewJuneBold"/>
                <a:cs typeface="NewJuneBold"/>
              </a:rPr>
              <a:t>v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eyden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edistäminen ja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potilaan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ohjauksen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työmene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elmät,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Ment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orointi ja opis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k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elijan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ohjaus,</a:t>
            </a:r>
            <a:r>
              <a:rPr sz="750" b="1" spc="-1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Haas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25" dirty="0">
                <a:solidFill>
                  <a:srgbClr val="231F20"/>
                </a:solidFill>
                <a:latin typeface="NewJuneBold"/>
                <a:cs typeface="NewJuneBold"/>
              </a:rPr>
              <a:t>eelliset</a:t>
            </a:r>
            <a:r>
              <a:rPr sz="750" b="1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45" dirty="0">
                <a:solidFill>
                  <a:srgbClr val="231F20"/>
                </a:solidFill>
                <a:latin typeface="NewJuneBold"/>
                <a:cs typeface="NewJuneBold"/>
              </a:rPr>
              <a:t> 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potilastilan</a:t>
            </a:r>
            <a:r>
              <a:rPr sz="750" b="1" spc="-35" dirty="0">
                <a:solidFill>
                  <a:srgbClr val="231F20"/>
                </a:solidFill>
                <a:latin typeface="NewJuneBold"/>
                <a:cs typeface="NewJuneBold"/>
              </a:rPr>
              <a:t>t</a:t>
            </a:r>
            <a:r>
              <a:rPr sz="750" b="1" spc="-30" dirty="0">
                <a:solidFill>
                  <a:srgbClr val="231F20"/>
                </a:solidFill>
                <a:latin typeface="NewJuneBold"/>
                <a:cs typeface="NewJuneBold"/>
              </a:rPr>
              <a:t>eet</a:t>
            </a:r>
            <a:endParaRPr sz="750">
              <a:latin typeface="NewJuneBold"/>
              <a:cs typeface="NewJuneBold"/>
            </a:endParaRPr>
          </a:p>
        </p:txBody>
      </p:sp>
      <p:sp>
        <p:nvSpPr>
          <p:cNvPr id="67" name="object 31"/>
          <p:cNvSpPr txBox="1"/>
          <p:nvPr/>
        </p:nvSpPr>
        <p:spPr>
          <a:xfrm>
            <a:off x="2639521" y="9106551"/>
            <a:ext cx="2961640" cy="165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Hoi</a:t>
            </a:r>
            <a:r>
              <a:rPr sz="1100" b="1" spc="-50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otyön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s</a:t>
            </a:r>
            <a:r>
              <a:rPr sz="1100" b="1" spc="-60" dirty="0">
                <a:solidFill>
                  <a:srgbClr val="EE3D8A"/>
                </a:solidFill>
                <a:latin typeface="NewJuneBold"/>
                <a:cs typeface="NewJuneBold"/>
              </a:rPr>
              <a:t>ov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eltaminen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eri</a:t>
            </a:r>
            <a:r>
              <a:rPr sz="1100" b="1" spc="-35" dirty="0">
                <a:solidFill>
                  <a:srgbClr val="EE3D8A"/>
                </a:solidFill>
                <a:latin typeface="NewJuneBold"/>
                <a:cs typeface="NewJuneBold"/>
              </a:rPr>
              <a:t> </a:t>
            </a:r>
            <a:r>
              <a:rPr sz="1100" b="1" spc="-55" dirty="0">
                <a:solidFill>
                  <a:srgbClr val="EE3D8A"/>
                </a:solidFill>
                <a:latin typeface="NewJuneBold"/>
                <a:cs typeface="NewJuneBold"/>
              </a:rPr>
              <a:t>t</a:t>
            </a:r>
            <a:r>
              <a:rPr sz="1100" b="1" spc="-40" dirty="0">
                <a:solidFill>
                  <a:srgbClr val="EE3D8A"/>
                </a:solidFill>
                <a:latin typeface="NewJuneBold"/>
                <a:cs typeface="NewJuneBold"/>
              </a:rPr>
              <a:t>oiminta-alueilla</a:t>
            </a:r>
            <a:endParaRPr sz="1100">
              <a:latin typeface="NewJuneBold"/>
              <a:cs typeface="NewJuneBold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92417" y="8547809"/>
            <a:ext cx="4812030" cy="1586791"/>
          </a:xfrm>
          <a:prstGeom prst="rect">
            <a:avLst/>
          </a:prstGeom>
          <a:solidFill>
            <a:srgbClr val="DDDD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/>
          </a:p>
        </p:txBody>
      </p:sp>
      <p:sp>
        <p:nvSpPr>
          <p:cNvPr id="69" name="TextBox 68"/>
          <p:cNvSpPr txBox="1"/>
          <p:nvPr/>
        </p:nvSpPr>
        <p:spPr>
          <a:xfrm>
            <a:off x="2564040" y="8599094"/>
            <a:ext cx="14606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400" b="1" i="1" dirty="0">
                <a:solidFill>
                  <a:srgbClr val="EE3D8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Minä oppijana</a:t>
            </a:r>
          </a:p>
        </p:txBody>
      </p:sp>
      <p:sp>
        <p:nvSpPr>
          <p:cNvPr id="70" name="Rectangle 69"/>
          <p:cNvSpPr/>
          <p:nvPr/>
        </p:nvSpPr>
        <p:spPr>
          <a:xfrm>
            <a:off x="2565382" y="8925792"/>
            <a:ext cx="4626019" cy="4886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 ammattina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585422" y="9528777"/>
            <a:ext cx="4626019" cy="531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Tanssitaidot ja niiden kehittäminen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2563873" y="9236360"/>
            <a:ext cx="18473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i-FI" sz="1400" b="1" i="1" dirty="0">
              <a:solidFill>
                <a:srgbClr val="EE3D8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Up Arrow 48"/>
          <p:cNvSpPr/>
          <p:nvPr/>
        </p:nvSpPr>
        <p:spPr>
          <a:xfrm>
            <a:off x="4654259" y="4529361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Up Arrow 48"/>
          <p:cNvSpPr/>
          <p:nvPr/>
        </p:nvSpPr>
        <p:spPr>
          <a:xfrm>
            <a:off x="4674133" y="6388396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Up Arrow 48"/>
          <p:cNvSpPr/>
          <p:nvPr/>
        </p:nvSpPr>
        <p:spPr>
          <a:xfrm>
            <a:off x="4654259" y="8250472"/>
            <a:ext cx="448264" cy="274081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Savonia Default Content Type" ma:contentTypeID="0x0101007C99A6B7AEA5684BA478728D451E0C6F00D909798805D3D247B499D33B690536FF" ma:contentTypeVersion="14" ma:contentTypeDescription="Luo uusi asiakirja." ma:contentTypeScope="" ma:versionID="d4778e1048814244a927ede51ad558d2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1fd3ddd16582101abc1fb59f7a8321d9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Aihealue" minOccurs="0"/>
                <xsd:element ref="ns2:Asiakirjatyyppi" minOccurs="0"/>
                <xsd:element ref="ns2:j3b534c50ba64dfd9276b9f3862c10bc" minOccurs="0"/>
                <xsd:element ref="ns2:TaxCatchAll" minOccurs="0"/>
                <xsd:element ref="ns2:TaxCatchAllLabel" minOccurs="0"/>
                <xsd:element ref="ns2:_dlc_DocId" minOccurs="0"/>
                <xsd:element ref="ns2:_dlc_DocIdUrl" minOccurs="0"/>
                <xsd:element ref="ns2:_dlc_DocIdPersistId" minOccurs="0"/>
                <xsd:element ref="ns2:Kohdistuspaiv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Aihealue" ma:index="8" nillable="true" ma:displayName="Aihealue" ma:default="Henkilöstö" ma:format="Dropdown" ma:internalName="Aihealue" ma:readOnly="false">
      <xsd:simpleType>
        <xsd:restriction base="dms:Choice">
          <xsd:enumeration value="Henkilöstö"/>
          <xsd:enumeration value="Tukipalvelut"/>
          <xsd:enumeration value="Kansainväliset asiat - International Affairs"/>
          <xsd:enumeration value="Kirjasto- ja tietopalvelut"/>
          <xsd:enumeration value="Opiskelijapalvelut"/>
          <xsd:enumeration value="Taloushallinto"/>
          <xsd:enumeration value="Tietohallinto"/>
          <xsd:enumeration value="Tilapalvelut"/>
          <xsd:enumeration value="Viestintäpalvelut"/>
          <xsd:enumeration value="Yleishallinnon palvelut"/>
          <xsd:enumeration value="Muut palvelut"/>
          <xsd:enumeration value="O&amp;O"/>
          <xsd:enumeration value="TKI"/>
          <xsd:enumeration value="Osaamisalueet"/>
          <xsd:enumeration value="Hyvinvointiala"/>
          <xsd:enumeration value="Liiketoiminta- ja kulttuuriala"/>
          <xsd:enumeration value="Teknologia- ja ympäristöala"/>
          <xsd:enumeration value="Johtaminen ja laatu"/>
        </xsd:restriction>
      </xsd:simpleType>
    </xsd:element>
    <xsd:element name="Asiakirjatyyppi" ma:index="9" nillable="true" ma:displayName="Asiakirjatyyppi" ma:default="Muu asiakirja" ma:format="Dropdown" ma:internalName="Asiakirjatyyppi">
      <xsd:simpleType>
        <xsd:restriction base="dms:Choice">
          <xsd:enumeration value="Esite / esittelymateriaali"/>
          <xsd:enumeration value="Esityslista / Asialista"/>
          <xsd:enumeration value="Kirje"/>
          <xsd:enumeration value="Lomake"/>
          <xsd:enumeration value="Ohje"/>
          <xsd:enumeration value="Päätös"/>
          <xsd:enumeration value="Pöytäkirja / Muistio"/>
          <xsd:enumeration value="Raportti"/>
          <xsd:enumeration value="Sopimus"/>
          <xsd:enumeration value="Suunnitelma"/>
          <xsd:enumeration value="Tiedote"/>
          <xsd:enumeration value="Muu asiakirja"/>
        </xsd:restriction>
      </xsd:simpleType>
    </xsd:element>
    <xsd:element name="j3b534c50ba64dfd9276b9f3862c10bc" ma:index="10" nillable="true" ma:taxonomy="true" ma:internalName="j3b534c50ba64dfd9276b9f3862c10bc" ma:taxonomyFieldName="Asiasanat" ma:displayName="Asiasanat" ma:default="" ma:fieldId="{33b534c5-0ba6-4dfd-9276-b9f3862c10bc}" ma:taxonomyMulti="true" ma:sspId="1b83d0fd-d0bf-4cef-8f33-d812e24b4c17" ma:termSetId="81213cf9-4837-4806-b3a4-a1839d9b5766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TaxCatchAll" ma:index="11" nillable="true" ma:displayName="Luokituksen Kaikki-sarake" ma:description="" ma:hidden="true" ma:list="{867263f0-482b-43fa-a6f6-285e67ec53bf}" ma:internalName="TaxCatchAll" ma:showField="CatchAllData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" nillable="true" ma:displayName="Luokituksen Kaikki-sarake1" ma:description="" ma:hidden="true" ma:list="{867263f0-482b-43fa-a6f6-285e67ec53bf}" ma:internalName="TaxCatchAllLabel" ma:readOnly="true" ma:showField="CatchAllDataLabel" ma:web="03ca75a4-7525-4fd0-b461-2a607204cf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4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15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Kohdistuspaiva" ma:index="17" nillable="true" ma:displayName="Kohdistuspäivä" ma:default="[today]" ma:description="Kohdistuspäivä voi olla esim. kokouspäivä, seminaaripäivä tai dokumentin luontipäivä." ma:format="DateOnly" ma:internalName="Kohdistuspaiva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ohdistuspaiva xmlns="03ca75a4-7525-4fd0-b461-2a607204cfe9">2017-10-01T21:00:00+00:00</Kohdistuspaiva>
    <TaxCatchAll xmlns="03ca75a4-7525-4fd0-b461-2a607204cfe9"/>
    <Aihealue xmlns="03ca75a4-7525-4fd0-b461-2a607204cfe9">O&amp;O</Aihealue>
    <Asiakirjatyyppi xmlns="03ca75a4-7525-4fd0-b461-2a607204cfe9">Muu asiakirja</Asiakirjatyyppi>
    <j3b534c50ba64dfd9276b9f3862c10bc xmlns="03ca75a4-7525-4fd0-b461-2a607204cfe9">
      <Terms xmlns="http://schemas.microsoft.com/office/infopath/2007/PartnerControls"/>
    </j3b534c50ba64dfd9276b9f3862c10bc>
    <_dlc_DocId xmlns="03ca75a4-7525-4fd0-b461-2a607204cfe9">SAVONIA-1266-273</_dlc_DocId>
    <_dlc_DocIdUrl xmlns="03ca75a4-7525-4fd0-b461-2a607204cfe9">
      <Url>https://santra.savonia.fi/tiimit/hyvin/_layouts/DocIdRedir.aspx?ID=SAVONIA-1266-273</Url>
      <Description>SAVONIA-1266-273</Description>
    </_dlc_DocIdUrl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C52CA087-FFBB-4BA7-8790-C61E8FE556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E6C022-0DA2-474F-9F2E-9C99726BFD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6B80953-1222-4574-A9E5-FB0E2B1D46B7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03ca75a4-7525-4fd0-b461-2a607204cfe9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0B6905C2-23D3-4EBA-A6F0-BBB465F67965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</TotalTime>
  <Words>276</Words>
  <Application>Microsoft Office PowerPoint</Application>
  <PresentationFormat>Mukautettu</PresentationFormat>
  <Paragraphs>37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Tanssinopettaja (AMK), 240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Tanssinopettaja 240 OP</dc:title>
  <dc:creator>Taina Moilanen</dc:creator>
  <cp:lastModifiedBy>Taina Moilanen</cp:lastModifiedBy>
  <cp:revision>12</cp:revision>
  <dcterms:created xsi:type="dcterms:W3CDTF">2017-09-21T11:55:52Z</dcterms:created>
  <dcterms:modified xsi:type="dcterms:W3CDTF">2022-10-25T08:35:56Z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2017-09-21T00:00:00Z</vt:filetime>
  </property>
  <property fmtid="{D5CDD505-2E9C-101B-9397-08002B2CF9AE}" pid="4" name="ContentTypeId">
    <vt:lpwstr>0x0101007C99A6B7AEA5684BA478728D451E0C6F00D909798805D3D247B499D33B690536FF</vt:lpwstr>
  </property>
  <property fmtid="{D5CDD505-2E9C-101B-9397-08002B2CF9AE}" pid="5" name="_dlc_DocIdItemGuid">
    <vt:lpwstr>18274de0-7e34-4652-a0d8-dfdfba2202d0</vt:lpwstr>
  </property>
  <property fmtid="{D5CDD505-2E9C-101B-9397-08002B2CF9AE}" pid="6" name="Asiasanat">
    <vt:lpwstr/>
  </property>
</Properties>
</file>