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7"/>
  </p:notesMasterIdLst>
  <p:sldIdLst>
    <p:sldId id="256" r:id="rId6"/>
  </p:sldIdLst>
  <p:sldSz cx="7734300" cy="10515600"/>
  <p:notesSz cx="6669088" cy="9872663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3D8A"/>
    <a:srgbClr val="DDDD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2892" y="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7650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 lIns="82881" tIns="41441" rIns="82881" bIns="41441">
            <a:normAutofit fontScale="25000" lnSpcReduction="20000"/>
          </a:bodyPr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780113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0548" y="3259836"/>
            <a:ext cx="6579552" cy="22082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1097" y="5888736"/>
            <a:ext cx="5418454" cy="2628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7032" y="2418588"/>
            <a:ext cx="3367182" cy="69402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86434" y="2418588"/>
            <a:ext cx="3367182" cy="69402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1/21/2022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1/21/2022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1/21/2022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812687" y="701834"/>
            <a:ext cx="4115275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032" y="2418588"/>
            <a:ext cx="6966584" cy="69402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1821" y="9779508"/>
            <a:ext cx="2477007" cy="525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7032" y="9779508"/>
            <a:ext cx="1780349" cy="525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73268" y="9779508"/>
            <a:ext cx="1780349" cy="525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Up Arrow 48"/>
          <p:cNvSpPr/>
          <p:nvPr/>
        </p:nvSpPr>
        <p:spPr>
          <a:xfrm>
            <a:off x="4590858" y="8292314"/>
            <a:ext cx="374167" cy="348486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48085" y="1556984"/>
            <a:ext cx="4492863" cy="9233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fi-FI" spc="-114" dirty="0">
                <a:cs typeface="NewJuneBook"/>
              </a:rPr>
              <a:t>Muotoilija (AMK)</a:t>
            </a:r>
            <a:br>
              <a:rPr lang="fi-FI" b="0" spc="-35" dirty="0">
                <a:latin typeface="NewJuneBook"/>
                <a:cs typeface="NewJuneBook"/>
              </a:rPr>
            </a:br>
            <a:r>
              <a:rPr lang="fi-FI" b="0" spc="-35" dirty="0">
                <a:latin typeface="NewJuneBook"/>
                <a:cs typeface="NewJuneBook"/>
              </a:rPr>
              <a:t>palvelumuotoilu, 240 op</a:t>
            </a:r>
            <a:endParaRPr b="0" spc="-45" dirty="0">
              <a:latin typeface="NewJuneBook"/>
              <a:cs typeface="NewJuneBook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075081" y="377948"/>
            <a:ext cx="1299845" cy="80010"/>
          </a:xfrm>
          <a:custGeom>
            <a:avLst/>
            <a:gdLst/>
            <a:ahLst/>
            <a:cxnLst/>
            <a:rect l="l" t="t" r="r" b="b"/>
            <a:pathLst>
              <a:path w="1299845" h="80009">
                <a:moveTo>
                  <a:pt x="28982" y="0"/>
                </a:moveTo>
                <a:lnTo>
                  <a:pt x="1299644" y="0"/>
                </a:lnTo>
                <a:lnTo>
                  <a:pt x="1270661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FFC20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965025" y="377948"/>
            <a:ext cx="1168400" cy="80010"/>
          </a:xfrm>
          <a:custGeom>
            <a:avLst/>
            <a:gdLst/>
            <a:ahLst/>
            <a:cxnLst/>
            <a:rect l="l" t="t" r="r" b="b"/>
            <a:pathLst>
              <a:path w="1168400" h="80009">
                <a:moveTo>
                  <a:pt x="28982" y="0"/>
                </a:moveTo>
                <a:lnTo>
                  <a:pt x="1168021" y="0"/>
                </a:lnTo>
                <a:lnTo>
                  <a:pt x="1139038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F582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836503" y="377948"/>
            <a:ext cx="1186815" cy="80010"/>
          </a:xfrm>
          <a:custGeom>
            <a:avLst/>
            <a:gdLst/>
            <a:ahLst/>
            <a:cxnLst/>
            <a:rect l="l" t="t" r="r" b="b"/>
            <a:pathLst>
              <a:path w="1186814" h="80009">
                <a:moveTo>
                  <a:pt x="28982" y="0"/>
                </a:moveTo>
                <a:lnTo>
                  <a:pt x="1186487" y="0"/>
                </a:lnTo>
                <a:lnTo>
                  <a:pt x="1157504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EE3D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708337" y="377948"/>
            <a:ext cx="1186180" cy="80010"/>
          </a:xfrm>
          <a:custGeom>
            <a:avLst/>
            <a:gdLst/>
            <a:ahLst/>
            <a:cxnLst/>
            <a:rect l="l" t="t" r="r" b="b"/>
            <a:pathLst>
              <a:path w="1186179" h="80009">
                <a:moveTo>
                  <a:pt x="28982" y="0"/>
                </a:moveTo>
                <a:lnTo>
                  <a:pt x="1186131" y="0"/>
                </a:lnTo>
                <a:lnTo>
                  <a:pt x="1157148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C6168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611158" y="377948"/>
            <a:ext cx="1155700" cy="80010"/>
          </a:xfrm>
          <a:custGeom>
            <a:avLst/>
            <a:gdLst/>
            <a:ahLst/>
            <a:cxnLst/>
            <a:rect l="l" t="t" r="r" b="b"/>
            <a:pathLst>
              <a:path w="1155700" h="80009">
                <a:moveTo>
                  <a:pt x="28982" y="0"/>
                </a:moveTo>
                <a:lnTo>
                  <a:pt x="1155143" y="0"/>
                </a:lnTo>
                <a:lnTo>
                  <a:pt x="1126160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00BB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69492" y="377948"/>
            <a:ext cx="1271270" cy="80010"/>
          </a:xfrm>
          <a:custGeom>
            <a:avLst/>
            <a:gdLst/>
            <a:ahLst/>
            <a:cxnLst/>
            <a:rect l="l" t="t" r="r" b="b"/>
            <a:pathLst>
              <a:path w="1271270" h="80009">
                <a:moveTo>
                  <a:pt x="1270648" y="0"/>
                </a:moveTo>
                <a:lnTo>
                  <a:pt x="28982" y="0"/>
                </a:lnTo>
                <a:lnTo>
                  <a:pt x="0" y="79628"/>
                </a:lnTo>
                <a:lnTo>
                  <a:pt x="1241666" y="79628"/>
                </a:lnTo>
                <a:lnTo>
                  <a:pt x="1270648" y="0"/>
                </a:lnTo>
                <a:close/>
              </a:path>
            </a:pathLst>
          </a:custGeom>
          <a:solidFill>
            <a:srgbClr val="8DC63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2783556" y="3905446"/>
            <a:ext cx="4080510" cy="501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6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alinnaiset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ammattiopinnot: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esimerkiksi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Akuutisti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sairaan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C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ommunity</a:t>
            </a:r>
            <a:endParaRPr sz="750">
              <a:latin typeface="NewJuneBold"/>
              <a:cs typeface="NewJuneBold"/>
            </a:endParaRPr>
          </a:p>
          <a:p>
            <a:pPr marL="12700" marR="5080" algn="ctr">
              <a:lnSpc>
                <a:spcPct val="111100"/>
              </a:lnSpc>
            </a:pP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co-creation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modelling,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Mielen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eys-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ja päihdety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P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erioperatiivinen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5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. </a:t>
            </a:r>
            <a:r>
              <a:rPr sz="750" b="1" spc="-100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eyden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edistäminen ja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potilaan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ohjauksen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työmene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elmät,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Ment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orointi ja opis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k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elijan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ohjaus,</a:t>
            </a:r>
            <a:r>
              <a:rPr sz="750" b="1" spc="-1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Haas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eelliset</a:t>
            </a:r>
            <a:r>
              <a:rPr sz="750" b="1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potilastilan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eet</a:t>
            </a:r>
            <a:endParaRPr sz="750">
              <a:latin typeface="NewJuneBold"/>
              <a:cs typeface="NewJuneBold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2645244" y="3582550"/>
            <a:ext cx="296164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Hoi</a:t>
            </a:r>
            <a:r>
              <a:rPr sz="1100" b="1" spc="-50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otyön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s</a:t>
            </a:r>
            <a:r>
              <a:rPr sz="1100" b="1" spc="-60" dirty="0">
                <a:solidFill>
                  <a:srgbClr val="EE3D8A"/>
                </a:solidFill>
                <a:latin typeface="NewJuneBold"/>
                <a:cs typeface="NewJuneBold"/>
              </a:rPr>
              <a:t>ov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eltaminen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eri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55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oiminta-alueilla</a:t>
            </a:r>
            <a:endParaRPr sz="1100">
              <a:latin typeface="NewJuneBold"/>
              <a:cs typeface="NewJuneBold"/>
            </a:endParaRPr>
          </a:p>
        </p:txBody>
      </p:sp>
      <p:sp>
        <p:nvSpPr>
          <p:cNvPr id="35" name="object 10"/>
          <p:cNvSpPr/>
          <p:nvPr/>
        </p:nvSpPr>
        <p:spPr>
          <a:xfrm>
            <a:off x="416705" y="8547809"/>
            <a:ext cx="1983105" cy="1586791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C00000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11"/>
          <p:cNvSpPr txBox="1"/>
          <p:nvPr/>
        </p:nvSpPr>
        <p:spPr>
          <a:xfrm>
            <a:off x="530008" y="8554687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object 12"/>
          <p:cNvSpPr txBox="1"/>
          <p:nvPr/>
        </p:nvSpPr>
        <p:spPr>
          <a:xfrm>
            <a:off x="1108866" y="8585990"/>
            <a:ext cx="1290023" cy="149771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lnSpc>
                <a:spcPct val="106700"/>
              </a:lnSpc>
            </a:pPr>
            <a:r>
              <a:rPr lang="fi-FI" sz="115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Muotoilu-osaamisen          perusteet</a:t>
            </a:r>
          </a:p>
          <a:p>
            <a:pPr algn="just">
              <a:lnSpc>
                <a:spcPct val="106700"/>
              </a:lnSpc>
            </a:pPr>
            <a:endParaRPr lang="fi-FI" sz="1150" b="1" spc="-35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06700"/>
              </a:lnSpc>
            </a:pPr>
            <a:r>
              <a:rPr lang="fi-FI" sz="115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Minusta muotoilija</a:t>
            </a:r>
          </a:p>
          <a:p>
            <a:pPr algn="just">
              <a:lnSpc>
                <a:spcPct val="106700"/>
              </a:lnSpc>
            </a:pPr>
            <a:endParaRPr lang="fi-FI" sz="1150" b="1" spc="-15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06700"/>
              </a:lnSpc>
            </a:pPr>
            <a:r>
              <a:rPr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</a:t>
            </a:r>
            <a:r>
              <a:rPr sz="11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8" name="object 13"/>
          <p:cNvSpPr/>
          <p:nvPr/>
        </p:nvSpPr>
        <p:spPr>
          <a:xfrm>
            <a:off x="391130" y="2922667"/>
            <a:ext cx="1983105" cy="1531335"/>
          </a:xfrm>
          <a:custGeom>
            <a:avLst/>
            <a:gdLst/>
            <a:ahLst/>
            <a:cxnLst/>
            <a:rect l="l" t="t" r="r" b="b"/>
            <a:pathLst>
              <a:path w="1983105" h="1536700">
                <a:moveTo>
                  <a:pt x="0" y="1536293"/>
                </a:moveTo>
                <a:lnTo>
                  <a:pt x="1983003" y="1536293"/>
                </a:lnTo>
                <a:lnTo>
                  <a:pt x="1983003" y="0"/>
                </a:lnTo>
                <a:lnTo>
                  <a:pt x="0" y="0"/>
                </a:lnTo>
                <a:lnTo>
                  <a:pt x="0" y="1536293"/>
                </a:lnTo>
                <a:close/>
              </a:path>
            </a:pathLst>
          </a:custGeom>
          <a:solidFill>
            <a:srgbClr val="FFC000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14"/>
          <p:cNvSpPr txBox="1"/>
          <p:nvPr/>
        </p:nvSpPr>
        <p:spPr>
          <a:xfrm>
            <a:off x="534127" y="3051088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object 15"/>
          <p:cNvSpPr txBox="1"/>
          <p:nvPr/>
        </p:nvSpPr>
        <p:spPr>
          <a:xfrm>
            <a:off x="1146452" y="3021485"/>
            <a:ext cx="1286303" cy="13336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</a:t>
            </a:r>
            <a:r>
              <a:rPr sz="1150" b="1" spc="-30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saamisen</a:t>
            </a:r>
            <a:r>
              <a:rPr sz="1150" b="1" spc="-2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b="1" spc="-20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</a:t>
            </a:r>
            <a:r>
              <a:rPr sz="1150" b="1" spc="-45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ov</a:t>
            </a:r>
            <a:r>
              <a:rPr sz="1150" b="1" spc="-30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eltaminen</a:t>
            </a:r>
            <a:endParaRPr lang="fi-FI" sz="1150" b="1" spc="-3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40"/>
              </a:lnSpc>
            </a:pPr>
            <a:endParaRPr lang="fi-FI" sz="1150" b="1" spc="-3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40"/>
              </a:lnSpc>
            </a:pPr>
            <a:r>
              <a:rPr lang="fi-FI"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Muotoilualan asiantuntijana</a:t>
            </a:r>
          </a:p>
          <a:p>
            <a:pPr>
              <a:lnSpc>
                <a:spcPts val="1340"/>
              </a:lnSpc>
            </a:pPr>
            <a:r>
              <a:rPr lang="fi-FI"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työelämään</a:t>
            </a:r>
          </a:p>
          <a:p>
            <a:pPr>
              <a:lnSpc>
                <a:spcPts val="1340"/>
              </a:lnSpc>
            </a:pPr>
            <a:r>
              <a:rPr lang="fi-FI"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>
              <a:lnSpc>
                <a:spcPts val="1340"/>
              </a:lnSpc>
            </a:pPr>
            <a:r>
              <a:rPr lang="fi-FI"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</a:t>
            </a:r>
            <a:r>
              <a:rPr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 op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1" name="object 37"/>
          <p:cNvSpPr/>
          <p:nvPr/>
        </p:nvSpPr>
        <p:spPr>
          <a:xfrm>
            <a:off x="423446" y="4856793"/>
            <a:ext cx="1983105" cy="1576914"/>
          </a:xfrm>
          <a:custGeom>
            <a:avLst/>
            <a:gdLst/>
            <a:ahLst/>
            <a:cxnLst/>
            <a:rect l="l" t="t" r="r" b="b"/>
            <a:pathLst>
              <a:path w="1983105" h="1413510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00B0F0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38"/>
          <p:cNvSpPr txBox="1"/>
          <p:nvPr/>
        </p:nvSpPr>
        <p:spPr>
          <a:xfrm>
            <a:off x="534127" y="4910447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3" name="object 39"/>
          <p:cNvSpPr txBox="1"/>
          <p:nvPr/>
        </p:nvSpPr>
        <p:spPr>
          <a:xfrm>
            <a:off x="1114786" y="4961318"/>
            <a:ext cx="1303452" cy="137217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</a:t>
            </a:r>
            <a:r>
              <a:rPr sz="1150" b="1" spc="-30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saamisen</a:t>
            </a:r>
            <a:r>
              <a:rPr sz="1150" b="1" spc="-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b="1" spc="-25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sy</a:t>
            </a:r>
            <a:r>
              <a:rPr sz="1150" b="1" spc="-45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</a:t>
            </a:r>
            <a:r>
              <a:rPr sz="1150" b="1" spc="-30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</a:t>
            </a:r>
            <a:r>
              <a:rPr lang="fi-FI"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eminen</a:t>
            </a:r>
          </a:p>
          <a:p>
            <a:pPr>
              <a:lnSpc>
                <a:spcPts val="1340"/>
              </a:lnSpc>
            </a:pPr>
            <a:endParaRPr lang="fi-FI" sz="1150" b="1" spc="-3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40"/>
              </a:lnSpc>
            </a:pPr>
            <a:r>
              <a:rPr lang="fi-FI"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Monialaisuus ja</a:t>
            </a:r>
          </a:p>
          <a:p>
            <a:pPr>
              <a:lnSpc>
                <a:spcPts val="1340"/>
              </a:lnSpc>
            </a:pPr>
            <a:r>
              <a:rPr lang="fi-FI"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ammatilliset verkostot</a:t>
            </a:r>
          </a:p>
          <a:p>
            <a:pPr>
              <a:lnSpc>
                <a:spcPts val="1340"/>
              </a:lnSpc>
            </a:pP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 op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4" name="object 40"/>
          <p:cNvSpPr/>
          <p:nvPr/>
        </p:nvSpPr>
        <p:spPr>
          <a:xfrm>
            <a:off x="419102" y="6744801"/>
            <a:ext cx="1983105" cy="1510018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92D050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1"/>
          <p:cNvSpPr txBox="1"/>
          <p:nvPr/>
        </p:nvSpPr>
        <p:spPr>
          <a:xfrm>
            <a:off x="525373" y="6763165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6" name="object 42"/>
          <p:cNvSpPr txBox="1"/>
          <p:nvPr/>
        </p:nvSpPr>
        <p:spPr>
          <a:xfrm>
            <a:off x="1113342" y="6899794"/>
            <a:ext cx="1288907" cy="135755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</a:t>
            </a:r>
            <a:r>
              <a:rPr sz="1150" b="1" spc="-30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saamisen</a:t>
            </a:r>
            <a:r>
              <a:rPr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b="1" spc="-30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kehitt</a:t>
            </a:r>
            <a:r>
              <a:rPr lang="fi-FI" sz="1150" b="1" spc="-30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yminen</a:t>
            </a:r>
            <a:endParaRPr lang="fi-FI" sz="1150" b="1" spc="-3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40"/>
              </a:lnSpc>
            </a:pPr>
            <a:endParaRPr lang="fi-FI" sz="1150" b="1" spc="-3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40"/>
              </a:lnSpc>
            </a:pPr>
            <a:r>
              <a:rPr lang="fi-FI"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Aktiivisena</a:t>
            </a:r>
          </a:p>
          <a:p>
            <a:pPr>
              <a:lnSpc>
                <a:spcPts val="1340"/>
              </a:lnSpc>
            </a:pPr>
            <a:r>
              <a:rPr lang="fi-FI"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toimijana projektissa</a:t>
            </a:r>
          </a:p>
          <a:p>
            <a:pPr>
              <a:lnSpc>
                <a:spcPts val="1340"/>
              </a:lnSpc>
            </a:pPr>
            <a:endParaRPr sz="1150" dirty="0">
              <a:latin typeface="NewJuneBold"/>
              <a:cs typeface="NewJuneBold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 op</a:t>
            </a:r>
          </a:p>
        </p:txBody>
      </p:sp>
      <p:sp>
        <p:nvSpPr>
          <p:cNvPr id="48" name="Rectangle 47"/>
          <p:cNvSpPr/>
          <p:nvPr/>
        </p:nvSpPr>
        <p:spPr>
          <a:xfrm>
            <a:off x="2474389" y="2943984"/>
            <a:ext cx="4812030" cy="1510018"/>
          </a:xfrm>
          <a:prstGeom prst="rect">
            <a:avLst/>
          </a:prstGeom>
          <a:solidFill>
            <a:srgbClr val="DDDD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49" name="TextBox 48"/>
          <p:cNvSpPr txBox="1"/>
          <p:nvPr/>
        </p:nvSpPr>
        <p:spPr>
          <a:xfrm>
            <a:off x="3021356" y="3020619"/>
            <a:ext cx="32528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Palvelumuotoilija </a:t>
            </a:r>
            <a:r>
              <a:rPr lang="fi-FI" sz="1400" b="1" i="1" dirty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asiantuntijana</a:t>
            </a:r>
          </a:p>
        </p:txBody>
      </p:sp>
      <p:sp>
        <p:nvSpPr>
          <p:cNvPr id="50" name="Rectangle 49"/>
          <p:cNvSpPr/>
          <p:nvPr/>
        </p:nvSpPr>
        <p:spPr>
          <a:xfrm>
            <a:off x="2560246" y="3342552"/>
            <a:ext cx="4626019" cy="59799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Tuleva palvelumuotoilija hahmottaa ammatillisen tulevaisuuskuvansa. Hän tuntee alansa työelämän käytännöt. Hänellä on valmiudet kehittää ammatillista osaamista työelämän muuttuvissa tehtävissä.</a:t>
            </a:r>
          </a:p>
        </p:txBody>
      </p:sp>
      <p:sp>
        <p:nvSpPr>
          <p:cNvPr id="51" name="Rectangle 50"/>
          <p:cNvSpPr/>
          <p:nvPr/>
        </p:nvSpPr>
        <p:spPr>
          <a:xfrm>
            <a:off x="2571883" y="4044724"/>
            <a:ext cx="4626019" cy="3215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Opinnäytetyö valmistuu ja palvelumuotoilun asiantuntijana työelämään. </a:t>
            </a:r>
          </a:p>
        </p:txBody>
      </p:sp>
      <p:sp>
        <p:nvSpPr>
          <p:cNvPr id="52" name="object 16"/>
          <p:cNvSpPr txBox="1"/>
          <p:nvPr/>
        </p:nvSpPr>
        <p:spPr>
          <a:xfrm>
            <a:off x="2777667" y="5767718"/>
            <a:ext cx="4080510" cy="501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6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alinnaiset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ammattiopinnot: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esimerkiksi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Akuutisti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sairaan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C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ommunity</a:t>
            </a:r>
            <a:endParaRPr sz="750">
              <a:latin typeface="NewJuneBold"/>
              <a:cs typeface="NewJuneBold"/>
            </a:endParaRPr>
          </a:p>
          <a:p>
            <a:pPr marL="12700" marR="5080" algn="ctr">
              <a:lnSpc>
                <a:spcPct val="111100"/>
              </a:lnSpc>
            </a:pP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co-creation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modelling,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Mielen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eys-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ja päihdety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P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erioperatiivinen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5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. </a:t>
            </a:r>
            <a:r>
              <a:rPr sz="750" b="1" spc="-100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eyden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edistäminen ja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potilaan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ohjauksen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työmene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elmät,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Ment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orointi ja opis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k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elijan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ohjaus,</a:t>
            </a:r>
            <a:r>
              <a:rPr sz="750" b="1" spc="-1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Haas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eelliset</a:t>
            </a:r>
            <a:r>
              <a:rPr sz="750" b="1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potilastilan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eet</a:t>
            </a:r>
            <a:endParaRPr sz="750">
              <a:latin typeface="NewJuneBold"/>
              <a:cs typeface="NewJuneBold"/>
            </a:endParaRPr>
          </a:p>
        </p:txBody>
      </p:sp>
      <p:sp>
        <p:nvSpPr>
          <p:cNvPr id="53" name="object 31"/>
          <p:cNvSpPr txBox="1"/>
          <p:nvPr/>
        </p:nvSpPr>
        <p:spPr>
          <a:xfrm>
            <a:off x="2639355" y="5444822"/>
            <a:ext cx="296164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Hoi</a:t>
            </a:r>
            <a:r>
              <a:rPr sz="1100" b="1" spc="-50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otyön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s</a:t>
            </a:r>
            <a:r>
              <a:rPr sz="1100" b="1" spc="-60" dirty="0">
                <a:solidFill>
                  <a:srgbClr val="EE3D8A"/>
                </a:solidFill>
                <a:latin typeface="NewJuneBold"/>
                <a:cs typeface="NewJuneBold"/>
              </a:rPr>
              <a:t>ov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eltaminen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eri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55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oiminta-alueilla</a:t>
            </a:r>
            <a:endParaRPr sz="1100">
              <a:latin typeface="NewJuneBold"/>
              <a:cs typeface="NewJuneBold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2492606" y="4845954"/>
            <a:ext cx="4812030" cy="1576914"/>
          </a:xfrm>
          <a:prstGeom prst="rect">
            <a:avLst/>
          </a:prstGeom>
          <a:solidFill>
            <a:srgbClr val="DDDD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fi-FI" dirty="0"/>
          </a:p>
        </p:txBody>
      </p:sp>
      <p:sp>
        <p:nvSpPr>
          <p:cNvPr id="55" name="TextBox 54"/>
          <p:cNvSpPr txBox="1"/>
          <p:nvPr/>
        </p:nvSpPr>
        <p:spPr>
          <a:xfrm>
            <a:off x="3275945" y="4887254"/>
            <a:ext cx="244490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Monialainen työskentely</a:t>
            </a:r>
          </a:p>
        </p:txBody>
      </p:sp>
      <p:sp>
        <p:nvSpPr>
          <p:cNvPr id="56" name="Rectangle 55"/>
          <p:cNvSpPr/>
          <p:nvPr/>
        </p:nvSpPr>
        <p:spPr>
          <a:xfrm>
            <a:off x="2585256" y="5222176"/>
            <a:ext cx="4626019" cy="4272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Asiantuntijuus kehittyy monialaisissa projekteissa. Työelämätaidot, fasilitointi ja kriittinen ajattelu vahvistuu. Verkostoituminen projektien avulla kansallisesti ja kansainvälisesti.</a:t>
            </a:r>
          </a:p>
        </p:txBody>
      </p:sp>
      <p:sp>
        <p:nvSpPr>
          <p:cNvPr id="57" name="Rectangle 56"/>
          <p:cNvSpPr/>
          <p:nvPr/>
        </p:nvSpPr>
        <p:spPr>
          <a:xfrm>
            <a:off x="2582921" y="5943769"/>
            <a:ext cx="4626019" cy="4097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Palvelumuotoilun ammatilliset projektit. Harjoittelu ja / tai opinnot ulkomailla. Opinnäytetyö käynnistyy.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2958723" y="5628914"/>
            <a:ext cx="385233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Palvelumuotoiluprofiilin vahvistaminen</a:t>
            </a:r>
          </a:p>
        </p:txBody>
      </p:sp>
      <p:sp>
        <p:nvSpPr>
          <p:cNvPr id="59" name="object 16"/>
          <p:cNvSpPr txBox="1"/>
          <p:nvPr/>
        </p:nvSpPr>
        <p:spPr>
          <a:xfrm>
            <a:off x="2777667" y="7376910"/>
            <a:ext cx="4080510" cy="501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6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alinnaiset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ammattiopinnot: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esimerkiksi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Akuutisti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sairaan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C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ommunity</a:t>
            </a:r>
            <a:endParaRPr sz="750">
              <a:latin typeface="NewJuneBold"/>
              <a:cs typeface="NewJuneBold"/>
            </a:endParaRPr>
          </a:p>
          <a:p>
            <a:pPr marL="12700" marR="5080" algn="ctr">
              <a:lnSpc>
                <a:spcPct val="111100"/>
              </a:lnSpc>
            </a:pP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co-creation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modelling,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Mielen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eys-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ja päihdety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P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erioperatiivinen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5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. </a:t>
            </a:r>
            <a:r>
              <a:rPr sz="750" b="1" spc="-100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eyden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edistäminen ja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potilaan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ohjauksen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työmene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elmät,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Ment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orointi ja opis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k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elijan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ohjaus,</a:t>
            </a:r>
            <a:r>
              <a:rPr sz="750" b="1" spc="-1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Haas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eelliset</a:t>
            </a:r>
            <a:r>
              <a:rPr sz="750" b="1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potilastilan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eet</a:t>
            </a:r>
            <a:endParaRPr sz="750">
              <a:latin typeface="NewJuneBold"/>
              <a:cs typeface="NewJuneBold"/>
            </a:endParaRPr>
          </a:p>
        </p:txBody>
      </p:sp>
      <p:sp>
        <p:nvSpPr>
          <p:cNvPr id="60" name="object 31"/>
          <p:cNvSpPr txBox="1"/>
          <p:nvPr/>
        </p:nvSpPr>
        <p:spPr>
          <a:xfrm>
            <a:off x="2639355" y="7054014"/>
            <a:ext cx="296164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Hoi</a:t>
            </a:r>
            <a:r>
              <a:rPr sz="1100" b="1" spc="-50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otyön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s</a:t>
            </a:r>
            <a:r>
              <a:rPr sz="1100" b="1" spc="-60" dirty="0">
                <a:solidFill>
                  <a:srgbClr val="EE3D8A"/>
                </a:solidFill>
                <a:latin typeface="NewJuneBold"/>
                <a:cs typeface="NewJuneBold"/>
              </a:rPr>
              <a:t>ov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eltaminen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eri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55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oiminta-alueilla</a:t>
            </a:r>
            <a:endParaRPr sz="1100">
              <a:latin typeface="NewJuneBold"/>
              <a:cs typeface="NewJuneBold"/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2492417" y="6744801"/>
            <a:ext cx="4812030" cy="1510018"/>
          </a:xfrm>
          <a:prstGeom prst="rect">
            <a:avLst/>
          </a:prstGeom>
          <a:solidFill>
            <a:srgbClr val="DDDD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62" name="TextBox 61"/>
          <p:cNvSpPr txBox="1"/>
          <p:nvPr/>
        </p:nvSpPr>
        <p:spPr>
          <a:xfrm>
            <a:off x="3130361" y="6767475"/>
            <a:ext cx="324479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Työskentely muotoiluprojekteissa</a:t>
            </a:r>
          </a:p>
        </p:txBody>
      </p:sp>
      <p:sp>
        <p:nvSpPr>
          <p:cNvPr id="63" name="Rectangle 62"/>
          <p:cNvSpPr/>
          <p:nvPr/>
        </p:nvSpPr>
        <p:spPr>
          <a:xfrm>
            <a:off x="2582922" y="7065523"/>
            <a:ext cx="4626019" cy="368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Aktiivinen ja vastuullinen toimija projekteissa.</a:t>
            </a:r>
          </a:p>
        </p:txBody>
      </p:sp>
      <p:sp>
        <p:nvSpPr>
          <p:cNvPr id="64" name="Rectangle 63"/>
          <p:cNvSpPr/>
          <p:nvPr/>
        </p:nvSpPr>
        <p:spPr>
          <a:xfrm>
            <a:off x="2583218" y="7761906"/>
            <a:ext cx="4626019" cy="4097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Palvelumuotoilun ammatilliset opinnot projekteissa ja .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3663834" y="7488301"/>
            <a:ext cx="263726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Palvelumuotoiluosaaminen</a:t>
            </a:r>
          </a:p>
        </p:txBody>
      </p:sp>
      <p:sp>
        <p:nvSpPr>
          <p:cNvPr id="66" name="object 16"/>
          <p:cNvSpPr txBox="1"/>
          <p:nvPr/>
        </p:nvSpPr>
        <p:spPr>
          <a:xfrm>
            <a:off x="2777833" y="9528776"/>
            <a:ext cx="4080510" cy="501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6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alinnaiset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ammattiopinnot: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esimerkiksi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Akuutisti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sairaan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C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ommunity</a:t>
            </a:r>
            <a:endParaRPr sz="750">
              <a:latin typeface="NewJuneBold"/>
              <a:cs typeface="NewJuneBold"/>
            </a:endParaRPr>
          </a:p>
          <a:p>
            <a:pPr marL="12700" marR="5080" algn="ctr">
              <a:lnSpc>
                <a:spcPct val="111100"/>
              </a:lnSpc>
            </a:pP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co-creation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modelling,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Mielen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eys-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ja päihdety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P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erioperatiivinen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5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. </a:t>
            </a:r>
            <a:r>
              <a:rPr sz="750" b="1" spc="-100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eyden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edistäminen ja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potilaan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ohjauksen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työmene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elmät,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Ment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orointi ja opis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k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elijan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ohjaus,</a:t>
            </a:r>
            <a:r>
              <a:rPr sz="750" b="1" spc="-1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Haas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eelliset</a:t>
            </a:r>
            <a:r>
              <a:rPr sz="750" b="1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potilastilan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eet</a:t>
            </a:r>
            <a:endParaRPr sz="750">
              <a:latin typeface="NewJuneBold"/>
              <a:cs typeface="NewJuneBold"/>
            </a:endParaRPr>
          </a:p>
        </p:txBody>
      </p:sp>
      <p:sp>
        <p:nvSpPr>
          <p:cNvPr id="67" name="object 31"/>
          <p:cNvSpPr txBox="1"/>
          <p:nvPr/>
        </p:nvSpPr>
        <p:spPr>
          <a:xfrm>
            <a:off x="2639521" y="9106551"/>
            <a:ext cx="296164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Hoi</a:t>
            </a:r>
            <a:r>
              <a:rPr sz="1100" b="1" spc="-50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otyön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s</a:t>
            </a:r>
            <a:r>
              <a:rPr sz="1100" b="1" spc="-60" dirty="0">
                <a:solidFill>
                  <a:srgbClr val="EE3D8A"/>
                </a:solidFill>
                <a:latin typeface="NewJuneBold"/>
                <a:cs typeface="NewJuneBold"/>
              </a:rPr>
              <a:t>ov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eltaminen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eri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55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oiminta-alueilla</a:t>
            </a:r>
            <a:endParaRPr sz="1100">
              <a:latin typeface="NewJuneBold"/>
              <a:cs typeface="NewJuneBold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2492417" y="8547809"/>
            <a:ext cx="4812030" cy="1586791"/>
          </a:xfrm>
          <a:prstGeom prst="rect">
            <a:avLst/>
          </a:prstGeom>
          <a:solidFill>
            <a:srgbClr val="DDDD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69" name="TextBox 68"/>
          <p:cNvSpPr txBox="1"/>
          <p:nvPr/>
        </p:nvSpPr>
        <p:spPr>
          <a:xfrm>
            <a:off x="2968458" y="8554687"/>
            <a:ext cx="324479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Palvelumuotoilijan työympäristö</a:t>
            </a:r>
          </a:p>
        </p:txBody>
      </p:sp>
      <p:sp>
        <p:nvSpPr>
          <p:cNvPr id="70" name="Rectangle 69"/>
          <p:cNvSpPr/>
          <p:nvPr/>
        </p:nvSpPr>
        <p:spPr>
          <a:xfrm>
            <a:off x="2555780" y="8867118"/>
            <a:ext cx="4626019" cy="41688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Tulevaisuuslähtöiset työelämäprojektit, henkilökohtaisen urapolun suunnittelu</a:t>
            </a:r>
          </a:p>
        </p:txBody>
      </p:sp>
      <p:sp>
        <p:nvSpPr>
          <p:cNvPr id="71" name="Rectangle 70"/>
          <p:cNvSpPr/>
          <p:nvPr/>
        </p:nvSpPr>
        <p:spPr>
          <a:xfrm>
            <a:off x="2563873" y="9638752"/>
            <a:ext cx="4626019" cy="4220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Viestintätaidot graafinen suunnittelu, muotoiluprosessi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2968458" y="9304260"/>
            <a:ext cx="34067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Muotoiluajattelu ja viestintätaidot</a:t>
            </a:r>
          </a:p>
        </p:txBody>
      </p:sp>
      <p:sp>
        <p:nvSpPr>
          <p:cNvPr id="74" name="Up Arrow 48"/>
          <p:cNvSpPr/>
          <p:nvPr/>
        </p:nvSpPr>
        <p:spPr>
          <a:xfrm>
            <a:off x="4498395" y="4491497"/>
            <a:ext cx="448264" cy="34410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5" name="Up Arrow 48"/>
          <p:cNvSpPr/>
          <p:nvPr/>
        </p:nvSpPr>
        <p:spPr>
          <a:xfrm>
            <a:off x="4498395" y="6415517"/>
            <a:ext cx="448264" cy="340426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3" name="Rectangle 63">
            <a:extLst>
              <a:ext uri="{FF2B5EF4-FFF2-40B4-BE49-F238E27FC236}">
                <a16:creationId xmlns:a16="http://schemas.microsoft.com/office/drawing/2014/main" id="{2E0A8515-F7A6-4351-9B68-7C6A9932F0AC}"/>
              </a:ext>
            </a:extLst>
          </p:cNvPr>
          <p:cNvSpPr/>
          <p:nvPr/>
        </p:nvSpPr>
        <p:spPr>
          <a:xfrm>
            <a:off x="2582921" y="7807179"/>
            <a:ext cx="4626019" cy="4097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Palvelumuotoilun ammatilliset opinnot projekteissa ja digitaaliset muotoilutyökalut.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Kohdistuspaiva xmlns="03ca75a4-7525-4fd0-b461-2a607204cfe9">2017-10-01T21:00:00+00:00</Kohdistuspaiva>
    <TaxCatchAll xmlns="03ca75a4-7525-4fd0-b461-2a607204cfe9"/>
    <Aihealue xmlns="03ca75a4-7525-4fd0-b461-2a607204cfe9">O&amp;O</Aihealue>
    <Asiakirjatyyppi xmlns="03ca75a4-7525-4fd0-b461-2a607204cfe9">Muu asiakirja</Asiakirjatyyppi>
    <j3b534c50ba64dfd9276b9f3862c10bc xmlns="03ca75a4-7525-4fd0-b461-2a607204cfe9">
      <Terms xmlns="http://schemas.microsoft.com/office/infopath/2007/PartnerControls"/>
    </j3b534c50ba64dfd9276b9f3862c10bc>
    <_dlc_DocId xmlns="03ca75a4-7525-4fd0-b461-2a607204cfe9">SAVONIA-1266-273</_dlc_DocId>
    <_dlc_DocIdUrl xmlns="03ca75a4-7525-4fd0-b461-2a607204cfe9">
      <Url>https://santra.savonia.fi/tiimit/hyvin/_layouts/DocIdRedir.aspx?ID=SAVONIA-1266-273</Url>
      <Description>SAVONIA-1266-273</Description>
    </_dlc_DocIdUrl>
  </documentManagement>
</p:properties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Savonia Default Content Type" ma:contentTypeID="0x0101007C99A6B7AEA5684BA478728D451E0C6F00D909798805D3D247B499D33B690536FF" ma:contentTypeVersion="14" ma:contentTypeDescription="Luo uusi asiakirja." ma:contentTypeScope="" ma:versionID="d4778e1048814244a927ede51ad558d2">
  <xsd:schema xmlns:xsd="http://www.w3.org/2001/XMLSchema" xmlns:xs="http://www.w3.org/2001/XMLSchema" xmlns:p="http://schemas.microsoft.com/office/2006/metadata/properties" xmlns:ns2="03ca75a4-7525-4fd0-b461-2a607204cfe9" targetNamespace="http://schemas.microsoft.com/office/2006/metadata/properties" ma:root="true" ma:fieldsID="1fd3ddd16582101abc1fb59f7a8321d9" ns2:_="">
    <xsd:import namespace="03ca75a4-7525-4fd0-b461-2a607204cfe9"/>
    <xsd:element name="properties">
      <xsd:complexType>
        <xsd:sequence>
          <xsd:element name="documentManagement">
            <xsd:complexType>
              <xsd:all>
                <xsd:element ref="ns2:Aihealue" minOccurs="0"/>
                <xsd:element ref="ns2:Asiakirjatyyppi" minOccurs="0"/>
                <xsd:element ref="ns2:j3b534c50ba64dfd9276b9f3862c10bc" minOccurs="0"/>
                <xsd:element ref="ns2:TaxCatchAll" minOccurs="0"/>
                <xsd:element ref="ns2:TaxCatchAllLabel" minOccurs="0"/>
                <xsd:element ref="ns2:_dlc_DocId" minOccurs="0"/>
                <xsd:element ref="ns2:_dlc_DocIdUrl" minOccurs="0"/>
                <xsd:element ref="ns2:_dlc_DocIdPersistId" minOccurs="0"/>
                <xsd:element ref="ns2:Kohdistuspaiv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ca75a4-7525-4fd0-b461-2a607204cfe9" elementFormDefault="qualified">
    <xsd:import namespace="http://schemas.microsoft.com/office/2006/documentManagement/types"/>
    <xsd:import namespace="http://schemas.microsoft.com/office/infopath/2007/PartnerControls"/>
    <xsd:element name="Aihealue" ma:index="8" nillable="true" ma:displayName="Aihealue" ma:default="Henkilöstö" ma:format="Dropdown" ma:internalName="Aihealue" ma:readOnly="false">
      <xsd:simpleType>
        <xsd:restriction base="dms:Choice">
          <xsd:enumeration value="Henkilöstö"/>
          <xsd:enumeration value="Tukipalvelut"/>
          <xsd:enumeration value="Kansainväliset asiat - International Affairs"/>
          <xsd:enumeration value="Kirjasto- ja tietopalvelut"/>
          <xsd:enumeration value="Opiskelijapalvelut"/>
          <xsd:enumeration value="Taloushallinto"/>
          <xsd:enumeration value="Tietohallinto"/>
          <xsd:enumeration value="Tilapalvelut"/>
          <xsd:enumeration value="Viestintäpalvelut"/>
          <xsd:enumeration value="Yleishallinnon palvelut"/>
          <xsd:enumeration value="Muut palvelut"/>
          <xsd:enumeration value="O&amp;O"/>
          <xsd:enumeration value="TKI"/>
          <xsd:enumeration value="Osaamisalueet"/>
          <xsd:enumeration value="Hyvinvointiala"/>
          <xsd:enumeration value="Liiketoiminta- ja kulttuuriala"/>
          <xsd:enumeration value="Teknologia- ja ympäristöala"/>
          <xsd:enumeration value="Johtaminen ja laatu"/>
        </xsd:restriction>
      </xsd:simpleType>
    </xsd:element>
    <xsd:element name="Asiakirjatyyppi" ma:index="9" nillable="true" ma:displayName="Asiakirjatyyppi" ma:default="Muu asiakirja" ma:format="Dropdown" ma:internalName="Asiakirjatyyppi">
      <xsd:simpleType>
        <xsd:restriction base="dms:Choice">
          <xsd:enumeration value="Esite / esittelymateriaali"/>
          <xsd:enumeration value="Esityslista / Asialista"/>
          <xsd:enumeration value="Kirje"/>
          <xsd:enumeration value="Lomake"/>
          <xsd:enumeration value="Ohje"/>
          <xsd:enumeration value="Päätös"/>
          <xsd:enumeration value="Pöytäkirja / Muistio"/>
          <xsd:enumeration value="Raportti"/>
          <xsd:enumeration value="Sopimus"/>
          <xsd:enumeration value="Suunnitelma"/>
          <xsd:enumeration value="Tiedote"/>
          <xsd:enumeration value="Muu asiakirja"/>
        </xsd:restriction>
      </xsd:simpleType>
    </xsd:element>
    <xsd:element name="j3b534c50ba64dfd9276b9f3862c10bc" ma:index="10" nillable="true" ma:taxonomy="true" ma:internalName="j3b534c50ba64dfd9276b9f3862c10bc" ma:taxonomyFieldName="Asiasanat" ma:displayName="Asiasanat" ma:default="" ma:fieldId="{33b534c5-0ba6-4dfd-9276-b9f3862c10bc}" ma:taxonomyMulti="true" ma:sspId="1b83d0fd-d0bf-4cef-8f33-d812e24b4c17" ma:termSetId="81213cf9-4837-4806-b3a4-a1839d9b5766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TaxCatchAll" ma:index="11" nillable="true" ma:displayName="Luokituksen Kaikki-sarake" ma:description="" ma:hidden="true" ma:list="{867263f0-482b-43fa-a6f6-285e67ec53bf}" ma:internalName="TaxCatchAll" ma:showField="CatchAllData" ma:web="03ca75a4-7525-4fd0-b461-2a607204cfe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" nillable="true" ma:displayName="Luokituksen Kaikki-sarake1" ma:description="" ma:hidden="true" ma:list="{867263f0-482b-43fa-a6f6-285e67ec53bf}" ma:internalName="TaxCatchAllLabel" ma:readOnly="true" ma:showField="CatchAllDataLabel" ma:web="03ca75a4-7525-4fd0-b461-2a607204cfe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_dlc_DocId" ma:index="14" nillable="true" ma:displayName="Tiedostotunnisteen arvo" ma:description="Tälle kohteelle määritetyn tiedostotunnisteen arvo." ma:internalName="_dlc_DocId" ma:readOnly="true">
      <xsd:simpleType>
        <xsd:restriction base="dms:Text"/>
      </xsd:simpleType>
    </xsd:element>
    <xsd:element name="_dlc_DocIdUrl" ma:index="15" nillable="true" ma:displayName="Tiedostotunniste" ma:description="Tämän tiedoston pysyvä linkki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6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Kohdistuspaiva" ma:index="17" nillable="true" ma:displayName="Kohdistuspäivä" ma:default="[today]" ma:description="Kohdistuspäivä voi olla esim. kokouspäivä, seminaaripäivä tai dokumentin luontipäivä." ma:format="DateOnly" ma:internalName="Kohdistuspaiva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6B80953-1222-4574-A9E5-FB0E2B1D46B7}">
  <ds:schemaRefs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03ca75a4-7525-4fd0-b461-2a607204cfe9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0B6905C2-23D3-4EBA-A6F0-BBB465F67965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C52CA087-FFBB-4BA7-8790-C61E8FE556BA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CBE6C022-0DA2-474F-9F2E-9C99726BFD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ca75a4-7525-4fd0-b461-2a607204cfe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245</TotalTime>
  <Words>307</Words>
  <Application>Microsoft Office PowerPoint</Application>
  <PresentationFormat>Mukautettu</PresentationFormat>
  <Paragraphs>56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8" baseType="lpstr">
      <vt:lpstr>Calibri</vt:lpstr>
      <vt:lpstr>NewJuneBold</vt:lpstr>
      <vt:lpstr>NewJuneBook</vt:lpstr>
      <vt:lpstr>NewJuneHeavy</vt:lpstr>
      <vt:lpstr>Tahoma</vt:lpstr>
      <vt:lpstr>Verdana</vt:lpstr>
      <vt:lpstr>Office Theme</vt:lpstr>
      <vt:lpstr>Muotoilija (AMK) palvelumuotoilu, 240 op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Sairaanhoitaja 210 OP</dc:title>
  <dc:creator>Marja Kopeli</dc:creator>
  <cp:lastModifiedBy>Taina Moilanen</cp:lastModifiedBy>
  <cp:revision>28</cp:revision>
  <cp:lastPrinted>2017-10-30T13:14:01Z</cp:lastPrinted>
  <dcterms:created xsi:type="dcterms:W3CDTF">2017-09-21T11:55:52Z</dcterms:created>
  <dcterms:modified xsi:type="dcterms:W3CDTF">2022-01-21T08:26:54Z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LastSaved">
    <vt:filetime>2017-09-21T00:00:00Z</vt:filetime>
  </property>
  <property fmtid="{D5CDD505-2E9C-101B-9397-08002B2CF9AE}" pid="4" name="ContentTypeId">
    <vt:lpwstr>0x0101007C99A6B7AEA5684BA478728D451E0C6F00D909798805D3D247B499D33B690536FF</vt:lpwstr>
  </property>
  <property fmtid="{D5CDD505-2E9C-101B-9397-08002B2CF9AE}" pid="5" name="_dlc_DocIdItemGuid">
    <vt:lpwstr>18274de0-7e34-4652-a0d8-dfdfba2202d0</vt:lpwstr>
  </property>
  <property fmtid="{D5CDD505-2E9C-101B-9397-08002B2CF9AE}" pid="6" name="Asiasanat">
    <vt:lpwstr/>
  </property>
</Properties>
</file>