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2" r:id="rId6"/>
    <p:sldId id="25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A3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241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20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E7ABF-029C-44B7-A365-93319728A4F1}" type="datetimeFigureOut">
              <a:rPr lang="en-US" smtClean="0"/>
              <a:t>8/27/2020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1F2E1-B624-41C4-AD01-459B1AF65D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84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E7ABF-029C-44B7-A365-93319728A4F1}" type="datetimeFigureOut">
              <a:rPr lang="en-US" smtClean="0"/>
              <a:t>8/27/2020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1F2E1-B624-41C4-AD01-459B1AF65D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858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E7ABF-029C-44B7-A365-93319728A4F1}" type="datetimeFigureOut">
              <a:rPr lang="en-US" smtClean="0"/>
              <a:t>8/27/2020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1F2E1-B624-41C4-AD01-459B1AF65D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299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E7ABF-029C-44B7-A365-93319728A4F1}" type="datetimeFigureOut">
              <a:rPr lang="en-US" smtClean="0"/>
              <a:t>8/27/2020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1F2E1-B624-41C4-AD01-459B1AF65D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017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E7ABF-029C-44B7-A365-93319728A4F1}" type="datetimeFigureOut">
              <a:rPr lang="en-US" smtClean="0"/>
              <a:t>8/27/2020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1F2E1-B624-41C4-AD01-459B1AF65D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165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E7ABF-029C-44B7-A365-93319728A4F1}" type="datetimeFigureOut">
              <a:rPr lang="en-US" smtClean="0"/>
              <a:t>8/27/2020</a:t>
            </a:fld>
            <a:endParaRPr lang="en-US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1F2E1-B624-41C4-AD01-459B1AF65D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769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E7ABF-029C-44B7-A365-93319728A4F1}" type="datetimeFigureOut">
              <a:rPr lang="en-US" smtClean="0"/>
              <a:t>8/27/2020</a:t>
            </a:fld>
            <a:endParaRPr lang="en-US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1F2E1-B624-41C4-AD01-459B1AF65D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291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E7ABF-029C-44B7-A365-93319728A4F1}" type="datetimeFigureOut">
              <a:rPr lang="en-US" smtClean="0"/>
              <a:t>8/27/2020</a:t>
            </a:fld>
            <a:endParaRPr lang="en-US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1F2E1-B624-41C4-AD01-459B1AF65D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097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E7ABF-029C-44B7-A365-93319728A4F1}" type="datetimeFigureOut">
              <a:rPr lang="en-US" smtClean="0"/>
              <a:t>8/27/2020</a:t>
            </a:fld>
            <a:endParaRPr lang="en-US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1F2E1-B624-41C4-AD01-459B1AF65D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4909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E7ABF-029C-44B7-A365-93319728A4F1}" type="datetimeFigureOut">
              <a:rPr lang="en-US" smtClean="0"/>
              <a:t>8/27/2020</a:t>
            </a:fld>
            <a:endParaRPr lang="en-US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1F2E1-B624-41C4-AD01-459B1AF65D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218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E7ABF-029C-44B7-A365-93319728A4F1}" type="datetimeFigureOut">
              <a:rPr lang="en-US" smtClean="0"/>
              <a:t>8/27/2020</a:t>
            </a:fld>
            <a:endParaRPr lang="en-US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1F2E1-B624-41C4-AD01-459B1AF65D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677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1E7ABF-029C-44B7-A365-93319728A4F1}" type="datetimeFigureOut">
              <a:rPr lang="en-US" smtClean="0"/>
              <a:t>8/27/2020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91F2E1-B624-41C4-AD01-459B1AF65D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365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Uudet</a:t>
            </a:r>
            <a:r>
              <a:rPr lang="en-US" dirty="0" smtClean="0"/>
              <a:t> </a:t>
            </a:r>
            <a:r>
              <a:rPr lang="en-US" dirty="0" err="1" smtClean="0"/>
              <a:t>kuvat</a:t>
            </a:r>
            <a:r>
              <a:rPr lang="en-US" dirty="0" smtClean="0"/>
              <a:t> OPS </a:t>
            </a:r>
            <a:r>
              <a:rPr lang="en-US" dirty="0" err="1" smtClean="0"/>
              <a:t>kevät</a:t>
            </a:r>
            <a:r>
              <a:rPr lang="en-US" dirty="0" smtClean="0"/>
              <a:t> 2020</a:t>
            </a:r>
            <a:endParaRPr lang="en-US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Sosiaali</a:t>
            </a:r>
            <a:r>
              <a:rPr lang="en-US" dirty="0" smtClean="0"/>
              <a:t>- ja </a:t>
            </a:r>
            <a:r>
              <a:rPr lang="en-US" dirty="0" err="1" smtClean="0"/>
              <a:t>terveysalan</a:t>
            </a:r>
            <a:r>
              <a:rPr lang="en-US" dirty="0" smtClean="0"/>
              <a:t> </a:t>
            </a:r>
            <a:r>
              <a:rPr lang="en-US" dirty="0" err="1" smtClean="0"/>
              <a:t>kehittäminen</a:t>
            </a:r>
            <a:r>
              <a:rPr lang="en-US" dirty="0" smtClean="0"/>
              <a:t> ja </a:t>
            </a:r>
            <a:r>
              <a:rPr lang="en-US" dirty="0" err="1" smtClean="0"/>
              <a:t>johtaminen</a:t>
            </a:r>
            <a:endParaRPr lang="en-US" dirty="0" smtClean="0"/>
          </a:p>
          <a:p>
            <a:r>
              <a:rPr lang="en-US" dirty="0" smtClean="0"/>
              <a:t>Päivi Tikkanen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9516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isällön paikkamerkk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5102800"/>
              </p:ext>
            </p:extLst>
          </p:nvPr>
        </p:nvGraphicFramePr>
        <p:xfrm>
          <a:off x="838200" y="1825625"/>
          <a:ext cx="8324088" cy="38540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2200">
                  <a:extLst>
                    <a:ext uri="{9D8B030D-6E8A-4147-A177-3AD203B41FA5}">
                      <a16:colId xmlns:a16="http://schemas.microsoft.com/office/drawing/2014/main" val="1445295584"/>
                    </a:ext>
                  </a:extLst>
                </a:gridCol>
                <a:gridCol w="6171888">
                  <a:extLst>
                    <a:ext uri="{9D8B030D-6E8A-4147-A177-3AD203B41FA5}">
                      <a16:colId xmlns:a16="http://schemas.microsoft.com/office/drawing/2014/main" val="210429014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1000" dirty="0" smtClean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r>
                        <a:rPr lang="en-US" sz="100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Tutkinto-ohjelmakohtaiset</a:t>
                      </a:r>
                      <a:r>
                        <a:rPr lang="en-US" sz="10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1000" baseline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ammatilliset</a:t>
                      </a:r>
                      <a:r>
                        <a:rPr lang="en-US" sz="10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1000" baseline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kompetenssit</a:t>
                      </a:r>
                      <a:endParaRPr lang="en-US" sz="1000" baseline="0" dirty="0" smtClean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endParaRPr lang="en-US" sz="10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A3B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 smtClean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r>
                        <a:rPr lang="en-US" sz="100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Osaamisen</a:t>
                      </a:r>
                      <a:r>
                        <a:rPr lang="en-US" sz="10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100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kuvaus</a:t>
                      </a:r>
                      <a:endParaRPr lang="en-US" sz="1000" dirty="0" smtClean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r>
                        <a:rPr lang="en-US" sz="10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(</a:t>
                      </a:r>
                      <a:r>
                        <a:rPr lang="en-US" sz="10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Sosiaali</a:t>
                      </a:r>
                      <a:r>
                        <a:rPr lang="en-US" sz="10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 ja </a:t>
                      </a:r>
                      <a:r>
                        <a:rPr lang="en-US" sz="10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terveysalan</a:t>
                      </a:r>
                      <a:r>
                        <a:rPr lang="en-US" sz="10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10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kehittäminen</a:t>
                      </a:r>
                      <a:r>
                        <a:rPr lang="en-US" sz="10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ja </a:t>
                      </a:r>
                      <a:r>
                        <a:rPr lang="en-US" sz="10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johtaminen</a:t>
                      </a:r>
                      <a:r>
                        <a:rPr lang="en-US" sz="10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</a:t>
                      </a:r>
                      <a:r>
                        <a:rPr lang="en-US" sz="1000" b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1000" b="0" baseline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ylempi</a:t>
                      </a:r>
                      <a:r>
                        <a:rPr lang="en-US" sz="1000" b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1000" b="0" baseline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amk</a:t>
                      </a:r>
                      <a:r>
                        <a:rPr lang="en-US" sz="1000" b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)</a:t>
                      </a:r>
                      <a:endParaRPr lang="en-US" sz="10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A3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51082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1" kern="120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Kehittämisosaaminen</a:t>
                      </a:r>
                      <a:endParaRPr lang="en-US" sz="1000" b="1" kern="120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42950" lvl="1" indent="-285750" algn="l" defTabSz="914400" rtl="0" eaLnBrk="1" latinLnBrk="0" hangingPunct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fi-FI" sz="1000" b="0" kern="120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Osaa tunnistaa kehittämishaasteita</a:t>
                      </a:r>
                    </a:p>
                    <a:p>
                      <a:pPr marL="742950" lvl="1" indent="-285750" algn="l" defTabSz="914400" rtl="0" eaLnBrk="1" latinLnBrk="0" hangingPunct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fi-FI" sz="1000" b="0" kern="120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Osaa toteuttaa ja johtaa tutkimus- ja kehittämisprosesseja osallistavin menetelmin</a:t>
                      </a:r>
                      <a:endParaRPr lang="en-US" sz="1000" b="0" kern="120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742950" lvl="1" indent="-285750" algn="l" defTabSz="914400" rtl="0" eaLnBrk="1" latinLnBrk="0" hangingPunct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fi-FI" sz="1000" b="0" kern="120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Osaa hyödyntää kehittämistyössä teoreettista tietoa</a:t>
                      </a:r>
                      <a:endParaRPr lang="en-US" sz="1000" b="0" kern="120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35966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sz="1000" b="1" kern="120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Johtamisosaaminen</a:t>
                      </a:r>
                      <a:endParaRPr lang="en-US" sz="1000" b="1" kern="12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42950" lvl="1" indent="-285750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fi-FI" sz="1000" b="0" kern="120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Osaa tunnistaa johtamisen yhteisenä toimintana, joka toteutuu vuorovaikutustilanteissa</a:t>
                      </a:r>
                    </a:p>
                    <a:p>
                      <a:pPr marL="742950" lvl="1" indent="-285750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fi-FI" sz="1000" b="0" kern="120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Osaa arvioida organisaation johtamisjärjestelmiä ja vastata toimintaympäristön muutoksiin</a:t>
                      </a:r>
                    </a:p>
                    <a:p>
                      <a:pPr marL="742950" lvl="1" indent="-285750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fi-FI" sz="1000" b="0" kern="120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Osaa</a:t>
                      </a:r>
                      <a:r>
                        <a:rPr lang="fi-FI" sz="1000" b="0" kern="1200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johtaa itseä ja työyhteisöä mahdollistaen organisaation toiminnan ja sen tavoitteiden saavuttamisen</a:t>
                      </a:r>
                      <a:endParaRPr lang="en-US" sz="1000" b="0" kern="120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742950" lvl="1" indent="-285750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fi-FI" sz="1000" b="0" kern="120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Osaa hyödyntää henkilöstöjohtamisen ja työhyvinvoinnin edistämisen menetelmiä ihmisten</a:t>
                      </a:r>
                      <a:r>
                        <a:rPr lang="fi-FI" sz="1000" b="0" kern="1200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työhön sitoutumisen ja organisaation tuloksen parantamiseksi</a:t>
                      </a:r>
                      <a:endParaRPr lang="en-US" sz="1000" b="0" kern="120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48399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sz="1000" b="1" kern="120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Asiantuntijuus</a:t>
                      </a:r>
                      <a:endParaRPr lang="en-US" sz="1000" b="1" kern="12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42950" lvl="1" indent="-285750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fi-FI" sz="1000" b="0" kern="120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Osaa arvioida ja analysoida toimintajärjestelmien ja –prosessien toimintaa kriittisesti</a:t>
                      </a:r>
                      <a:endParaRPr lang="en-US" sz="1000" b="0" kern="120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742950" lvl="1" indent="-285750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fi-FI" sz="1000" b="0" kern="120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Osaa hyödyntää omaa asiantuntemustaan ja tutkimusperusteista tietoa </a:t>
                      </a:r>
                      <a:r>
                        <a:rPr lang="fi-FI" sz="1000" b="0" kern="1200" dirty="0" err="1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sosiaali</a:t>
                      </a:r>
                      <a:r>
                        <a:rPr lang="fi-FI" sz="1000" b="0" kern="120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 ja terveysalan toiminnan kehittämisessä</a:t>
                      </a:r>
                    </a:p>
                    <a:p>
                      <a:pPr marL="742950" lvl="1" indent="-285750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fi-FI" sz="1000" b="0" kern="120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Osaa tuottaa tietoa organisaation toiminnoista ja tarkastella sitä kriittisesti</a:t>
                      </a:r>
                      <a:endParaRPr lang="en-US" sz="1000" b="0" kern="120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07184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66173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Ryhmä 4"/>
          <p:cNvGrpSpPr/>
          <p:nvPr/>
        </p:nvGrpSpPr>
        <p:grpSpPr>
          <a:xfrm>
            <a:off x="2338939" y="1886551"/>
            <a:ext cx="8191096" cy="3465097"/>
            <a:chOff x="2338939" y="1886551"/>
            <a:chExt cx="8191096" cy="3465097"/>
          </a:xfrm>
        </p:grpSpPr>
        <p:pic>
          <p:nvPicPr>
            <p:cNvPr id="2" name="Kuva 1"/>
            <p:cNvPicPr>
              <a:picLocks noChangeAspect="1"/>
            </p:cNvPicPr>
            <p:nvPr/>
          </p:nvPicPr>
          <p:blipFill rotWithShape="1">
            <a:blip r:embed="rId2"/>
            <a:srcRect l="12498" t="51276" r="32137" b="18029"/>
            <a:stretch/>
          </p:blipFill>
          <p:spPr>
            <a:xfrm>
              <a:off x="2338939" y="2964581"/>
              <a:ext cx="8104471" cy="2387067"/>
            </a:xfrm>
            <a:prstGeom prst="rect">
              <a:avLst/>
            </a:prstGeom>
          </p:spPr>
        </p:pic>
        <p:sp>
          <p:nvSpPr>
            <p:cNvPr id="3" name="Tekstiruutu 2"/>
            <p:cNvSpPr txBox="1"/>
            <p:nvPr/>
          </p:nvSpPr>
          <p:spPr>
            <a:xfrm>
              <a:off x="2387063" y="1886551"/>
              <a:ext cx="8142972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200" dirty="0" err="1" smtClean="0">
                  <a:latin typeface="NewJune"/>
                  <a:cs typeface="Arial" panose="020B0604020202020204" pitchFamily="34" charset="0"/>
                </a:rPr>
                <a:t>Sosiaali</a:t>
              </a:r>
              <a:r>
                <a:rPr lang="en-US" sz="2200" dirty="0" smtClean="0">
                  <a:latin typeface="NewJune"/>
                  <a:cs typeface="Arial" panose="020B0604020202020204" pitchFamily="34" charset="0"/>
                </a:rPr>
                <a:t>- ja </a:t>
              </a:r>
              <a:r>
                <a:rPr lang="en-US" sz="2200" dirty="0" err="1" smtClean="0">
                  <a:latin typeface="NewJune"/>
                  <a:cs typeface="Arial" panose="020B0604020202020204" pitchFamily="34" charset="0"/>
                </a:rPr>
                <a:t>terveysalan</a:t>
              </a:r>
              <a:r>
                <a:rPr lang="en-US" sz="2200" dirty="0" smtClean="0">
                  <a:latin typeface="NewJune"/>
                  <a:cs typeface="Arial" panose="020B0604020202020204" pitchFamily="34" charset="0"/>
                </a:rPr>
                <a:t> </a:t>
              </a:r>
              <a:r>
                <a:rPr lang="en-US" sz="2200" dirty="0" err="1" smtClean="0">
                  <a:latin typeface="NewJune"/>
                  <a:cs typeface="Arial" panose="020B0604020202020204" pitchFamily="34" charset="0"/>
                </a:rPr>
                <a:t>kehittäminen</a:t>
              </a:r>
              <a:r>
                <a:rPr lang="en-US" sz="2200" dirty="0" smtClean="0">
                  <a:latin typeface="NewJune"/>
                  <a:cs typeface="Arial" panose="020B0604020202020204" pitchFamily="34" charset="0"/>
                </a:rPr>
                <a:t> ja </a:t>
              </a:r>
              <a:r>
                <a:rPr lang="en-US" sz="2200" dirty="0" err="1" smtClean="0">
                  <a:latin typeface="NewJune"/>
                  <a:cs typeface="Arial" panose="020B0604020202020204" pitchFamily="34" charset="0"/>
                </a:rPr>
                <a:t>johtaminen</a:t>
              </a:r>
              <a:r>
                <a:rPr lang="en-US" sz="2200" dirty="0" smtClean="0">
                  <a:latin typeface="NewJune"/>
                  <a:cs typeface="Arial" panose="020B0604020202020204" pitchFamily="34" charset="0"/>
                </a:rPr>
                <a:t>, 90 op</a:t>
              </a:r>
            </a:p>
            <a:p>
              <a:pPr algn="ctr"/>
              <a:r>
                <a:rPr lang="en-US" sz="2200" dirty="0" smtClean="0">
                  <a:latin typeface="NewJune"/>
                  <a:cs typeface="Arial" panose="020B0604020202020204" pitchFamily="34" charset="0"/>
                </a:rPr>
                <a:t>(</a:t>
              </a:r>
              <a:r>
                <a:rPr lang="en-US" sz="2200" dirty="0" err="1">
                  <a:latin typeface="NewJune"/>
                  <a:cs typeface="Arial" panose="020B0604020202020204" pitchFamily="34" charset="0"/>
                </a:rPr>
                <a:t>y</a:t>
              </a:r>
              <a:r>
                <a:rPr lang="en-US" sz="2200" dirty="0" err="1" smtClean="0">
                  <a:latin typeface="NewJune"/>
                  <a:cs typeface="Arial" panose="020B0604020202020204" pitchFamily="34" charset="0"/>
                </a:rPr>
                <a:t>lempi</a:t>
              </a:r>
              <a:r>
                <a:rPr lang="en-US" sz="2200" dirty="0" smtClean="0">
                  <a:latin typeface="NewJune"/>
                  <a:cs typeface="Arial" panose="020B0604020202020204" pitchFamily="34" charset="0"/>
                </a:rPr>
                <a:t> </a:t>
              </a:r>
              <a:r>
                <a:rPr lang="en-US" sz="2200" dirty="0" err="1" smtClean="0">
                  <a:latin typeface="NewJune"/>
                  <a:cs typeface="Arial" panose="020B0604020202020204" pitchFamily="34" charset="0"/>
                </a:rPr>
                <a:t>amk</a:t>
              </a:r>
              <a:r>
                <a:rPr lang="en-US" sz="2200" dirty="0" smtClean="0">
                  <a:latin typeface="NewJune"/>
                  <a:cs typeface="Arial" panose="020B0604020202020204" pitchFamily="34" charset="0"/>
                </a:rPr>
                <a:t>)</a:t>
              </a:r>
              <a:endParaRPr lang="en-US" sz="2200" dirty="0">
                <a:latin typeface="NewJune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158848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EE7D2DA89650F64EAD48C23AAD83A3A2" ma:contentTypeVersion="15" ma:contentTypeDescription="Luo uusi asiakirja." ma:contentTypeScope="" ma:versionID="8bfbdecb4c0c8ed62b2090ae09742007">
  <xsd:schema xmlns:xsd="http://www.w3.org/2001/XMLSchema" xmlns:xs="http://www.w3.org/2001/XMLSchema" xmlns:p="http://schemas.microsoft.com/office/2006/metadata/properties" xmlns:ns1="http://schemas.microsoft.com/sharepoint/v3" xmlns:ns3="478c7fa2-570d-4563-a154-70f63cc80a12" xmlns:ns4="4a8fb910-8237-4cd8-8782-7dec4e2d3f00" targetNamespace="http://schemas.microsoft.com/office/2006/metadata/properties" ma:root="true" ma:fieldsID="33f6d0f877ab0e27370ca1a024f41b16" ns1:_="" ns3:_="" ns4:_="">
    <xsd:import namespace="http://schemas.microsoft.com/sharepoint/v3"/>
    <xsd:import namespace="478c7fa2-570d-4563-a154-70f63cc80a12"/>
    <xsd:import namespace="4a8fb910-8237-4cd8-8782-7dec4e2d3f0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Location" minOccurs="0"/>
                <xsd:element ref="ns3:MediaServiceAutoTags" minOccurs="0"/>
                <xsd:element ref="ns3:MediaServiceOCR" minOccurs="0"/>
                <xsd:element ref="ns1:_ip_UnifiedCompliancePolicyProperties" minOccurs="0"/>
                <xsd:element ref="ns1:_ip_UnifiedCompliancePolicyUIAction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4" nillable="true" ma:displayName="Yhtenäisen yhteensopivuuskäytännön ominaisuudet" ma:hidden="true" ma:internalName="_ip_UnifiedCompliancePolicyProperties">
      <xsd:simpleType>
        <xsd:restriction base="dms:Note"/>
      </xsd:simpleType>
    </xsd:element>
    <xsd:element name="_ip_UnifiedCompliancePolicyUIAction" ma:index="15" nillable="true" ma:displayName="Yhtenäisen yhteensopivuuskäytännön käyttöliittymän toiminto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8c7fa2-570d-4563-a154-70f63cc80a1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1" nillable="true" ma:displayName="Location" ma:internalName="MediaServiceLocation" ma:readOnly="true">
      <xsd:simpleType>
        <xsd:restriction base="dms:Text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8fb910-8237-4cd8-8782-7dec4e2d3f00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Jakamisvihjeen hajautus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787531C-26B8-4CDC-9698-65B2C6D90E1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FA860F6-211B-4A88-97EB-9555A2BF4B08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sharepoint/v3"/>
    <ds:schemaRef ds:uri="http://purl.org/dc/terms/"/>
    <ds:schemaRef ds:uri="478c7fa2-570d-4563-a154-70f63cc80a12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4a8fb910-8237-4cd8-8782-7dec4e2d3f00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F310C143-4AC1-4950-9663-B1A8F9BA855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478c7fa2-570d-4563-a154-70f63cc80a12"/>
    <ds:schemaRef ds:uri="4a8fb910-8237-4cd8-8782-7dec4e2d3f0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136</Words>
  <Application>Microsoft Office PowerPoint</Application>
  <PresentationFormat>Laajakuva</PresentationFormat>
  <Paragraphs>23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NewJune</vt:lpstr>
      <vt:lpstr>Tahoma</vt:lpstr>
      <vt:lpstr>Office-teema</vt:lpstr>
      <vt:lpstr>Uudet kuvat OPS kevät 2020</vt:lpstr>
      <vt:lpstr>PowerPoint-esitys</vt:lpstr>
      <vt:lpstr>PowerPoint-esitys</vt:lpstr>
    </vt:vector>
  </TitlesOfParts>
  <Company>SAVONIA-AMK Oy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Päivi Tikkanen</dc:creator>
  <cp:lastModifiedBy>Taina Moilanen</cp:lastModifiedBy>
  <cp:revision>11</cp:revision>
  <dcterms:created xsi:type="dcterms:W3CDTF">2020-04-01T10:27:07Z</dcterms:created>
  <dcterms:modified xsi:type="dcterms:W3CDTF">2020-08-27T10:53:35Z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0x010100EE7D2DA89650F64EAD48C23AAD83A3A2</vt:lpwstr>
  </property>
</Properties>
</file>