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515600"/>
  <p:notesSz cx="7734300" cy="105156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a Ruuska" initials="SR" lastIdx="1" clrIdx="0">
    <p:extLst>
      <p:ext uri="{19B8F6BF-5375-455C-9EA6-DF929625EA0E}">
        <p15:presenceInfo xmlns:p15="http://schemas.microsoft.com/office/powerpoint/2012/main" userId="S::salla.ruuska@savonia.fi::fbd31c12-f5c9-4180-9403-5dbd00ddc19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2FF280-39E1-4960-B6BA-39075F1A23A4}" v="1" dt="2019-11-21T10:51:16.63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744" y="-187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lla Ruuska" userId="S::salla.ruuska@savonia.fi::fbd31c12-f5c9-4180-9403-5dbd00ddc190" providerId="AD" clId="Web-{602FF280-39E1-4960-B6BA-39075F1A23A4}"/>
    <pc:docChg chg="">
      <pc:chgData name="Salla Ruuska" userId="S::salla.ruuska@savonia.fi::fbd31c12-f5c9-4180-9403-5dbd00ddc190" providerId="AD" clId="Web-{602FF280-39E1-4960-B6BA-39075F1A23A4}" dt="2019-11-21T10:51:16.632" v="0"/>
      <pc:docMkLst>
        <pc:docMk/>
      </pc:docMkLst>
      <pc:sldChg chg="addCm">
        <pc:chgData name="Salla Ruuska" userId="S::salla.ruuska@savonia.fi::fbd31c12-f5c9-4180-9403-5dbd00ddc190" providerId="AD" clId="Web-{602FF280-39E1-4960-B6BA-39075F1A23A4}" dt="2019-11-21T10:51:16.632" v="0"/>
        <pc:sldMkLst>
          <pc:docMk/>
          <pc:sldMk cId="0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Up Arrow 72"/>
          <p:cNvSpPr/>
          <p:nvPr/>
        </p:nvSpPr>
        <p:spPr>
          <a:xfrm>
            <a:off x="4486816" y="8208927"/>
            <a:ext cx="476551" cy="349099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50046" y="701834"/>
            <a:ext cx="4384104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114" dirty="0"/>
              <a:t>Agrologi</a:t>
            </a:r>
            <a:r>
              <a:rPr b="0" spc="-95" dirty="0"/>
              <a:t> </a:t>
            </a:r>
            <a:r>
              <a:rPr lang="fi-FI" b="0" spc="-95" dirty="0" smtClean="0"/>
              <a:t>(</a:t>
            </a:r>
            <a:r>
              <a:rPr lang="fi-FI" b="0" spc="-95" smtClean="0"/>
              <a:t>AMK), </a:t>
            </a:r>
            <a:r>
              <a:rPr b="0" spc="-35" dirty="0" smtClean="0">
                <a:latin typeface="NewJuneBook"/>
                <a:cs typeface="NewJuneBook"/>
              </a:rPr>
              <a:t>2</a:t>
            </a:r>
            <a:r>
              <a:rPr lang="fi-FI" b="0" spc="-35" dirty="0">
                <a:latin typeface="NewJuneBook"/>
                <a:cs typeface="NewJuneBook"/>
              </a:rPr>
              <a:t>4</a:t>
            </a:r>
            <a:r>
              <a:rPr b="0" spc="-35" dirty="0">
                <a:latin typeface="NewJuneBook"/>
                <a:cs typeface="NewJuneBook"/>
              </a:rPr>
              <a:t>0</a:t>
            </a:r>
            <a:r>
              <a:rPr b="0" spc="-10" dirty="0">
                <a:latin typeface="NewJuneBook"/>
                <a:cs typeface="NewJuneBook"/>
              </a:rPr>
              <a:t> </a:t>
            </a:r>
            <a:r>
              <a:rPr b="0" spc="-45" dirty="0">
                <a:latin typeface="NewJuneBook"/>
                <a:cs typeface="NewJuneBook"/>
              </a:rPr>
              <a:t>OP</a:t>
            </a:r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35133" y="8547809"/>
            <a:ext cx="1983105" cy="1586791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4127" y="8741071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40397" y="8915781"/>
            <a:ext cx="1009650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13"/>
          <p:cNvSpPr/>
          <p:nvPr/>
        </p:nvSpPr>
        <p:spPr>
          <a:xfrm>
            <a:off x="435133" y="2979935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115904" y="3172142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 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37"/>
          <p:cNvSpPr/>
          <p:nvPr/>
        </p:nvSpPr>
        <p:spPr>
          <a:xfrm>
            <a:off x="435133" y="4863878"/>
            <a:ext cx="1983105" cy="1506645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49411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131508" y="5083769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0"/>
          <p:cNvSpPr/>
          <p:nvPr/>
        </p:nvSpPr>
        <p:spPr>
          <a:xfrm>
            <a:off x="435133" y="6701316"/>
            <a:ext cx="1983105" cy="1510018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34127" y="683422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31508" y="6926309"/>
            <a:ext cx="937894" cy="694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>
                <a:solidFill>
                  <a:srgbClr val="FFFFFF"/>
                </a:solidFill>
                <a:latin typeface="NewJuneBold"/>
                <a:cs typeface="NewJuneBold"/>
              </a:rPr>
              <a:t>Oman </a:t>
            </a:r>
            <a:r>
              <a:rPr sz="1150" b="1" spc="-30">
                <a:solidFill>
                  <a:srgbClr val="FFFFFF"/>
                </a:solidFill>
                <a:latin typeface="NewJuneBold"/>
                <a:cs typeface="NewJuneBold"/>
              </a:rPr>
              <a:t>osaamisen</a:t>
            </a:r>
            <a:r>
              <a:rPr sz="1150" b="1" spc="-15">
                <a:solidFill>
                  <a:srgbClr val="FFFFFF"/>
                </a:solidFill>
                <a:latin typeface="NewJuneBold"/>
                <a:cs typeface="NewJuneBold"/>
              </a:rPr>
              <a:t> </a:t>
            </a:r>
            <a:r>
              <a:rPr sz="1150" b="1" spc="-55">
                <a:solidFill>
                  <a:srgbClr val="FFFFFF"/>
                </a:solidFill>
                <a:latin typeface="NewJuneBold"/>
                <a:cs typeface="NewJuneBold"/>
              </a:rPr>
              <a:t>k</a:t>
            </a:r>
            <a:r>
              <a:rPr sz="1150" b="1" spc="-30">
                <a:solidFill>
                  <a:srgbClr val="FFFFFF"/>
                </a:solidFill>
                <a:latin typeface="NewJuneBold"/>
                <a:cs typeface="NewJuneBold"/>
              </a:rPr>
              <a:t>ehittäminen</a:t>
            </a:r>
            <a:endParaRPr sz="1150">
              <a:latin typeface="NewJuneBold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solidFill>
                  <a:srgbClr val="FFFFFF"/>
                </a:solidFill>
                <a:latin typeface="NewJuneBook"/>
                <a:cs typeface="NewJuneBook"/>
              </a:rPr>
              <a:t>60 op</a:t>
            </a:r>
            <a:endParaRPr sz="1150">
              <a:latin typeface="NewJuneBook"/>
              <a:cs typeface="NewJuneBook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35133" y="1238212"/>
            <a:ext cx="6904000" cy="1308078"/>
          </a:xfrm>
          <a:prstGeom prst="rect">
            <a:avLst/>
          </a:prstGeom>
          <a:solidFill>
            <a:srgbClr val="C616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dirty="0"/>
              <a:t>Savoniasta valmistuvana agrologina olet aktiivinen, verkostoitunut ja kansainvälisesti ajatteleva ammattilainen, jolla on hyvät viestintä- ja vuorovaikutustaidot. Tunnet perusteellisesti maatilatalouden biologiset prosessit sekä maaseutuelinkeinojen </a:t>
            </a:r>
            <a:r>
              <a:rPr lang="fi-FI" sz="1200" dirty="0" smtClean="0"/>
              <a:t>ja ympäristön </a:t>
            </a:r>
            <a:r>
              <a:rPr lang="fi-FI" sz="1200" dirty="0"/>
              <a:t>välisen vuorovaikutuksen, maaseutuelinkeinot ja niiden monipuolisen yritystoiminnan. Ammattitaidossasi korostuvat liikkeenjohdolliset taidot. Lisäksi osaat soveltaa ja käyttää tarkoituksenmukaisia tuotantovälineitä ja teknologiaa. Sinulla on vahva ammatti-identiteetti sekä halua ja osaamista työskennellä suomalaisen maaseudun </a:t>
            </a:r>
            <a:r>
              <a:rPr lang="fi-FI" sz="1200" dirty="0" smtClean="0"/>
              <a:t>ja ruoantuotannon hyväksi</a:t>
            </a:r>
            <a:r>
              <a:rPr lang="fi-FI" sz="1200" dirty="0"/>
              <a:t>.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470002" y="2979935"/>
            <a:ext cx="4812030" cy="1551446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9" name="TextBox 48"/>
          <p:cNvSpPr txBox="1"/>
          <p:nvPr/>
        </p:nvSpPr>
        <p:spPr>
          <a:xfrm>
            <a:off x="2569763" y="3022839"/>
            <a:ext cx="26196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Tulevaisuuden </a:t>
            </a:r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haasteita ja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546684" y="4213223"/>
            <a:ext cx="4626019" cy="2473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Valinnaiset opinnot</a:t>
            </a:r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92251" y="4863524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5" name="TextBox 54"/>
          <p:cNvSpPr txBox="1"/>
          <p:nvPr/>
        </p:nvSpPr>
        <p:spPr>
          <a:xfrm>
            <a:off x="2548402" y="4900390"/>
            <a:ext cx="3212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Maatalousyrityksen kehittäminen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72174" y="5196685"/>
            <a:ext cx="4626019" cy="410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Viljelysuunnittelu, lohkokirjanpito ja tukiehdot, Tuottava maidon ja naudanlihantuotanto, Maatilan sukupolvenvaihdos ja kehittäminen, Tutkimusmenetelmät</a:t>
            </a:r>
          </a:p>
        </p:txBody>
      </p:sp>
      <p:sp>
        <p:nvSpPr>
          <p:cNvPr id="57" name="Rectangle 56"/>
          <p:cNvSpPr/>
          <p:nvPr/>
        </p:nvSpPr>
        <p:spPr>
          <a:xfrm>
            <a:off x="2585256" y="5875442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Organisaatioviestintä, Kannattavuustekijät ja kehittämismahdollisuudet, 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Energiatehokas maatilarakentaminen, Laskentatoimi,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Svenska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 </a:t>
            </a:r>
            <a:r>
              <a:rPr lang="fi-FI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arbetslivet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563873" y="5574800"/>
            <a:ext cx="30444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Maatalousyrityksen johtaminen</a:t>
            </a:r>
          </a:p>
        </p:txBody>
      </p:sp>
      <p:sp>
        <p:nvSpPr>
          <p:cNvPr id="59" name="object 16"/>
          <p:cNvSpPr txBox="1"/>
          <p:nvPr/>
        </p:nvSpPr>
        <p:spPr>
          <a:xfrm>
            <a:off x="2777667" y="76055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2826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492251" y="6701316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2" name="TextBox 61"/>
          <p:cNvSpPr txBox="1"/>
          <p:nvPr/>
        </p:nvSpPr>
        <p:spPr>
          <a:xfrm>
            <a:off x="2557282" y="6745660"/>
            <a:ext cx="2659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Toimialan talouden hallinta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585256" y="7042551"/>
            <a:ext cx="4626019" cy="3768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Ruokinnan suunnittelu, toteutus ja seuranta, Yrittäjyys ja liiketoiminta, Eläinaineksen kehittäminen, Eurooppalainen maaseutupolitiikka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585256" y="7704221"/>
            <a:ext cx="4626019" cy="393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Maatilayrityksen talous, Viljelyolosuhteet, viljelytoimet ja kasvinjalostus, 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Eläinten hyvinvointi, Maatilan työajan ja koneellistamisen suunnittelu 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557282" y="7399495"/>
            <a:ext cx="18229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Tuotantoprosessit</a:t>
            </a: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492417" y="8547809"/>
            <a:ext cx="4812030" cy="158679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9" name="TextBox 68"/>
          <p:cNvSpPr txBox="1"/>
          <p:nvPr/>
        </p:nvSpPr>
        <p:spPr>
          <a:xfrm>
            <a:off x="2564040" y="8599094"/>
            <a:ext cx="24945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Maatilan perusprosesseja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585422" y="8883906"/>
            <a:ext cx="4626019" cy="410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Kasvit, eläimet ja ympäristö, Maatilayrittäminen, </a:t>
            </a:r>
          </a:p>
          <a:p>
            <a:pPr algn="ctr"/>
            <a:r>
              <a:rPr lang="fi-FI" sz="800" b="1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Agriculture</a:t>
            </a:r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fi-FI" sz="800" b="1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global</a:t>
            </a:r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context</a:t>
            </a:r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English for </a:t>
            </a:r>
            <a:r>
              <a:rPr lang="fi-FI" sz="800" b="1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</a:t>
            </a:r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life 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585422" y="9601200"/>
            <a:ext cx="4626019" cy="410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Luonnonvara-alaa oppimassa, Asiantuntijaviestintä ja tietotekniikka, Maataloustuotannon perusteet, Maatalouden teknologia, Biotieteitä agrologeille 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2563873" y="9302911"/>
            <a:ext cx="22958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Maataloutta oppimassa</a:t>
            </a:r>
          </a:p>
        </p:txBody>
      </p:sp>
      <p:sp>
        <p:nvSpPr>
          <p:cNvPr id="74" name="Rectangle 69"/>
          <p:cNvSpPr/>
          <p:nvPr/>
        </p:nvSpPr>
        <p:spPr>
          <a:xfrm>
            <a:off x="6165031" y="8171625"/>
            <a:ext cx="978719" cy="410400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Maatalous-harjoittelu</a:t>
            </a:r>
          </a:p>
        </p:txBody>
      </p:sp>
      <p:sp>
        <p:nvSpPr>
          <p:cNvPr id="75" name="Up Arrow 72"/>
          <p:cNvSpPr/>
          <p:nvPr/>
        </p:nvSpPr>
        <p:spPr>
          <a:xfrm>
            <a:off x="4486816" y="6361505"/>
            <a:ext cx="476551" cy="349099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Up Arrow 72"/>
          <p:cNvSpPr/>
          <p:nvPr/>
        </p:nvSpPr>
        <p:spPr>
          <a:xfrm>
            <a:off x="3833246" y="4492783"/>
            <a:ext cx="476551" cy="349099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Up Arrow 72"/>
          <p:cNvSpPr/>
          <p:nvPr/>
        </p:nvSpPr>
        <p:spPr>
          <a:xfrm>
            <a:off x="5260193" y="4492405"/>
            <a:ext cx="476551" cy="349099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8" name="TextBox 48"/>
          <p:cNvSpPr txBox="1"/>
          <p:nvPr/>
        </p:nvSpPr>
        <p:spPr>
          <a:xfrm>
            <a:off x="2523661" y="3234626"/>
            <a:ext cx="32031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Vaikuttajana luonnonvara-alalla</a:t>
            </a:r>
          </a:p>
        </p:txBody>
      </p:sp>
      <p:sp>
        <p:nvSpPr>
          <p:cNvPr id="79" name="Rectangle 49"/>
          <p:cNvSpPr/>
          <p:nvPr/>
        </p:nvSpPr>
        <p:spPr>
          <a:xfrm>
            <a:off x="2540071" y="3513632"/>
            <a:ext cx="2304000" cy="673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Asiantuntija</a:t>
            </a:r>
          </a:p>
          <a:p>
            <a:pPr algn="ctr"/>
            <a:r>
              <a:rPr lang="fi-FI" sz="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Ideasta hankkeeksi, </a:t>
            </a:r>
            <a:r>
              <a:rPr lang="fi-FI" sz="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Asiakastyön välineet, </a:t>
            </a:r>
            <a:r>
              <a:rPr lang="fi-FI" sz="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Yrityksen kehittäminen</a:t>
            </a:r>
            <a:r>
              <a:rPr lang="fi-FI" sz="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i-FI" sz="80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Tiedolla johtaminen, </a:t>
            </a:r>
            <a:r>
              <a:rPr lang="fi-FI" sz="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Asiantuntijana kehittyminen</a:t>
            </a:r>
          </a:p>
        </p:txBody>
      </p:sp>
      <p:sp>
        <p:nvSpPr>
          <p:cNvPr id="81" name="Rectangle 69"/>
          <p:cNvSpPr/>
          <p:nvPr/>
        </p:nvSpPr>
        <p:spPr>
          <a:xfrm>
            <a:off x="6165031" y="4476207"/>
            <a:ext cx="978719" cy="410400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Työelämä- harjoittelu</a:t>
            </a:r>
          </a:p>
        </p:txBody>
      </p:sp>
      <p:sp>
        <p:nvSpPr>
          <p:cNvPr id="83" name="Rectangle 69"/>
          <p:cNvSpPr/>
          <p:nvPr/>
        </p:nvSpPr>
        <p:spPr>
          <a:xfrm>
            <a:off x="6133425" y="6356659"/>
            <a:ext cx="1010325" cy="410400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Kasvi- ja eläintuotannon kenttäkurssi</a:t>
            </a:r>
          </a:p>
        </p:txBody>
      </p:sp>
      <p:sp>
        <p:nvSpPr>
          <p:cNvPr id="84" name="Rectangle 49"/>
          <p:cNvSpPr/>
          <p:nvPr/>
        </p:nvSpPr>
        <p:spPr>
          <a:xfrm>
            <a:off x="4870761" y="3514146"/>
            <a:ext cx="2304000" cy="6734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Yrittäjä</a:t>
            </a:r>
          </a:p>
          <a:p>
            <a:pPr algn="ctr"/>
            <a:r>
              <a:rPr lang="fi-FI" sz="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Peltoviljelyn vaihtoehdot, Kotieläintuotannon vaihtoehdot, Teknologia ja tietojärjestelmät, Maksuvalmius ja budjetointi,</a:t>
            </a:r>
          </a:p>
          <a:p>
            <a:pPr algn="ctr"/>
            <a:r>
              <a:rPr lang="fi-FI" sz="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Maatilan johtaminen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A566740F21EA3C4AAA9D2A37694A6BBC" ma:contentTypeVersion="2" ma:contentTypeDescription="Luo uusi asiakirja." ma:contentTypeScope="" ma:versionID="418a9ac646e6f58fdeebfc420522e921">
  <xsd:schema xmlns:xsd="http://www.w3.org/2001/XMLSchema" xmlns:xs="http://www.w3.org/2001/XMLSchema" xmlns:p="http://schemas.microsoft.com/office/2006/metadata/properties" xmlns:ns2="fa3e31c5-aa0f-472a-89eb-8bd66a797c81" targetNamespace="http://schemas.microsoft.com/office/2006/metadata/properties" ma:root="true" ma:fieldsID="6a4588d15b0150077c4de121e43ecff6" ns2:_="">
    <xsd:import namespace="fa3e31c5-aa0f-472a-89eb-8bd66a797c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3e31c5-aa0f-472a-89eb-8bd66a797c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6B80953-1222-4574-A9E5-FB0E2B1D46B7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fa3e31c5-aa0f-472a-89eb-8bd66a797c81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D2539FA-B253-44EE-A8EB-6AA6D7585617}">
  <ds:schemaRefs>
    <ds:schemaRef ds:uri="fa3e31c5-aa0f-472a-89eb-8bd66a797c8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403</Words>
  <Application>Microsoft Office PowerPoint</Application>
  <PresentationFormat>Mukautettu</PresentationFormat>
  <Paragraphs>52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Calibri</vt:lpstr>
      <vt:lpstr>NewJuneBold</vt:lpstr>
      <vt:lpstr>NewJuneBook</vt:lpstr>
      <vt:lpstr>NewJuneHeavy</vt:lpstr>
      <vt:lpstr>Tahoma</vt:lpstr>
      <vt:lpstr>Office Theme</vt:lpstr>
      <vt:lpstr>Agrologi (AMK),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Agrologi 240 OP</dc:title>
  <dc:creator>Heli Wahlroos</dc:creator>
  <cp:lastModifiedBy>Marja Kopeli</cp:lastModifiedBy>
  <cp:revision>6</cp:revision>
  <dcterms:created xsi:type="dcterms:W3CDTF">2017-09-21T11:55:52Z</dcterms:created>
  <dcterms:modified xsi:type="dcterms:W3CDTF">2020-02-03T12:12:55Z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0x010100A566740F21EA3C4AAA9D2A37694A6BBC</vt:lpwstr>
  </property>
  <property fmtid="{D5CDD505-2E9C-101B-9397-08002B2CF9AE}" pid="5" name="_dlc_DocIdItemGuid">
    <vt:lpwstr>de51d19a-738e-4f7b-8ada-2f69beb1d817</vt:lpwstr>
  </property>
  <property fmtid="{D5CDD505-2E9C-101B-9397-08002B2CF9AE}" pid="6" name="Asiasanat">
    <vt:lpwstr/>
  </property>
  <property fmtid="{D5CDD505-2E9C-101B-9397-08002B2CF9AE}" pid="7" name="Order">
    <vt:r8>1565600</vt:r8>
  </property>
  <property fmtid="{D5CDD505-2E9C-101B-9397-08002B2CF9AE}" pid="8" name="ComplianceAssetId">
    <vt:lpwstr/>
  </property>
</Properties>
</file>