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693400" cy="7562850"/>
  <p:notesSz cx="10693400" cy="75628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BC46"/>
    <a:srgbClr val="FFFFFF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21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9568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00326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NewJuneSemibold"/>
                <a:cs typeface="NewJune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NewJuneSemibold"/>
                <a:cs typeface="NewJune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NewJuneSemibold"/>
                <a:cs typeface="NewJune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280435" y="2236393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65B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45276" y="792133"/>
            <a:ext cx="3602847" cy="3441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NewJuneSemibold"/>
                <a:cs typeface="NewJune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5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5977761" y="1430767"/>
            <a:ext cx="2499807" cy="729615"/>
          </a:xfrm>
          <a:prstGeom prst="rect">
            <a:avLst/>
          </a:prstGeom>
          <a:solidFill>
            <a:srgbClr val="EE3D8A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602960" y="1430768"/>
            <a:ext cx="2396614" cy="72961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274479" y="1434716"/>
            <a:ext cx="2396614" cy="729615"/>
          </a:xfrm>
          <a:prstGeom prst="rect">
            <a:avLst/>
          </a:prstGeom>
          <a:solidFill>
            <a:srgbClr val="65BC46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bject 3"/>
          <p:cNvSpPr txBox="1"/>
          <p:nvPr/>
        </p:nvSpPr>
        <p:spPr>
          <a:xfrm>
            <a:off x="3424302" y="3019883"/>
            <a:ext cx="2075671" cy="240578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endParaRPr lang="fi-FI" sz="1200" spc="-50" dirty="0">
              <a:solidFill>
                <a:srgbClr val="231F20"/>
              </a:solidFill>
              <a:latin typeface="Myriad Pro"/>
              <a:cs typeface="Myriad Pro"/>
            </a:endParaRPr>
          </a:p>
          <a:p>
            <a:pPr marL="396240" marR="388620" algn="ctr">
              <a:lnSpc>
                <a:spcPct val="100000"/>
              </a:lnSpc>
            </a:pPr>
            <a:r>
              <a:rPr lang="fi-FI" sz="1200" spc="-5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spc="-5" dirty="0" smtClean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lang="fi-FI" sz="1200" spc="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lang="fi-FI" sz="1200" dirty="0" smtClean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lang="fi-FI" sz="950" dirty="0" smtClean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lang="fi-FI" sz="1100" dirty="0" smtClean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000" dirty="0" smtClean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lang="fi-FI" sz="1100" b="1" spc="-2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</a:p>
          <a:p>
            <a:pPr marL="107950" marR="100330" indent="-635" algn="ctr">
              <a:lnSpc>
                <a:spcPct val="100000"/>
              </a:lnSpc>
            </a:pP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15149" y="283235"/>
            <a:ext cx="7748562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Bioanalytiikan / </a:t>
            </a:r>
            <a:r>
              <a:rPr lang="fi-FI" spc="-7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radiografian</a:t>
            </a:r>
            <a:r>
              <a:rPr lang="fi-FI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fi-FI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i-FI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kliinisen asiantuntijan tutkinto-ohjelma </a:t>
            </a:r>
            <a:endParaRPr b="0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50898" y="6602095"/>
            <a:ext cx="7926669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600582" y="6771848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015055" y="6323156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671093" y="2675088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924594" y="2718005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91867" y="6323156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81378" y="6323156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979286" y="2236393"/>
            <a:ext cx="2516894" cy="4019114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123149" y="2278108"/>
            <a:ext cx="2096770" cy="382270"/>
          </a:xfrm>
          <a:custGeom>
            <a:avLst/>
            <a:gdLst/>
            <a:ahLst/>
            <a:cxnLst/>
            <a:rect l="l" t="t" r="r" b="b"/>
            <a:pathLst>
              <a:path w="2096770" h="382269">
                <a:moveTo>
                  <a:pt x="0" y="0"/>
                </a:moveTo>
                <a:lnTo>
                  <a:pt x="0" y="381800"/>
                </a:lnTo>
                <a:lnTo>
                  <a:pt x="2096579" y="381800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6251193" y="2272497"/>
            <a:ext cx="192968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6105104" y="3740193"/>
            <a:ext cx="2096770" cy="382905"/>
          </a:xfrm>
          <a:custGeom>
            <a:avLst/>
            <a:gdLst/>
            <a:ahLst/>
            <a:cxnLst/>
            <a:rect l="l" t="t" r="r" b="b"/>
            <a:pathLst>
              <a:path w="2096770" h="382904">
                <a:moveTo>
                  <a:pt x="0" y="0"/>
                </a:moveTo>
                <a:lnTo>
                  <a:pt x="0" y="382562"/>
                </a:lnTo>
                <a:lnTo>
                  <a:pt x="2096579" y="382562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6533564" y="4415692"/>
            <a:ext cx="1229360" cy="33855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latin typeface="NewJuneSemibold"/>
                <a:cs typeface="NewJuneSemibold"/>
              </a:rPr>
              <a:t>T</a:t>
            </a:r>
            <a:r>
              <a:rPr sz="1100" b="1" spc="-35" dirty="0"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latin typeface="NewJuneSemibold"/>
                <a:cs typeface="NewJuneSemibold"/>
              </a:rPr>
              <a:t> </a:t>
            </a:r>
            <a:r>
              <a:rPr sz="1100" b="1" spc="-60" dirty="0">
                <a:latin typeface="NewJuneSemibold"/>
                <a:cs typeface="NewJuneSemibold"/>
              </a:rPr>
              <a:t>k</a:t>
            </a:r>
            <a:r>
              <a:rPr sz="1100" b="1" spc="-35" dirty="0"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latin typeface="NewJuneSemibold"/>
                <a:cs typeface="NewJuneSemibold"/>
              </a:rPr>
              <a:t> </a:t>
            </a:r>
            <a:r>
              <a:rPr sz="1100" b="1" spc="-35" dirty="0">
                <a:latin typeface="NewJuneSemibold"/>
                <a:cs typeface="NewJuneSemibold"/>
              </a:rPr>
              <a:t>5</a:t>
            </a:r>
            <a:r>
              <a:rPr sz="1100" b="1" spc="-30" dirty="0">
                <a:latin typeface="NewJuneSemibold"/>
                <a:cs typeface="NewJuneSemibold"/>
              </a:rPr>
              <a:t> </a:t>
            </a:r>
            <a:r>
              <a:rPr sz="1100" b="1" spc="-35" dirty="0"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105104" y="4193262"/>
            <a:ext cx="209677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69545">
              <a:lnSpc>
                <a:spcPct val="100000"/>
              </a:lnSpc>
            </a:pP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Inn</a:t>
            </a:r>
            <a:r>
              <a:rPr sz="1100" b="1" spc="-55" dirty="0">
                <a:solidFill>
                  <a:schemeClr val="bg1"/>
                </a:solidFill>
                <a:latin typeface="NewJuneSemibold"/>
                <a:cs typeface="NewJuneSemibold"/>
              </a:rPr>
              <a:t>o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vaatio-osaaminen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049002" y="5419978"/>
            <a:ext cx="2210216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350520" marR="342900" indent="133350">
              <a:lnSpc>
                <a:spcPct val="100000"/>
              </a:lnSpc>
            </a:pP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 esimies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oiminta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017920" y="3133707"/>
            <a:ext cx="2270235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*</a:t>
            </a:r>
            <a:endParaRPr sz="1100" dirty="0">
              <a:latin typeface="NewJuneSemibold"/>
              <a:cs typeface="NewJuneSemibold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15149" y="2236392"/>
            <a:ext cx="2384425" cy="4019115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6071854" y="5034900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tudying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46160" y="4652855"/>
            <a:ext cx="2226094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u="sng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Tarjolla bioanalyytikoille</a:t>
            </a:r>
            <a:endParaRPr lang="fi-FI" sz="1100" b="1" u="sng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12346" y="1486715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90655" y="1460077"/>
            <a:ext cx="26454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/>
          </a:p>
        </p:txBody>
      </p:sp>
      <p:sp>
        <p:nvSpPr>
          <p:cNvPr id="65" name="TextBox 64"/>
          <p:cNvSpPr txBox="1"/>
          <p:nvPr/>
        </p:nvSpPr>
        <p:spPr>
          <a:xfrm>
            <a:off x="5961040" y="1482821"/>
            <a:ext cx="2358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object 45"/>
          <p:cNvSpPr txBox="1"/>
          <p:nvPr/>
        </p:nvSpPr>
        <p:spPr>
          <a:xfrm>
            <a:off x="6049002" y="4795519"/>
            <a:ext cx="2187364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fi-FI"/>
            </a:defPPr>
            <a:lvl1pPr algn="ctr">
              <a:lnSpc>
                <a:spcPct val="100000"/>
              </a:lnSpc>
              <a:spcBef>
                <a:spcPts val="890"/>
              </a:spcBef>
              <a:defRPr sz="1100" b="1" spc="-35">
                <a:solidFill>
                  <a:schemeClr val="bg1"/>
                </a:solidFill>
                <a:latin typeface="NewJuneSemibold"/>
                <a:cs typeface="NewJuneSemibold"/>
              </a:defRPr>
            </a:lvl1pPr>
          </a:lstStyle>
          <a:p>
            <a:r>
              <a:rPr lang="en-US" dirty="0" err="1"/>
              <a:t>Hyvinvointi</a:t>
            </a:r>
            <a:r>
              <a:rPr lang="en-US" dirty="0"/>
              <a:t> </a:t>
            </a:r>
            <a:r>
              <a:rPr lang="en-US" dirty="0" err="1"/>
              <a:t>työyhteisössä</a:t>
            </a:r>
            <a:r>
              <a:rPr lang="en-US" dirty="0"/>
              <a:t>  5 op</a:t>
            </a:r>
          </a:p>
        </p:txBody>
      </p:sp>
      <p:sp>
        <p:nvSpPr>
          <p:cNvPr id="71" name="object 45"/>
          <p:cNvSpPr txBox="1"/>
          <p:nvPr/>
        </p:nvSpPr>
        <p:spPr>
          <a:xfrm>
            <a:off x="6071853" y="6042581"/>
            <a:ext cx="2187365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fi-FI"/>
            </a:defPPr>
            <a:lvl1pPr algn="ctr">
              <a:lnSpc>
                <a:spcPct val="100000"/>
              </a:lnSpc>
              <a:spcBef>
                <a:spcPts val="890"/>
              </a:spcBef>
              <a:defRPr sz="1100" b="1" spc="-35">
                <a:solidFill>
                  <a:schemeClr val="bg1"/>
                </a:solidFill>
                <a:latin typeface="NewJuneSemibold"/>
                <a:cs typeface="NewJuneSemibold"/>
              </a:defRPr>
            </a:lvl1pPr>
          </a:lstStyle>
          <a:p>
            <a:r>
              <a:rPr lang="en-US" dirty="0"/>
              <a:t>Service Design 5 op</a:t>
            </a:r>
          </a:p>
        </p:txBody>
      </p:sp>
      <p:sp>
        <p:nvSpPr>
          <p:cNvPr id="72" name="object 44"/>
          <p:cNvSpPr txBox="1"/>
          <p:nvPr/>
        </p:nvSpPr>
        <p:spPr>
          <a:xfrm>
            <a:off x="6222468" y="5794442"/>
            <a:ext cx="209677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69545">
              <a:lnSpc>
                <a:spcPct val="100000"/>
              </a:lnSpc>
            </a:pPr>
            <a:r>
              <a:rPr lang="fi-FI"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Yrittäjävalmennus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74" name="object 45"/>
          <p:cNvSpPr txBox="1"/>
          <p:nvPr/>
        </p:nvSpPr>
        <p:spPr>
          <a:xfrm>
            <a:off x="6059807" y="3760761"/>
            <a:ext cx="2187364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</a:p>
        </p:txBody>
      </p:sp>
      <p:sp>
        <p:nvSpPr>
          <p:cNvPr id="68" name="object 45"/>
          <p:cNvSpPr txBox="1"/>
          <p:nvPr/>
        </p:nvSpPr>
        <p:spPr>
          <a:xfrm>
            <a:off x="5822188" y="2633855"/>
            <a:ext cx="2787689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fi-FI"/>
            </a:defPPr>
            <a:lvl1pPr algn="ctr">
              <a:lnSpc>
                <a:spcPct val="100000"/>
              </a:lnSpc>
              <a:spcBef>
                <a:spcPts val="890"/>
              </a:spcBef>
              <a:defRPr sz="1100" b="1" spc="-35">
                <a:solidFill>
                  <a:schemeClr val="bg1"/>
                </a:solidFill>
                <a:latin typeface="NewJuneSemibold"/>
                <a:cs typeface="NewJuneSemibold"/>
              </a:defRPr>
            </a:lvl1pPr>
          </a:lstStyle>
          <a:p>
            <a:r>
              <a:rPr lang="en-US" dirty="0" err="1"/>
              <a:t>Strateginen</a:t>
            </a:r>
            <a:r>
              <a:rPr lang="en-US" dirty="0"/>
              <a:t> </a:t>
            </a:r>
            <a:r>
              <a:rPr lang="en-US" dirty="0" err="1" smtClean="0"/>
              <a:t>projektiosaaminen</a:t>
            </a:r>
            <a:r>
              <a:rPr lang="en-US" dirty="0"/>
              <a:t> </a:t>
            </a:r>
            <a:r>
              <a:rPr lang="en-US" dirty="0" smtClean="0"/>
              <a:t>5 op*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279795" y="5584590"/>
            <a:ext cx="2385982" cy="649894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bject 53">
            <a:extLst>
              <a:ext uri="{FF2B5EF4-FFF2-40B4-BE49-F238E27FC236}">
                <a16:creationId xmlns:a16="http://schemas.microsoft.com/office/drawing/2014/main" id="{E7BE3CED-9BA4-4F84-9894-6DC902A8AAF1}"/>
              </a:ext>
            </a:extLst>
          </p:cNvPr>
          <p:cNvSpPr txBox="1"/>
          <p:nvPr/>
        </p:nvSpPr>
        <p:spPr>
          <a:xfrm>
            <a:off x="688220" y="5653951"/>
            <a:ext cx="2226094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Kuvantamismenetelmät 5 op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53">
            <a:extLst>
              <a:ext uri="{FF2B5EF4-FFF2-40B4-BE49-F238E27FC236}">
                <a16:creationId xmlns:a16="http://schemas.microsoft.com/office/drawing/2014/main" id="{11A19629-4A54-421D-8E3A-F6DC45E57DFD}"/>
              </a:ext>
            </a:extLst>
          </p:cNvPr>
          <p:cNvSpPr txBox="1"/>
          <p:nvPr/>
        </p:nvSpPr>
        <p:spPr>
          <a:xfrm>
            <a:off x="695116" y="4874772"/>
            <a:ext cx="2066159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Kliinisen laboratoriotyön erikoisalatutkimukset ja tulevaisuus </a:t>
            </a:r>
            <a:r>
              <a:rPr lang="en-US" sz="1100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 op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49" name="object 53">
            <a:extLst>
              <a:ext uri="{FF2B5EF4-FFF2-40B4-BE49-F238E27FC236}">
                <a16:creationId xmlns:a16="http://schemas.microsoft.com/office/drawing/2014/main" id="{C6067805-DAD9-4DCC-876E-1B655CF2C503}"/>
              </a:ext>
            </a:extLst>
          </p:cNvPr>
          <p:cNvSpPr txBox="1"/>
          <p:nvPr/>
        </p:nvSpPr>
        <p:spPr>
          <a:xfrm>
            <a:off x="683702" y="4400315"/>
            <a:ext cx="2226094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Biopankkitoiminta 5 op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0" name="object 53">
            <a:extLst>
              <a:ext uri="{FF2B5EF4-FFF2-40B4-BE49-F238E27FC236}">
                <a16:creationId xmlns:a16="http://schemas.microsoft.com/office/drawing/2014/main" id="{4365B792-7360-441C-8484-9568569B6B28}"/>
              </a:ext>
            </a:extLst>
          </p:cNvPr>
          <p:cNvSpPr txBox="1"/>
          <p:nvPr/>
        </p:nvSpPr>
        <p:spPr>
          <a:xfrm>
            <a:off x="646161" y="5445514"/>
            <a:ext cx="2226094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u="sng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Tarjolla röntgenhoitajille</a:t>
            </a:r>
            <a:endParaRPr lang="fi-FI" sz="1100" b="1" u="sng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4" name="object 53">
            <a:extLst>
              <a:ext uri="{FF2B5EF4-FFF2-40B4-BE49-F238E27FC236}">
                <a16:creationId xmlns:a16="http://schemas.microsoft.com/office/drawing/2014/main" id="{2A52261F-6F55-40BE-9E0F-E50AF4800251}"/>
              </a:ext>
            </a:extLst>
          </p:cNvPr>
          <p:cNvSpPr txBox="1"/>
          <p:nvPr/>
        </p:nvSpPr>
        <p:spPr>
          <a:xfrm>
            <a:off x="683702" y="2789414"/>
            <a:ext cx="2226094" cy="3334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 smtClean="0">
                <a:latin typeface="NewJuneSemibold"/>
                <a:cs typeface="NewJuneSemibold"/>
              </a:rPr>
              <a:t>Uusien diagnostisten menetelmien kehittäminen ja </a:t>
            </a:r>
            <a:r>
              <a:rPr lang="en-US" sz="1100" spc="-65" dirty="0" err="1" smtClean="0">
                <a:latin typeface="NewJuneSemibold"/>
                <a:cs typeface="NewJuneSemibold"/>
              </a:rPr>
              <a:t>käyttöönotto</a:t>
            </a:r>
            <a:r>
              <a:rPr lang="en-US" sz="1100" spc="-65" dirty="0" smtClean="0">
                <a:latin typeface="NewJuneSemibold"/>
                <a:cs typeface="NewJuneSemibold"/>
              </a:rPr>
              <a:t> 10 op</a:t>
            </a:r>
            <a:endParaRPr lang="fi-FI" sz="1100" spc="-65" dirty="0">
              <a:latin typeface="NewJuneSemibold"/>
              <a:cs typeface="NewJuneSemibold"/>
            </a:endParaRPr>
          </a:p>
        </p:txBody>
      </p:sp>
      <p:sp>
        <p:nvSpPr>
          <p:cNvPr id="55" name="object 53">
            <a:extLst>
              <a:ext uri="{FF2B5EF4-FFF2-40B4-BE49-F238E27FC236}">
                <a16:creationId xmlns:a16="http://schemas.microsoft.com/office/drawing/2014/main" id="{8CD3A099-AFC7-4A5B-A238-01BD998B2E10}"/>
              </a:ext>
            </a:extLst>
          </p:cNvPr>
          <p:cNvSpPr txBox="1"/>
          <p:nvPr/>
        </p:nvSpPr>
        <p:spPr>
          <a:xfrm>
            <a:off x="677253" y="2554273"/>
            <a:ext cx="2226094" cy="166712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 smtClean="0">
                <a:latin typeface="NewJuneSemibold"/>
                <a:cs typeface="NewJuneSemibold"/>
              </a:rPr>
              <a:t>Laatu diagnostiikassa 5 op</a:t>
            </a:r>
            <a:endParaRPr lang="fi-FI" sz="1100" spc="-65" dirty="0">
              <a:latin typeface="NewJuneSemibold"/>
              <a:cs typeface="NewJuneSemibold"/>
            </a:endParaRPr>
          </a:p>
        </p:txBody>
      </p:sp>
      <p:sp>
        <p:nvSpPr>
          <p:cNvPr id="56" name="object 53">
            <a:extLst>
              <a:ext uri="{FF2B5EF4-FFF2-40B4-BE49-F238E27FC236}">
                <a16:creationId xmlns:a16="http://schemas.microsoft.com/office/drawing/2014/main" id="{0F699809-5947-4CE4-81AD-538ABDAA542C}"/>
              </a:ext>
            </a:extLst>
          </p:cNvPr>
          <p:cNvSpPr txBox="1"/>
          <p:nvPr/>
        </p:nvSpPr>
        <p:spPr>
          <a:xfrm>
            <a:off x="764036" y="3988877"/>
            <a:ext cx="1990343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en-US" sz="1100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Potilasturvallisuus diagnostiikassa 5 op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7" name="object 53">
            <a:extLst>
              <a:ext uri="{FF2B5EF4-FFF2-40B4-BE49-F238E27FC236}">
                <a16:creationId xmlns:a16="http://schemas.microsoft.com/office/drawing/2014/main" id="{7AFA1781-FCB9-4C80-97BA-7CAE3E3C19F3}"/>
              </a:ext>
            </a:extLst>
          </p:cNvPr>
          <p:cNvSpPr txBox="1"/>
          <p:nvPr/>
        </p:nvSpPr>
        <p:spPr>
          <a:xfrm>
            <a:off x="673824" y="3580379"/>
            <a:ext cx="2226094" cy="3334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spc="-65" dirty="0">
                <a:latin typeface="NewJuneSemibold"/>
                <a:cs typeface="NewJuneSemibold"/>
              </a:rPr>
              <a:t>Asiantuntijuuden osoittaminen kliinisessä työssä 5 op</a:t>
            </a:r>
          </a:p>
        </p:txBody>
      </p:sp>
      <p:sp>
        <p:nvSpPr>
          <p:cNvPr id="58" name="object 53">
            <a:extLst>
              <a:ext uri="{FF2B5EF4-FFF2-40B4-BE49-F238E27FC236}">
                <a16:creationId xmlns:a16="http://schemas.microsoft.com/office/drawing/2014/main" id="{6DFE2115-34A6-453A-9108-ABDF598D2D1F}"/>
              </a:ext>
            </a:extLst>
          </p:cNvPr>
          <p:cNvSpPr txBox="1"/>
          <p:nvPr/>
        </p:nvSpPr>
        <p:spPr>
          <a:xfrm>
            <a:off x="683702" y="3197738"/>
            <a:ext cx="2226094" cy="3334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spc="-65" dirty="0">
                <a:latin typeface="NewJuneSemibold"/>
                <a:cs typeface="NewJuneSemibold"/>
              </a:rPr>
              <a:t>Osaamisen kehittäminen kliinisessä työssä 5 op</a:t>
            </a:r>
          </a:p>
        </p:txBody>
      </p:sp>
      <p:sp>
        <p:nvSpPr>
          <p:cNvPr id="51" name="object 53">
            <a:extLst>
              <a:ext uri="{FF2B5EF4-FFF2-40B4-BE49-F238E27FC236}">
                <a16:creationId xmlns:a16="http://schemas.microsoft.com/office/drawing/2014/main" id="{4365B792-7360-441C-8484-9568569B6B28}"/>
              </a:ext>
            </a:extLst>
          </p:cNvPr>
          <p:cNvSpPr txBox="1"/>
          <p:nvPr/>
        </p:nvSpPr>
        <p:spPr>
          <a:xfrm>
            <a:off x="615149" y="2311134"/>
            <a:ext cx="2226094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u="sng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Yhteiset opinnot </a:t>
            </a:r>
            <a:endParaRPr lang="fi-FI" sz="1100" b="1" u="sng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2" name="object 53">
            <a:extLst>
              <a:ext uri="{FF2B5EF4-FFF2-40B4-BE49-F238E27FC236}">
                <a16:creationId xmlns:a16="http://schemas.microsoft.com/office/drawing/2014/main" id="{E7BE3CED-9BA4-4F84-9894-6DC902A8AAF1}"/>
              </a:ext>
            </a:extLst>
          </p:cNvPr>
          <p:cNvSpPr txBox="1"/>
          <p:nvPr/>
        </p:nvSpPr>
        <p:spPr>
          <a:xfrm>
            <a:off x="714471" y="5875868"/>
            <a:ext cx="2226094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Ulkoisen sädehoidon annossuunnittelu 5 op</a:t>
            </a:r>
            <a:endParaRPr lang="fi-FI" sz="1100" spc="-6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8654511" y="1426851"/>
            <a:ext cx="152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Pakolliset opinnot valkoisella pohjalla.</a:t>
            </a:r>
          </a:p>
          <a:p>
            <a:endParaRPr lang="fi-FI" sz="1200" dirty="0" smtClean="0"/>
          </a:p>
          <a:p>
            <a:r>
              <a:rPr lang="fi-FI" sz="1200" dirty="0" smtClean="0"/>
              <a:t>Tähdellä* merkityt yhteiset opinnot ovat tarjolla myös englanninkielisenä verkkototeutuksena.</a:t>
            </a:r>
            <a:endParaRPr lang="fi-FI" sz="1200" dirty="0"/>
          </a:p>
        </p:txBody>
      </p:sp>
      <p:sp>
        <p:nvSpPr>
          <p:cNvPr id="59" name="object 45"/>
          <p:cNvSpPr txBox="1"/>
          <p:nvPr/>
        </p:nvSpPr>
        <p:spPr>
          <a:xfrm>
            <a:off x="5992140" y="2895100"/>
            <a:ext cx="232998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fi-FI"/>
            </a:defPPr>
            <a:lvl1pPr algn="ctr">
              <a:lnSpc>
                <a:spcPct val="100000"/>
              </a:lnSpc>
              <a:spcBef>
                <a:spcPts val="890"/>
              </a:spcBef>
              <a:defRPr sz="1100" b="1" spc="-35">
                <a:solidFill>
                  <a:schemeClr val="bg1"/>
                </a:solidFill>
                <a:latin typeface="NewJuneSemibold"/>
                <a:cs typeface="NewJuneSemibold"/>
              </a:defRPr>
            </a:lvl1pPr>
          </a:lstStyle>
          <a:p>
            <a:r>
              <a:rPr lang="en-US" dirty="0" smtClean="0"/>
              <a:t>Business in Digital Health 5 op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169</Words>
  <Application>Microsoft Office PowerPoint</Application>
  <PresentationFormat>Mukautettu</PresentationFormat>
  <Paragraphs>40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Myriad Pro</vt:lpstr>
      <vt:lpstr>NewJuneSemibold</vt:lpstr>
      <vt:lpstr>Tahoma</vt:lpstr>
      <vt:lpstr>Times New Roman</vt:lpstr>
      <vt:lpstr>Office Theme</vt:lpstr>
      <vt:lpstr>Bioanalytiikan / radiografian  kliinisen asiantuntijan tutkinto-ohjelma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Tradenomi, ylempi AMK</dc:title>
  <dc:creator>Sonja Kärkkäinen</dc:creator>
  <cp:lastModifiedBy>Marja Kopeli</cp:lastModifiedBy>
  <cp:revision>26</cp:revision>
  <dcterms:created xsi:type="dcterms:W3CDTF">2016-11-29T09:40:50Z</dcterms:created>
  <dcterms:modified xsi:type="dcterms:W3CDTF">2018-12-05T11:39:38Z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2015-03-12T00:00:00Z</vt:filetime>
  </property>
  <property fmtid="{D5CDD505-2E9C-101B-9397-08002B2CF9AE}" pid="3" name="LastSaved">
    <vt:filetime>2016-11-29T00:00:00Z</vt:filetime>
  </property>
</Properties>
</file>